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4" r:id="rId2"/>
    <p:sldId id="402" r:id="rId3"/>
    <p:sldId id="370" r:id="rId4"/>
    <p:sldId id="409" r:id="rId5"/>
    <p:sldId id="403" r:id="rId6"/>
    <p:sldId id="418" r:id="rId7"/>
    <p:sldId id="410" r:id="rId8"/>
    <p:sldId id="558" r:id="rId9"/>
    <p:sldId id="559" r:id="rId10"/>
    <p:sldId id="560" r:id="rId11"/>
    <p:sldId id="412" r:id="rId12"/>
    <p:sldId id="466" r:id="rId13"/>
    <p:sldId id="413" r:id="rId14"/>
    <p:sldId id="414" r:id="rId15"/>
    <p:sldId id="415" r:id="rId16"/>
    <p:sldId id="416" r:id="rId17"/>
    <p:sldId id="570" r:id="rId18"/>
    <p:sldId id="597" r:id="rId19"/>
    <p:sldId id="571" r:id="rId20"/>
    <p:sldId id="556" r:id="rId21"/>
    <p:sldId id="598" r:id="rId22"/>
    <p:sldId id="572" r:id="rId23"/>
    <p:sldId id="487" r:id="rId24"/>
    <p:sldId id="575" r:id="rId25"/>
    <p:sldId id="576" r:id="rId26"/>
    <p:sldId id="573" r:id="rId27"/>
    <p:sldId id="574" r:id="rId28"/>
    <p:sldId id="577" r:id="rId29"/>
    <p:sldId id="568" r:id="rId30"/>
    <p:sldId id="599" r:id="rId31"/>
    <p:sldId id="600" r:id="rId32"/>
  </p:sldIdLst>
  <p:sldSz cx="9144000" cy="6858000" type="screen4x3"/>
  <p:notesSz cx="6858000" cy="9144000"/>
  <p:custDataLst>
    <p:tags r:id="rId35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13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0" autoAdjust="0"/>
    <p:restoredTop sz="94622" autoAdjust="0"/>
  </p:normalViewPr>
  <p:slideViewPr>
    <p:cSldViewPr>
      <p:cViewPr varScale="1">
        <p:scale>
          <a:sx n="116" d="100"/>
          <a:sy n="116" d="100"/>
        </p:scale>
        <p:origin x="1144" y="59"/>
      </p:cViewPr>
      <p:guideLst>
        <p:guide orient="horz" pos="3360"/>
        <p:guide pos="134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.xml"/><Relationship Id="rId1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3AB3ECE-2009-DBE0-2036-3E65624D030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 altLang="it-IT"/>
              <a:t>University of Parma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5363BD3-ACE8-7139-A286-6054A871549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 altLang="it-IT"/>
              <a:t>09/13/2003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577DEDAF-8EEE-A9B8-1FF4-F7BC156A0DD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 altLang="it-IT"/>
              <a:t>AES 115th Convention - New York, NY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3C572EFC-8BB3-F955-3CD8-7575515887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52968E4-57C0-4814-9FB7-91650B8A1470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1-11-04T15:27:32.73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871 2801,'-25'-24,"25"24,-24 0,-1 0,0 0,0 0,25 0,-25 0,1 24,-1-24,25 0,-25 25,0-25,25 25,-25 0,1 0,-1-25,0 49,-25-24,-24 74,24-25,-24 1,0 24,49 0,-25 25,25 25,1-50,-1 0,0-24,25-1,0-25,-25-24,25 25,0-1,0 26,0-1,0-24,0 24,0 1,25 24,0-50,0 26,-1-1,26-24,-25 49,24-50,1 26,24-26,-24 1,24-1,-24 26,24-26,-24-24,-25 25,49-25,-24-1,-1 1,-24-25,50 0,-26 0,1 0,-1-25,1 1,0 24,-1-25,1 25,-25-25,24 0,-24 25,0 0,-1 0,1 0,0-25,25 25,-1-24,1 24,-1-25,1 25,24-25,1 25,-26-25,51 0,-26 1,0 24,1-25,-26 25,26 0,-1-25,1 0,-1 25</inkml:trace>
  <inkml:trace contextRef="#ctx0" brushRef="#br0" timeOffset="1375">3748 4090,'0'-49,"0"-25,0 49,0 0,0-49,-25 49,0-25,25 50,0-25</inkml:trace>
  <inkml:trace contextRef="#ctx0" brushRef="#br0" timeOffset="2469">797 2801,'0'0,"25"0,-25 0,24 0,-24 0,25 0,0-24,0 24,-25-25,49 25,-24-25,-25 25,50-25,-25 25,-1 0,26 0,24 0,-24 0,0 0,-1 0,25 0,-24 0,24 0,1 0,-26 0,1 25,24-25,-24 0,24 0,-24 0,0 0,-1 0,1 0,24 0,-24 0,-1 0,-24 0,25 25,-25 0,-1-25,26 0,-25 24,24-24,1 0,0 25,-26-25,26 0,-25 0,-1 0,1 0,0 25,0-25,0 0,-25 25,24-25,-24 25,50-25,-50 24,25 1,0 0,-1 0,26 24,-25-24,24 0,-24 24,0-49,0 50,0-25,-25 0,24 24,1-24,-25 0,25-25,-25 25,25-1,0 1,-25 0,24 0,-24-1,25 1,0 0,-25 0,25 24,-25-24,0 25,0-25,0-1,0 1,0 0,0 0,0 24,0-49,0 25,0 25,0-25,0-1,0 26,-25-1,25 26,-25-26,0 1,25-25,-24 24,24-24,-25 0,25 25,-25-50,25 49,-25-24,25 49,-25-24,25-25,-24 24,-1 1,25 24,-25-24,0-1,0-24,25 25,-24-25,-1-1,25 26,-25-25,0 24,25 1,-25-25,1-1,24 1,0 0,-25-25,0 0,25-25,-50 25,26 0,-1 0,25 0,-25 0,0 0,25 0,-25 0,1 0,-1 0,25 0,-25 0,0 0,25 0,-24 0,24 0,-25 0,25 0,0 0,-25 0</inkml:trace>
  <inkml:trace contextRef="#ctx0" brushRef="#br0" timeOffset="30453">3227 248,'0'-25,"0"25,25 0,-25 0,24 0,26 0,0 25,24 0,50-1,-25 51,25-1,25 25,0 25,-1-25,1-24,0 49,-25 0,0 24,0-48,0 48,0-48,25 24,0-25,-25 0,24 0,-49-25,1-24,-26-25,-49 0,0-25,-25 24,0 1,-25-25,25-25,-25 25,0 0,25 0</inkml:trace>
  <inkml:trace contextRef="#ctx0" brushRef="#br0" timeOffset="31625">6054 0,'0'0,"-25"0,0 0,0 25,25-25,-49 49,-26 1,1 24,-50 25,-25 1,-24-1,24 25,0-75,0 26,25 24,-25 0,1 25,-51 49,26-49,-1 0,25 0,50-24,25-51,-1-24,51 0,-1-25,25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1-11-04T15:27:07.8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0 0,'0'0,"25"0,-25 25,24 0,51 25,49 74,50 49,74 26,49 73,26 51,-75-75,0 0,-50 0,-49 0,0-74,-25-1,-50-49,1-24,-1 24,-24-50,-25 0,24 1,-24-50,-25-25,0 24,0 1,0-25,0 25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4" units="1/cm"/>
          <inkml:channelProperty channel="Y" name="resolution" value="33" units="1/cm"/>
        </inkml:channelProperties>
      </inkml:inkSource>
      <inkml:timestamp xml:id="ts0" timeString="2011-11-04T15:27:09.39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fitToCurve" value="1"/>
    </inkml:brush>
  </inkml:definitions>
  <inkml:trace contextRef="#ctx0" brushRef="#br0">3227 0,'-25'0,"1"0,-26 0,-25 25,26 0,-1 24,-24 1,-26 49,-49 75,-24 49,-26 100,0-75,1-24,74-26,-50 26,25-1,-25 0,-49 100,-1-75,25 1,26-1,49-74,-1-25,26-25,74-75,-24-24,49 0,0-50,0 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2-12-14T13:51:00.19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0 248,'0'0,"25"0,-1 0,-24 0,25 0,0 0,-1 0,-24 0,25 0,0 0,0 0,-25 0,24 0,1 0,-25 0,25 0,-1 0,1 0,-25 0,25 0,-1 0,1 0,-25 0,25 0,0 0,-1 0,-24 0,25 0,-25-24,25 24,-25 0,0 0,0-25,0 25</inkml:trace>
  <inkml:trace contextRef="#ctx0" brushRef="#br0" timeOffset="2700">198 0,'0'0,"0"0,0 25,0-25,0 25,0-1,0 1,0-25,0 25,0 0,0 0,0-25,0 25,0 0,0-25,0 24,0 1,0 0,0-25,0 25,0 0,0 0,0-25,0 25,0-1,0-24,0 25,0 0,24-25,-24 25,0-25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2-12-14T13:51:06.12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52,'0'0,"0"0,25 0,0 0,-25 0,24 0,1 0,0 0,-25 0,0 0,24 0,1 0,-25 0,24 0,-24-26,25 26,0 0,-25 0,24 0,1 0,0 0,-25 0,0 0,0-26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2-12-14T13:52:21.31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0 296,'0'0,"25"0,0 0,0 0,-25 0,25 0,0 0,-1 0,-24 0,25 0,0 0,-25 0,50 0,-25 0,0 0,0 0,0 0,-1 0,-24 0,50 0,-25 0,-25 0,25 0,25 0,-50 0,25 0,0 0,-25 0,24 0,26 0,-50 0,25 0,0 0,0 0,-25 0,25 0,0 0,0 0,-25 0,25 0,-1 0,-24 0</inkml:trace>
  <inkml:trace contextRef="#ctx0" brushRef="#br0" timeOffset="1910">324 0,'0'0,"0"0,0 25,0 0,0-25,0 24,0 1,0-25,0 25,0-1,0 1,0-25,0 25,0-1,0 1,0-25,0 25,0-1,0-24,0 25,0-1,0 1,0-25,0 25,0-1,0 1,0-25,0 25,0-1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2-12-14T13:52:25.376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0,'0'0,"25"0,0 0,-25 0,25 0,0 0,-1 0,-24 0,25 0,0 0,-25 0,25 0,-1 0,1 0,-25 0,25 0,0 0,-1 0,-24 0,25 0,0 0,-25 0,25 0,-1 0,1 0,-25 0,25 0,0 0,0 0,-25 0,24 0,1 0,-25 0,25 0,0 0,-1 0,-24 0,25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A3093F9-EA5A-6026-9479-4412D02F31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 altLang="it-IT"/>
              <a:t>University of Parma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38D4408-449C-31C1-7C6E-5F28EF18E0B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 altLang="it-IT"/>
              <a:t>09/13/2003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EB4AEF4-9D3A-235E-6739-694BAF23848A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08A8205-8441-2F2C-40F0-81BD70846C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noProof="0"/>
              <a:t>Click to edit Master text styles</a:t>
            </a:r>
          </a:p>
          <a:p>
            <a:pPr lvl="1"/>
            <a:r>
              <a:rPr lang="en-GB" altLang="it-IT" noProof="0"/>
              <a:t>Second level</a:t>
            </a:r>
          </a:p>
          <a:p>
            <a:pPr lvl="2"/>
            <a:r>
              <a:rPr lang="en-GB" altLang="it-IT" noProof="0"/>
              <a:t>Third level</a:t>
            </a:r>
          </a:p>
          <a:p>
            <a:pPr lvl="3"/>
            <a:r>
              <a:rPr lang="en-GB" altLang="it-IT" noProof="0"/>
              <a:t>Fourth level</a:t>
            </a:r>
          </a:p>
          <a:p>
            <a:pPr lvl="4"/>
            <a:r>
              <a:rPr lang="en-GB" altLang="it-IT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FF7D8B33-1B4E-2529-A3E7-3EB165BF1A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/>
            </a:lvl1pPr>
          </a:lstStyle>
          <a:p>
            <a:pPr>
              <a:defRPr/>
            </a:pPr>
            <a:r>
              <a:rPr lang="en-US" altLang="it-IT"/>
              <a:t>AES 115th Convention - New York, NY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94D86698-1DEF-C589-D10A-690DE267A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944ADC1-E61F-4763-B061-89956779FC2A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1D4A431D-62C9-8AE3-5090-4BC66ABBD0A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09/13/2003</a:t>
            </a:r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CFB2F1C2-1B1C-CB8A-DEBB-226B8E24A9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AES 115th Convention - New York, NY</a:t>
            </a:r>
          </a:p>
        </p:txBody>
      </p:sp>
      <p:sp>
        <p:nvSpPr>
          <p:cNvPr id="7172" name="Rectangle 7">
            <a:extLst>
              <a:ext uri="{FF2B5EF4-FFF2-40B4-BE49-F238E27FC236}">
                <a16:creationId xmlns:a16="http://schemas.microsoft.com/office/drawing/2014/main" id="{3D74196C-5E81-E510-0613-248130CC19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FB5EE4CE-D009-4A52-9D60-13AF01CDFF4B}" type="slidenum">
              <a:rPr lang="en-US" altLang="it-IT" sz="1200" smtClean="0"/>
              <a:pPr/>
              <a:t>2</a:t>
            </a:fld>
            <a:endParaRPr lang="en-US" altLang="it-IT" sz="1200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1FA98A4E-C88E-050F-FDFB-6E01949DC6F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7174" name="Rectangle 3">
            <a:extLst>
              <a:ext uri="{FF2B5EF4-FFF2-40B4-BE49-F238E27FC236}">
                <a16:creationId xmlns:a16="http://schemas.microsoft.com/office/drawing/2014/main" id="{BB37383A-5A86-1673-2433-DCF3F3687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93C08068-D53B-F57E-EDA4-7667825D5B6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09/13/2003</a:t>
            </a:r>
          </a:p>
        </p:txBody>
      </p:sp>
      <p:sp>
        <p:nvSpPr>
          <p:cNvPr id="10243" name="Rectangle 6">
            <a:extLst>
              <a:ext uri="{FF2B5EF4-FFF2-40B4-BE49-F238E27FC236}">
                <a16:creationId xmlns:a16="http://schemas.microsoft.com/office/drawing/2014/main" id="{3388912C-A9ED-D348-3DFF-E4738064896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AES 115th Convention - New York, NY</a:t>
            </a:r>
          </a:p>
        </p:txBody>
      </p:sp>
      <p:sp>
        <p:nvSpPr>
          <p:cNvPr id="10244" name="Rectangle 7">
            <a:extLst>
              <a:ext uri="{FF2B5EF4-FFF2-40B4-BE49-F238E27FC236}">
                <a16:creationId xmlns:a16="http://schemas.microsoft.com/office/drawing/2014/main" id="{7463BA73-6B89-A73C-9A5D-B2EA6C5A6A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ECE7BE96-862F-4B3B-B572-8AC722B9E5C6}" type="slidenum">
              <a:rPr lang="en-US" altLang="it-IT" sz="1200" smtClean="0"/>
              <a:pPr/>
              <a:t>4</a:t>
            </a:fld>
            <a:endParaRPr lang="en-US" altLang="it-IT" sz="1200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45E18184-1D9F-5AD2-4806-B34962EDB9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0246" name="Rectangle 3">
            <a:extLst>
              <a:ext uri="{FF2B5EF4-FFF2-40B4-BE49-F238E27FC236}">
                <a16:creationId xmlns:a16="http://schemas.microsoft.com/office/drawing/2014/main" id="{53DD77BF-5F98-C742-771B-D6A0B37F2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30C2CF61-9ECE-F0C8-8413-C48A5AD60EC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09/13/2003</a:t>
            </a:r>
          </a:p>
        </p:txBody>
      </p:sp>
      <p:sp>
        <p:nvSpPr>
          <p:cNvPr id="12291" name="Rectangle 6">
            <a:extLst>
              <a:ext uri="{FF2B5EF4-FFF2-40B4-BE49-F238E27FC236}">
                <a16:creationId xmlns:a16="http://schemas.microsoft.com/office/drawing/2014/main" id="{93FCD80C-82A0-E28D-744C-1AE417F858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AES 115th Convention - New York, NY</a:t>
            </a:r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id="{A037E99C-89A2-39B1-F413-6155160574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01825B56-6D53-4B17-A5EC-B15632AE9D50}" type="slidenum">
              <a:rPr lang="en-US" altLang="it-IT" sz="1200" smtClean="0"/>
              <a:pPr/>
              <a:t>5</a:t>
            </a:fld>
            <a:endParaRPr lang="en-US" altLang="it-IT" sz="1200"/>
          </a:p>
        </p:txBody>
      </p:sp>
      <p:sp>
        <p:nvSpPr>
          <p:cNvPr id="12293" name="Rectangle 2">
            <a:extLst>
              <a:ext uri="{FF2B5EF4-FFF2-40B4-BE49-F238E27FC236}">
                <a16:creationId xmlns:a16="http://schemas.microsoft.com/office/drawing/2014/main" id="{45552DDD-DB62-6611-85AF-F76B908337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2294" name="Rectangle 3">
            <a:extLst>
              <a:ext uri="{FF2B5EF4-FFF2-40B4-BE49-F238E27FC236}">
                <a16:creationId xmlns:a16="http://schemas.microsoft.com/office/drawing/2014/main" id="{50D9A13D-8DC8-9E20-AF58-30872D8FC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9C2FC885-8591-03A5-9E7D-30E8DAC59E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09/13/2003</a:t>
            </a:r>
          </a:p>
        </p:txBody>
      </p:sp>
      <p:sp>
        <p:nvSpPr>
          <p:cNvPr id="26627" name="Rectangle 6">
            <a:extLst>
              <a:ext uri="{FF2B5EF4-FFF2-40B4-BE49-F238E27FC236}">
                <a16:creationId xmlns:a16="http://schemas.microsoft.com/office/drawing/2014/main" id="{12E316A6-805A-E282-5786-44A17331BB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AES 115th Convention - New York, NY</a:t>
            </a:r>
          </a:p>
        </p:txBody>
      </p:sp>
      <p:sp>
        <p:nvSpPr>
          <p:cNvPr id="26628" name="Rectangle 7">
            <a:extLst>
              <a:ext uri="{FF2B5EF4-FFF2-40B4-BE49-F238E27FC236}">
                <a16:creationId xmlns:a16="http://schemas.microsoft.com/office/drawing/2014/main" id="{A0F70F3C-6136-6105-D608-4B9CFD86DC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8400CC15-A6F1-4BF3-B8D9-44856E5B141F}" type="slidenum">
              <a:rPr lang="en-US" altLang="it-IT" sz="1200" smtClean="0"/>
              <a:pPr/>
              <a:t>18</a:t>
            </a:fld>
            <a:endParaRPr lang="en-US" altLang="it-IT" sz="1200"/>
          </a:p>
        </p:txBody>
      </p:sp>
      <p:sp>
        <p:nvSpPr>
          <p:cNvPr id="26629" name="Rectangle 2">
            <a:extLst>
              <a:ext uri="{FF2B5EF4-FFF2-40B4-BE49-F238E27FC236}">
                <a16:creationId xmlns:a16="http://schemas.microsoft.com/office/drawing/2014/main" id="{E7D9FCDB-3587-45AA-7C06-99B0A9A002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01750" y="803275"/>
            <a:ext cx="4256088" cy="3192463"/>
          </a:xfrm>
          <a:ln/>
        </p:spPr>
      </p:sp>
      <p:sp>
        <p:nvSpPr>
          <p:cNvPr id="26630" name="Rectangle 3">
            <a:extLst>
              <a:ext uri="{FF2B5EF4-FFF2-40B4-BE49-F238E27FC236}">
                <a16:creationId xmlns:a16="http://schemas.microsoft.com/office/drawing/2014/main" id="{DD08EA5B-0F33-6C50-BC31-88CD9EB57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1A2A9720-A07F-7DFF-9EF1-85BF8046E72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09/13/2003</a:t>
            </a:r>
          </a:p>
        </p:txBody>
      </p:sp>
      <p:sp>
        <p:nvSpPr>
          <p:cNvPr id="29699" name="Rectangle 6">
            <a:extLst>
              <a:ext uri="{FF2B5EF4-FFF2-40B4-BE49-F238E27FC236}">
                <a16:creationId xmlns:a16="http://schemas.microsoft.com/office/drawing/2014/main" id="{ED96D224-F363-AA31-2912-80CA053D7B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AES 115th Convention - New York, NY</a:t>
            </a:r>
          </a:p>
        </p:txBody>
      </p:sp>
      <p:sp>
        <p:nvSpPr>
          <p:cNvPr id="29700" name="Rectangle 7">
            <a:extLst>
              <a:ext uri="{FF2B5EF4-FFF2-40B4-BE49-F238E27FC236}">
                <a16:creationId xmlns:a16="http://schemas.microsoft.com/office/drawing/2014/main" id="{39FCF544-92A3-6BEC-107C-87E74D41F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FC3085B1-D15B-4762-B184-10FC3449707B}" type="slidenum">
              <a:rPr lang="en-US" altLang="it-IT" sz="1200" smtClean="0"/>
              <a:pPr/>
              <a:t>20</a:t>
            </a:fld>
            <a:endParaRPr lang="en-US" altLang="it-IT" sz="1200"/>
          </a:p>
        </p:txBody>
      </p:sp>
      <p:sp>
        <p:nvSpPr>
          <p:cNvPr id="29701" name="Rectangle 2">
            <a:extLst>
              <a:ext uri="{FF2B5EF4-FFF2-40B4-BE49-F238E27FC236}">
                <a16:creationId xmlns:a16="http://schemas.microsoft.com/office/drawing/2014/main" id="{6187F18F-43BA-0E3B-829E-C8BEF166B8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01750" y="803275"/>
            <a:ext cx="4256088" cy="3192463"/>
          </a:xfrm>
          <a:ln/>
        </p:spPr>
      </p:sp>
      <p:sp>
        <p:nvSpPr>
          <p:cNvPr id="29702" name="Rectangle 3">
            <a:extLst>
              <a:ext uri="{FF2B5EF4-FFF2-40B4-BE49-F238E27FC236}">
                <a16:creationId xmlns:a16="http://schemas.microsoft.com/office/drawing/2014/main" id="{7261C59F-2D98-DBC5-4E8F-54EFE65B92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1CB3F801-04C8-92BF-90D1-82E0273B028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09/13/2003</a:t>
            </a:r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6388E6AB-9AD7-275B-B607-C1B53956E0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it-IT" sz="1200"/>
              <a:t>AES 115th Convention - New York, NY</a:t>
            </a:r>
          </a:p>
        </p:txBody>
      </p:sp>
      <p:sp>
        <p:nvSpPr>
          <p:cNvPr id="31748" name="Rectangle 7">
            <a:extLst>
              <a:ext uri="{FF2B5EF4-FFF2-40B4-BE49-F238E27FC236}">
                <a16:creationId xmlns:a16="http://schemas.microsoft.com/office/drawing/2014/main" id="{680CC9FB-A2EA-BCE0-CE32-E94FAFF3D4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EA77373A-8DFF-402E-B029-6FFCDF492D2F}" type="slidenum">
              <a:rPr lang="en-US" altLang="it-IT" sz="1200" smtClean="0"/>
              <a:pPr/>
              <a:t>21</a:t>
            </a:fld>
            <a:endParaRPr lang="en-US" altLang="it-IT" sz="1200"/>
          </a:p>
        </p:txBody>
      </p:sp>
      <p:sp>
        <p:nvSpPr>
          <p:cNvPr id="31749" name="Rectangle 2">
            <a:extLst>
              <a:ext uri="{FF2B5EF4-FFF2-40B4-BE49-F238E27FC236}">
                <a16:creationId xmlns:a16="http://schemas.microsoft.com/office/drawing/2014/main" id="{74146AE8-9F4E-3741-DE26-D9BFB52C8D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301750" y="803275"/>
            <a:ext cx="4256088" cy="3192463"/>
          </a:xfrm>
          <a:ln/>
        </p:spPr>
      </p:sp>
      <p:sp>
        <p:nvSpPr>
          <p:cNvPr id="31750" name="Rectangle 3">
            <a:extLst>
              <a:ext uri="{FF2B5EF4-FFF2-40B4-BE49-F238E27FC236}">
                <a16:creationId xmlns:a16="http://schemas.microsoft.com/office/drawing/2014/main" id="{01CB3EF7-1D77-C539-D9BC-0AABBAFEE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4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79D5746A-4733-0957-E9D5-E493B9EFCCE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730" tIns="47365" rIns="94730" bIns="47365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r>
              <a:rPr lang="it-IT" altLang="en-US" sz="1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Innovazioni Tecnologiche Audio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76B6DC4-4C00-8660-BBA2-94A3310A38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6663" y="0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730" tIns="47365" rIns="94730" bIns="47365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r>
              <a:rPr lang="it-IT" altLang="en-US" sz="1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01/03/2010</a:t>
            </a:r>
          </a:p>
        </p:txBody>
      </p:sp>
      <p:sp>
        <p:nvSpPr>
          <p:cNvPr id="71684" name="Rectangle 6">
            <a:extLst>
              <a:ext uri="{FF2B5EF4-FFF2-40B4-BE49-F238E27FC236}">
                <a16:creationId xmlns:a16="http://schemas.microsoft.com/office/drawing/2014/main" id="{116135BB-5338-2457-3E97-44214A0AAA6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286875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730" tIns="47365" rIns="94730" bIns="47365" anchor="b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r>
              <a:rPr lang="it-IT" altLang="en-US" sz="1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Leonardo Scopece</a:t>
            </a:r>
          </a:p>
        </p:txBody>
      </p:sp>
      <p:sp>
        <p:nvSpPr>
          <p:cNvPr id="71685" name="Rectangle 7">
            <a:extLst>
              <a:ext uri="{FF2B5EF4-FFF2-40B4-BE49-F238E27FC236}">
                <a16:creationId xmlns:a16="http://schemas.microsoft.com/office/drawing/2014/main" id="{2CFD303A-8870-8C06-F7F0-DD51295FDCE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6663" y="9286875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730" tIns="47365" rIns="94730" bIns="47365" anchor="b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fld id="{BAE6A4F1-DB9B-4A72-BDE7-F181A14553BD}" type="slidenum">
              <a:rPr lang="it-IT" altLang="en-US" sz="13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pPr algn="r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t>28</a:t>
            </a:fld>
            <a:endParaRPr lang="it-IT" altLang="en-US" sz="13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1686" name="Rectangle 2">
            <a:extLst>
              <a:ext uri="{FF2B5EF4-FFF2-40B4-BE49-F238E27FC236}">
                <a16:creationId xmlns:a16="http://schemas.microsoft.com/office/drawing/2014/main" id="{397D899A-EB26-118E-6FD0-48152F03B4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690" tIns="47344" rIns="94690" bIns="47344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r>
              <a:rPr lang="it-IT" altLang="en-US" sz="1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Nuove tecnologie</a:t>
            </a:r>
          </a:p>
        </p:txBody>
      </p:sp>
      <p:sp>
        <p:nvSpPr>
          <p:cNvPr id="71687" name="Rectangle 3">
            <a:extLst>
              <a:ext uri="{FF2B5EF4-FFF2-40B4-BE49-F238E27FC236}">
                <a16:creationId xmlns:a16="http://schemas.microsoft.com/office/drawing/2014/main" id="{6CFCA019-1FC5-D93E-A74F-FB57F30B9CA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6663" y="0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690" tIns="47344" rIns="94690" bIns="47344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r>
              <a:rPr lang="it-IT" altLang="en-US" sz="1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06/03/2009</a:t>
            </a:r>
          </a:p>
        </p:txBody>
      </p:sp>
      <p:sp>
        <p:nvSpPr>
          <p:cNvPr id="71688" name="Rectangle 6">
            <a:extLst>
              <a:ext uri="{FF2B5EF4-FFF2-40B4-BE49-F238E27FC236}">
                <a16:creationId xmlns:a16="http://schemas.microsoft.com/office/drawing/2014/main" id="{51AF98B0-B1D9-799F-48DB-F10E127D9D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9286875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690" tIns="47344" rIns="94690" bIns="47344" anchor="b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r>
              <a:rPr lang="it-IT" altLang="en-US" sz="13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Leonardo Scopece</a:t>
            </a:r>
          </a:p>
        </p:txBody>
      </p:sp>
      <p:sp>
        <p:nvSpPr>
          <p:cNvPr id="71689" name="Rectangle 7">
            <a:extLst>
              <a:ext uri="{FF2B5EF4-FFF2-40B4-BE49-F238E27FC236}">
                <a16:creationId xmlns:a16="http://schemas.microsoft.com/office/drawing/2014/main" id="{33E4452A-ABFB-6CEA-8793-F123B5B60E3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776663" y="9286875"/>
            <a:ext cx="2886075" cy="487363"/>
          </a:xfrm>
          <a:prstGeom prst="rect">
            <a:avLst/>
          </a:prstGeom>
          <a:noFill/>
          <a:ln>
            <a:noFill/>
          </a:ln>
        </p:spPr>
        <p:txBody>
          <a:bodyPr lIns="94690" tIns="47344" rIns="94690" bIns="47344" anchor="b"/>
          <a:lstStyle>
            <a:lvl1pPr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461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9461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fld id="{00EF8725-BAD7-4563-8DEE-AF5D6A2B2152}" type="slidenum">
              <a:rPr lang="it-IT" altLang="en-US" sz="130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pPr algn="r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t>28</a:t>
            </a:fld>
            <a:endParaRPr lang="it-IT" altLang="en-US" sz="13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9946" name="Rectangle 2">
            <a:extLst>
              <a:ext uri="{FF2B5EF4-FFF2-40B4-BE49-F238E27FC236}">
                <a16:creationId xmlns:a16="http://schemas.microsoft.com/office/drawing/2014/main" id="{82F78BFB-C83E-2DF7-1AF5-32D8CD1ED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35013"/>
            <a:ext cx="4884737" cy="3663950"/>
          </a:xfrm>
          <a:ln/>
        </p:spPr>
      </p:sp>
      <p:sp>
        <p:nvSpPr>
          <p:cNvPr id="39947" name="Rectangle 3">
            <a:extLst>
              <a:ext uri="{FF2B5EF4-FFF2-40B4-BE49-F238E27FC236}">
                <a16:creationId xmlns:a16="http://schemas.microsoft.com/office/drawing/2014/main" id="{A9B0D5FF-0BB8-342B-F470-0DD7CA775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5963" y="4633913"/>
            <a:ext cx="5173662" cy="439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690" tIns="47344" rIns="94690" bIns="47344"/>
          <a:lstStyle/>
          <a:p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2913ED-9076-FD1F-04DA-45E8BAF6A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35429-220F-4A60-53E5-2C527D427F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428623-4EF4-5F65-1E44-361A13B2BE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CB5C-FFE2-42FF-B3D7-E1DBF2869580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9531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FB61C0-43C8-B198-F26B-A17448774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134BF-C84F-7BB8-AB5C-45DB0C7BB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3B645E-AF43-06AB-53A5-0BCB27ADC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C9041-C8BA-4AAE-AD32-334235807395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7204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C33AB4-FC57-0C09-84E8-72ABD5B654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86FAAC-CF19-5870-8D2D-0B5CD6E881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7725CE-EFE5-6805-1D30-6D54E742C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A2495-EDB1-4C3E-8D7E-480104423938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2810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6335713" cy="490537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6013" y="836613"/>
            <a:ext cx="3744912" cy="5545137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5013325" y="836613"/>
            <a:ext cx="3746500" cy="554513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485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12713C-58D0-F336-9174-295FDF18F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BC76EB-5602-4C7A-C009-EAA26B249E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3B7C56-8225-1342-7A89-3F7CA62C4E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9249E-9D49-4108-8043-FF969DA0D4E0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02549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697451-E866-9AC1-EC50-F91BD5E389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9D1C1D-6F7B-963F-E5FB-35D5AF767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E3BCA7-1853-F7A8-AF74-EAA8B228F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F8FAA-A676-40FD-A3F9-E0F852C11FB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92365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B526D-0EBB-6CFA-8A16-97ECE49CE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0F74E-0C37-AE45-1C7A-666F62112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45EBE-E623-21D9-6F0C-63E8A3CED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63346-EE09-43F1-8EEC-E961491127C9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18474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256412F-06FC-2542-78BB-49683168C6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4331E3-7F7B-2B22-3F5C-9FB64F76D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4C6E576-8736-83B1-B71E-70169E639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D7EBD-DBDE-4E3F-B768-12C8C9E78F79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38127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0303C-DF74-31CF-511D-A29D37B91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9C562E-9846-CE9D-B33B-EEE5569F6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6BF634-A516-722E-4A5F-AF8698430F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0EA6F-DA9E-48F3-8903-731DA2DEEA74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3125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939A9F-3B1B-8CD6-306C-B35F1A336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1DA4D2-FFED-CB82-661F-714823E0AB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CCC49F-7558-B9E0-77D6-E6CC9DE43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648D1-4F4C-4B13-AAFE-936B3A816D5B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0381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F4F69E-733E-4E85-D559-31FB5ABFC0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EDBD0-E53B-5CAB-F298-4C87613BA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163949-A280-0837-187B-BD6286A6F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B97A-E88A-4D6E-83A6-07CC73780E6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0144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22BCD-A6A6-0349-0330-8D263E5F8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1B4894-C398-89A7-B117-ACF41761F7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92475-DFAA-5703-54E2-6797E47FB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98A83-2D63-4DC8-9B65-21BF96FB258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56626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01F565F-2542-4566-8D33-F1CE5D4E34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9CEEA3B-49BD-74DA-032B-AB91C1429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text styles</a:t>
            </a:r>
          </a:p>
          <a:p>
            <a:pPr lvl="1"/>
            <a:r>
              <a:rPr lang="en-GB" altLang="it-IT"/>
              <a:t>Second level</a:t>
            </a:r>
          </a:p>
          <a:p>
            <a:pPr lvl="2"/>
            <a:r>
              <a:rPr lang="en-GB" altLang="it-IT"/>
              <a:t>Third level</a:t>
            </a:r>
          </a:p>
          <a:p>
            <a:pPr lvl="3"/>
            <a:r>
              <a:rPr lang="en-GB" altLang="it-IT"/>
              <a:t>Fourth level</a:t>
            </a:r>
          </a:p>
          <a:p>
            <a:pPr lvl="4"/>
            <a:r>
              <a:rPr lang="en-GB" altLang="it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E6CD14-8AE9-21AF-F4FB-BF0C4D1E70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dirty="0"/>
            </a:lvl1pPr>
          </a:lstStyle>
          <a:p>
            <a:pPr>
              <a:defRPr/>
            </a:pPr>
            <a:r>
              <a:rPr lang="it-IT" altLang="it-IT"/>
              <a:t>4 novembre 2024</a:t>
            </a:r>
            <a:endParaRPr lang="en-US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99899E9-5315-AE34-88E5-5DA9703EF4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/>
            </a:lvl1pPr>
          </a:lstStyle>
          <a:p>
            <a:pPr>
              <a:defRPr/>
            </a:pPr>
            <a:r>
              <a:rPr lang="en-US" altLang="it-IT"/>
              <a:t>Misura della Risposta all'Impulso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284C2B-C901-BC4F-C390-1035FD373E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8A0A0FA-1714-4DC6-8641-8E4A5B047313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audio" Target="../media/audio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customXml" Target="../ink/ink4.xml"/><Relationship Id="rId18" Type="http://schemas.openxmlformats.org/officeDocument/2006/relationships/image" Target="../media/image56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53.emf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customXml" Target="../ink/ink5.xml"/><Relationship Id="rId10" Type="http://schemas.openxmlformats.org/officeDocument/2006/relationships/image" Target="../media/image52.emf"/><Relationship Id="rId19" Type="http://schemas.openxmlformats.org/officeDocument/2006/relationships/customXml" Target="../ink/ink7.xml"/><Relationship Id="rId4" Type="http://schemas.openxmlformats.org/officeDocument/2006/relationships/image" Target="../media/image49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11" Type="http://schemas.openxmlformats.org/officeDocument/2006/relationships/image" Target="../media/image81.e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75.wmf"/><Relationship Id="rId9" Type="http://schemas.openxmlformats.org/officeDocument/2006/relationships/image" Target="../media/image8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.wmf"/><Relationship Id="rId7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customXml" Target="../ink/ink1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file:///C:\Users\Farina\Articoli\AIA-Teatri-2011\Firecracker.avi" TargetMode="External"/><Relationship Id="rId7" Type="http://schemas.openxmlformats.org/officeDocument/2006/relationships/image" Target="../media/image15.png"/><Relationship Id="rId2" Type="http://schemas.openxmlformats.org/officeDocument/2006/relationships/video" Target="file:///C:\Users\Farina\Corsi\Applied-Acoustics\PPT-2012\Firecracker.avi" TargetMode="External"/><Relationship Id="rId1" Type="http://schemas.microsoft.com/office/2007/relationships/media" Target="file:///C:\Users\Farina\Corsi\Applied-Acoustics\PPT-2012\Firecracker.avi" TargetMode="Externa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4" Type="http://schemas.openxmlformats.org/officeDocument/2006/relationships/video" Target="file:///C:\Users\Farina\Articoli\AIA-Teatri-2011\Firecracker.avi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>
            <a:extLst>
              <a:ext uri="{FF2B5EF4-FFF2-40B4-BE49-F238E27FC236}">
                <a16:creationId xmlns:a16="http://schemas.microsoft.com/office/drawing/2014/main" id="{1E04E554-11AE-36B9-1525-1B8A8939C4B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5123" name="Footer Placeholder 4">
            <a:extLst>
              <a:ext uri="{FF2B5EF4-FFF2-40B4-BE49-F238E27FC236}">
                <a16:creationId xmlns:a16="http://schemas.microsoft.com/office/drawing/2014/main" id="{A4E393AB-01D5-4359-D3BE-C3187922D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5124" name="Slide Number Placeholder 5">
            <a:extLst>
              <a:ext uri="{FF2B5EF4-FFF2-40B4-BE49-F238E27FC236}">
                <a16:creationId xmlns:a16="http://schemas.microsoft.com/office/drawing/2014/main" id="{D0223861-7665-7E70-B936-DE872647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AF0463-3D14-499D-BE67-3EB29857D42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4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DD7E6C78-5F1A-0C76-4BE0-C37C13F0A3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914400"/>
          </a:xfrm>
        </p:spPr>
        <p:txBody>
          <a:bodyPr anchor="ctr"/>
          <a:lstStyle/>
          <a:p>
            <a:pPr eaLnBrk="1" hangingPunct="1">
              <a:defRPr/>
            </a:pPr>
            <a:r>
              <a:rPr lang="it-IT" altLang="it-IT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Misura della risposta all’impulso</a:t>
            </a:r>
            <a:endParaRPr lang="en-US" altLang="it-IT" sz="36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Text Box 5">
            <a:extLst>
              <a:ext uri="{FF2B5EF4-FFF2-40B4-BE49-F238E27FC236}">
                <a16:creationId xmlns:a16="http://schemas.microsoft.com/office/drawing/2014/main" id="{DFC2702F-A043-7C45-72A4-82EF1F3EF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5527675"/>
            <a:ext cx="2830513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en-GB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Dodecaedro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40294" name="Text Box 6">
            <a:extLst>
              <a:ext uri="{FF2B5EF4-FFF2-40B4-BE49-F238E27FC236}">
                <a16:creationId xmlns:a16="http://schemas.microsoft.com/office/drawing/2014/main" id="{6F42BECF-0820-271A-EE76-D1E1743D4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25" y="5527675"/>
            <a:ext cx="2830513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Petardo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7412" name="Picture 7">
            <a:hlinkClick r:id="" action="ppaction://noaction">
              <a:snd r:embed="rId2" name="Dodechaedron-WY.wav"/>
            </a:hlinkClick>
            <a:extLst>
              <a:ext uri="{FF2B5EF4-FFF2-40B4-BE49-F238E27FC236}">
                <a16:creationId xmlns:a16="http://schemas.microsoft.com/office/drawing/2014/main" id="{BF52EA0A-EBB6-EB93-A0F9-C3F7829D5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17638"/>
            <a:ext cx="4433888" cy="38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>
            <a:hlinkClick r:id="" action="ppaction://noaction">
              <a:snd r:embed="rId4" name="Firecracker-WY.wav"/>
            </a:hlinkClick>
            <a:extLst>
              <a:ext uri="{FF2B5EF4-FFF2-40B4-BE49-F238E27FC236}">
                <a16:creationId xmlns:a16="http://schemas.microsoft.com/office/drawing/2014/main" id="{4A40792D-369E-592C-3470-A17CC9E8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404938"/>
            <a:ext cx="445928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2">
            <a:extLst>
              <a:ext uri="{FF2B5EF4-FFF2-40B4-BE49-F238E27FC236}">
                <a16:creationId xmlns:a16="http://schemas.microsoft.com/office/drawing/2014/main" id="{1E02D6B0-8ACD-F9A7-3F45-59788FE844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578725" cy="490537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Palatino Linotype" panose="02040502050505030304" pitchFamily="18" charset="0"/>
              </a:rPr>
              <a:t>Petardi Vs. Dodecaedro</a:t>
            </a:r>
            <a:endParaRPr lang="en-US" altLang="en-US" sz="3600">
              <a:latin typeface="Palatino Linotype" panose="0204050205050503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2CE4ADD-C30E-211E-D1C8-39AB9D695167}"/>
              </a:ext>
            </a:extLst>
          </p:cNvPr>
          <p:cNvSpPr txBox="1">
            <a:spLocks/>
          </p:cNvSpPr>
          <p:nvPr/>
        </p:nvSpPr>
        <p:spPr bwMode="auto">
          <a:xfrm>
            <a:off x="900113" y="765175"/>
            <a:ext cx="7875587" cy="48355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GB" alt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Confronto fatto a Patrasso, teatro greco Odeion</a:t>
            </a: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7416" name="Date Placeholder 3">
            <a:extLst>
              <a:ext uri="{FF2B5EF4-FFF2-40B4-BE49-F238E27FC236}">
                <a16:creationId xmlns:a16="http://schemas.microsoft.com/office/drawing/2014/main" id="{E8717B8B-4464-E5A9-9AD7-1A83F5D1B95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7417" name="Footer Placeholder 4">
            <a:extLst>
              <a:ext uri="{FF2B5EF4-FFF2-40B4-BE49-F238E27FC236}">
                <a16:creationId xmlns:a16="http://schemas.microsoft.com/office/drawing/2014/main" id="{8E506871-F390-6698-6CB6-894157B8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7418" name="Slide Number Placeholder 5">
            <a:extLst>
              <a:ext uri="{FF2B5EF4-FFF2-40B4-BE49-F238E27FC236}">
                <a16:creationId xmlns:a16="http://schemas.microsoft.com/office/drawing/2014/main" id="{1CB7E9AD-49CF-3FDD-D04E-95F936954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49824C-5361-463B-889C-6D6ED36C24D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it-IT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>
            <a:extLst>
              <a:ext uri="{FF2B5EF4-FFF2-40B4-BE49-F238E27FC236}">
                <a16:creationId xmlns:a16="http://schemas.microsoft.com/office/drawing/2014/main" id="{6FF5A01F-E7B8-FBEF-06B7-1A30DCEF4BB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3FFD9068-29BF-57CE-CC32-E385771A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8436" name="Slide Number Placeholder 5">
            <a:extLst>
              <a:ext uri="{FF2B5EF4-FFF2-40B4-BE49-F238E27FC236}">
                <a16:creationId xmlns:a16="http://schemas.microsoft.com/office/drawing/2014/main" id="{F0E44411-79E4-2714-76FF-642E48B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DEEA24-0C00-4599-B26C-A89545E4135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400"/>
          </a:p>
        </p:txBody>
      </p:sp>
      <p:sp>
        <p:nvSpPr>
          <p:cNvPr id="18437" name="Rectangle 2">
            <a:extLst>
              <a:ext uri="{FF2B5EF4-FFF2-40B4-BE49-F238E27FC236}">
                <a16:creationId xmlns:a16="http://schemas.microsoft.com/office/drawing/2014/main" id="{98BE19A6-98F4-674A-02D2-3EB25F9C6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pPr eaLnBrk="1" hangingPunct="1"/>
            <a:r>
              <a:rPr lang="it-IT" altLang="it-IT" sz="4000" b="1">
                <a:solidFill>
                  <a:srgbClr val="FF3300"/>
                </a:solidFill>
              </a:rPr>
              <a:t>Palloncini</a:t>
            </a:r>
            <a:endParaRPr lang="en-GB" altLang="it-IT" sz="4000" b="1">
              <a:solidFill>
                <a:srgbClr val="FF3300"/>
              </a:solidFill>
            </a:endParaRPr>
          </a:p>
        </p:txBody>
      </p:sp>
      <p:sp>
        <p:nvSpPr>
          <p:cNvPr id="18438" name="Rectangle 3">
            <a:extLst>
              <a:ext uri="{FF2B5EF4-FFF2-40B4-BE49-F238E27FC236}">
                <a16:creationId xmlns:a16="http://schemas.microsoft.com/office/drawing/2014/main" id="{9175EE6C-0526-E1DC-8D7E-7B447584E8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5300663"/>
            <a:ext cx="7772400" cy="576262"/>
          </a:xfrm>
        </p:spPr>
        <p:txBody>
          <a:bodyPr/>
          <a:lstStyle/>
          <a:p>
            <a:pPr eaLnBrk="1" hangingPunct="1"/>
            <a:r>
              <a:rPr lang="it-IT" altLang="it-IT" sz="2400"/>
              <a:t>Il diametro influenza la risposta alle basse frequenze</a:t>
            </a:r>
            <a:endParaRPr lang="en-GB" altLang="it-IT" sz="2400"/>
          </a:p>
        </p:txBody>
      </p:sp>
      <p:pic>
        <p:nvPicPr>
          <p:cNvPr id="18439" name="Picture 6">
            <a:extLst>
              <a:ext uri="{FF2B5EF4-FFF2-40B4-BE49-F238E27FC236}">
                <a16:creationId xmlns:a16="http://schemas.microsoft.com/office/drawing/2014/main" id="{C92AAEF1-F2DD-8F22-0547-E058BC75E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2751137" cy="390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7">
            <a:extLst>
              <a:ext uri="{FF2B5EF4-FFF2-40B4-BE49-F238E27FC236}">
                <a16:creationId xmlns:a16="http://schemas.microsoft.com/office/drawing/2014/main" id="{C2392ABB-CD07-8684-C24B-8DE58811D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52513"/>
            <a:ext cx="5329237" cy="393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1">
            <a:extLst>
              <a:ext uri="{FF2B5EF4-FFF2-40B4-BE49-F238E27FC236}">
                <a16:creationId xmlns:a16="http://schemas.microsoft.com/office/drawing/2014/main" id="{3FD4E72A-3B88-FFE9-8CAB-E53016DD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3702050"/>
            <a:ext cx="31686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8221" name="Group 45">
            <a:extLst>
              <a:ext uri="{FF2B5EF4-FFF2-40B4-BE49-F238E27FC236}">
                <a16:creationId xmlns:a16="http://schemas.microsoft.com/office/drawing/2014/main" id="{A81F02DC-BA4F-6123-5CF7-AB45B3B4CAE0}"/>
              </a:ext>
            </a:extLst>
          </p:cNvPr>
          <p:cNvGrpSpPr>
            <a:grpSpLocks/>
          </p:cNvGrpSpPr>
          <p:nvPr/>
        </p:nvGrpSpPr>
        <p:grpSpPr bwMode="auto">
          <a:xfrm>
            <a:off x="1014413" y="3689350"/>
            <a:ext cx="7986712" cy="2800350"/>
            <a:chOff x="635" y="2324"/>
            <a:chExt cx="5031" cy="1764"/>
          </a:xfrm>
        </p:grpSpPr>
        <p:pic>
          <p:nvPicPr>
            <p:cNvPr id="19492" name="Picture 9">
              <a:extLst>
                <a:ext uri="{FF2B5EF4-FFF2-40B4-BE49-F238E27FC236}">
                  <a16:creationId xmlns:a16="http://schemas.microsoft.com/office/drawing/2014/main" id="{BA00EA5A-5AEE-D99B-6032-3024286D3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3" name="AutoShape 27">
              <a:extLst>
                <a:ext uri="{FF2B5EF4-FFF2-40B4-BE49-F238E27FC236}">
                  <a16:creationId xmlns:a16="http://schemas.microsoft.com/office/drawing/2014/main" id="{192A2C94-9B4F-1C87-674E-E1F155ECD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" y="3022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9460" name="Rectangle 2">
            <a:extLst>
              <a:ext uri="{FF2B5EF4-FFF2-40B4-BE49-F238E27FC236}">
                <a16:creationId xmlns:a16="http://schemas.microsoft.com/office/drawing/2014/main" id="{44A8B5A5-1501-087A-719A-C69039C0B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453313" cy="490537"/>
          </a:xfrm>
        </p:spPr>
        <p:txBody>
          <a:bodyPr/>
          <a:lstStyle/>
          <a:p>
            <a:pPr eaLnBrk="1" hangingPunct="1"/>
            <a:r>
              <a:rPr lang="it-IT" altLang="it-IT" sz="2800" b="1">
                <a:solidFill>
                  <a:srgbClr val="FF3300"/>
                </a:solidFill>
              </a:rPr>
              <a:t>Esempio di risposta impulsiva (pistola)</a:t>
            </a:r>
            <a:endParaRPr lang="en-GB" altLang="en-US" sz="2800"/>
          </a:p>
        </p:txBody>
      </p:sp>
      <p:pic>
        <p:nvPicPr>
          <p:cNvPr id="19461" name="Picture 22">
            <a:extLst>
              <a:ext uri="{FF2B5EF4-FFF2-40B4-BE49-F238E27FC236}">
                <a16:creationId xmlns:a16="http://schemas.microsoft.com/office/drawing/2014/main" id="{337E2DEE-417D-7BD2-A18A-54117239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782638"/>
            <a:ext cx="3671888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8220" name="Group 44">
            <a:extLst>
              <a:ext uri="{FF2B5EF4-FFF2-40B4-BE49-F238E27FC236}">
                <a16:creationId xmlns:a16="http://schemas.microsoft.com/office/drawing/2014/main" id="{E7F0BF8A-E874-D03F-524C-24572D25A205}"/>
              </a:ext>
            </a:extLst>
          </p:cNvPr>
          <p:cNvGrpSpPr>
            <a:grpSpLocks/>
          </p:cNvGrpSpPr>
          <p:nvPr/>
        </p:nvGrpSpPr>
        <p:grpSpPr bwMode="auto">
          <a:xfrm>
            <a:off x="1230313" y="3689350"/>
            <a:ext cx="7770812" cy="2800350"/>
            <a:chOff x="771" y="2324"/>
            <a:chExt cx="4895" cy="1764"/>
          </a:xfrm>
        </p:grpSpPr>
        <p:pic>
          <p:nvPicPr>
            <p:cNvPr id="19490" name="Picture 10">
              <a:extLst>
                <a:ext uri="{FF2B5EF4-FFF2-40B4-BE49-F238E27FC236}">
                  <a16:creationId xmlns:a16="http://schemas.microsoft.com/office/drawing/2014/main" id="{99210158-5347-4653-E9EE-A2D64B9AD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19" name="AutoShape 43">
              <a:extLst>
                <a:ext uri="{FF2B5EF4-FFF2-40B4-BE49-F238E27FC236}">
                  <a16:creationId xmlns:a16="http://schemas.microsoft.com/office/drawing/2014/main" id="{47E8E071-8696-D564-92EC-689F6D42F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954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8" name="Group 42">
            <a:extLst>
              <a:ext uri="{FF2B5EF4-FFF2-40B4-BE49-F238E27FC236}">
                <a16:creationId xmlns:a16="http://schemas.microsoft.com/office/drawing/2014/main" id="{B6EA4AF9-8A4A-EBA8-5DF7-39B97862273A}"/>
              </a:ext>
            </a:extLst>
          </p:cNvPr>
          <p:cNvGrpSpPr>
            <a:grpSpLocks/>
          </p:cNvGrpSpPr>
          <p:nvPr/>
        </p:nvGrpSpPr>
        <p:grpSpPr bwMode="auto">
          <a:xfrm>
            <a:off x="1411288" y="3689350"/>
            <a:ext cx="7589837" cy="2800350"/>
            <a:chOff x="885" y="2324"/>
            <a:chExt cx="4781" cy="1764"/>
          </a:xfrm>
        </p:grpSpPr>
        <p:pic>
          <p:nvPicPr>
            <p:cNvPr id="19488" name="Picture 11">
              <a:extLst>
                <a:ext uri="{FF2B5EF4-FFF2-40B4-BE49-F238E27FC236}">
                  <a16:creationId xmlns:a16="http://schemas.microsoft.com/office/drawing/2014/main" id="{C0AFE5CA-934C-6D71-DB61-450971F146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4" name="AutoShape 28">
              <a:extLst>
                <a:ext uri="{FF2B5EF4-FFF2-40B4-BE49-F238E27FC236}">
                  <a16:creationId xmlns:a16="http://schemas.microsoft.com/office/drawing/2014/main" id="{E7155783-B650-AD56-77E6-9A085E4E3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" y="2863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7" name="Group 41">
            <a:extLst>
              <a:ext uri="{FF2B5EF4-FFF2-40B4-BE49-F238E27FC236}">
                <a16:creationId xmlns:a16="http://schemas.microsoft.com/office/drawing/2014/main" id="{1A5A44EB-3AE0-F339-053B-540FD3BDA78A}"/>
              </a:ext>
            </a:extLst>
          </p:cNvPr>
          <p:cNvGrpSpPr>
            <a:grpSpLocks/>
          </p:cNvGrpSpPr>
          <p:nvPr/>
        </p:nvGrpSpPr>
        <p:grpSpPr bwMode="auto">
          <a:xfrm>
            <a:off x="1590675" y="3689350"/>
            <a:ext cx="7410450" cy="2800350"/>
            <a:chOff x="998" y="2324"/>
            <a:chExt cx="4668" cy="1764"/>
          </a:xfrm>
        </p:grpSpPr>
        <p:pic>
          <p:nvPicPr>
            <p:cNvPr id="19486" name="Picture 12">
              <a:extLst>
                <a:ext uri="{FF2B5EF4-FFF2-40B4-BE49-F238E27FC236}">
                  <a16:creationId xmlns:a16="http://schemas.microsoft.com/office/drawing/2014/main" id="{F2B207AD-4B5F-3691-030E-0DD236195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5" name="AutoShape 29">
              <a:extLst>
                <a:ext uri="{FF2B5EF4-FFF2-40B4-BE49-F238E27FC236}">
                  <a16:creationId xmlns:a16="http://schemas.microsoft.com/office/drawing/2014/main" id="{F954B209-9561-56F4-EF62-E0CDBB1BD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" y="2795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6" name="Group 40">
            <a:extLst>
              <a:ext uri="{FF2B5EF4-FFF2-40B4-BE49-F238E27FC236}">
                <a16:creationId xmlns:a16="http://schemas.microsoft.com/office/drawing/2014/main" id="{03EF7508-62E6-78A8-DCEF-602C27E4C9BC}"/>
              </a:ext>
            </a:extLst>
          </p:cNvPr>
          <p:cNvGrpSpPr>
            <a:grpSpLocks/>
          </p:cNvGrpSpPr>
          <p:nvPr/>
        </p:nvGrpSpPr>
        <p:grpSpPr bwMode="auto">
          <a:xfrm>
            <a:off x="1770063" y="3689350"/>
            <a:ext cx="7231062" cy="2800350"/>
            <a:chOff x="1111" y="2324"/>
            <a:chExt cx="4555" cy="1764"/>
          </a:xfrm>
        </p:grpSpPr>
        <p:pic>
          <p:nvPicPr>
            <p:cNvPr id="19484" name="Picture 13">
              <a:extLst>
                <a:ext uri="{FF2B5EF4-FFF2-40B4-BE49-F238E27FC236}">
                  <a16:creationId xmlns:a16="http://schemas.microsoft.com/office/drawing/2014/main" id="{2F5B0BE3-D3ED-7703-CF28-59E2CBEBF5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6" name="AutoShape 30">
              <a:extLst>
                <a:ext uri="{FF2B5EF4-FFF2-40B4-BE49-F238E27FC236}">
                  <a16:creationId xmlns:a16="http://schemas.microsoft.com/office/drawing/2014/main" id="{728FB7C8-D2EB-A157-966A-BB2D4261F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2727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5" name="Group 39">
            <a:extLst>
              <a:ext uri="{FF2B5EF4-FFF2-40B4-BE49-F238E27FC236}">
                <a16:creationId xmlns:a16="http://schemas.microsoft.com/office/drawing/2014/main" id="{1F34BED8-B073-3058-EBE8-3F382C598822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3689350"/>
            <a:ext cx="7051675" cy="2800350"/>
            <a:chOff x="1224" y="2324"/>
            <a:chExt cx="4442" cy="1764"/>
          </a:xfrm>
        </p:grpSpPr>
        <p:pic>
          <p:nvPicPr>
            <p:cNvPr id="19482" name="Picture 14">
              <a:extLst>
                <a:ext uri="{FF2B5EF4-FFF2-40B4-BE49-F238E27FC236}">
                  <a16:creationId xmlns:a16="http://schemas.microsoft.com/office/drawing/2014/main" id="{910DE28F-CB4B-D042-D570-1292ABEF9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7" name="AutoShape 31">
              <a:extLst>
                <a:ext uri="{FF2B5EF4-FFF2-40B4-BE49-F238E27FC236}">
                  <a16:creationId xmlns:a16="http://schemas.microsoft.com/office/drawing/2014/main" id="{9C76C3D3-8006-6AF4-9112-7237CF2D3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4" y="2704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4" name="Group 38">
            <a:extLst>
              <a:ext uri="{FF2B5EF4-FFF2-40B4-BE49-F238E27FC236}">
                <a16:creationId xmlns:a16="http://schemas.microsoft.com/office/drawing/2014/main" id="{C6A01515-B7D6-BA72-9195-7509A9B782BF}"/>
              </a:ext>
            </a:extLst>
          </p:cNvPr>
          <p:cNvGrpSpPr>
            <a:grpSpLocks/>
          </p:cNvGrpSpPr>
          <p:nvPr/>
        </p:nvGrpSpPr>
        <p:grpSpPr bwMode="auto">
          <a:xfrm>
            <a:off x="2130425" y="3689350"/>
            <a:ext cx="6870700" cy="2800350"/>
            <a:chOff x="1338" y="2324"/>
            <a:chExt cx="4328" cy="1764"/>
          </a:xfrm>
        </p:grpSpPr>
        <p:pic>
          <p:nvPicPr>
            <p:cNvPr id="19480" name="Picture 15">
              <a:extLst>
                <a:ext uri="{FF2B5EF4-FFF2-40B4-BE49-F238E27FC236}">
                  <a16:creationId xmlns:a16="http://schemas.microsoft.com/office/drawing/2014/main" id="{ED577157-381C-804B-5AE7-72B7DE1081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8" name="AutoShape 32">
              <a:extLst>
                <a:ext uri="{FF2B5EF4-FFF2-40B4-BE49-F238E27FC236}">
                  <a16:creationId xmlns:a16="http://schemas.microsoft.com/office/drawing/2014/main" id="{35E26393-55DE-6B21-E180-686ED8F9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2749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3" name="Group 37">
            <a:extLst>
              <a:ext uri="{FF2B5EF4-FFF2-40B4-BE49-F238E27FC236}">
                <a16:creationId xmlns:a16="http://schemas.microsoft.com/office/drawing/2014/main" id="{7D03876A-73A1-8942-531D-A36E013A8331}"/>
              </a:ext>
            </a:extLst>
          </p:cNvPr>
          <p:cNvGrpSpPr>
            <a:grpSpLocks/>
          </p:cNvGrpSpPr>
          <p:nvPr/>
        </p:nvGrpSpPr>
        <p:grpSpPr bwMode="auto">
          <a:xfrm>
            <a:off x="2309813" y="3689350"/>
            <a:ext cx="6691312" cy="2800350"/>
            <a:chOff x="1451" y="2324"/>
            <a:chExt cx="4215" cy="1764"/>
          </a:xfrm>
        </p:grpSpPr>
        <p:pic>
          <p:nvPicPr>
            <p:cNvPr id="19478" name="Picture 16">
              <a:extLst>
                <a:ext uri="{FF2B5EF4-FFF2-40B4-BE49-F238E27FC236}">
                  <a16:creationId xmlns:a16="http://schemas.microsoft.com/office/drawing/2014/main" id="{FCFC8E34-0AB9-DC26-0E30-A958D3F50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9" name="AutoShape 33">
              <a:extLst>
                <a:ext uri="{FF2B5EF4-FFF2-40B4-BE49-F238E27FC236}">
                  <a16:creationId xmlns:a16="http://schemas.microsoft.com/office/drawing/2014/main" id="{DABE8E75-9B37-BDF8-0207-328E95A33E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1" y="2795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2" name="Group 36">
            <a:extLst>
              <a:ext uri="{FF2B5EF4-FFF2-40B4-BE49-F238E27FC236}">
                <a16:creationId xmlns:a16="http://schemas.microsoft.com/office/drawing/2014/main" id="{825A9757-65ED-2A6A-8DF0-BEBD0BA2DE6F}"/>
              </a:ext>
            </a:extLst>
          </p:cNvPr>
          <p:cNvGrpSpPr>
            <a:grpSpLocks/>
          </p:cNvGrpSpPr>
          <p:nvPr/>
        </p:nvGrpSpPr>
        <p:grpSpPr bwMode="auto">
          <a:xfrm>
            <a:off x="2490788" y="3689350"/>
            <a:ext cx="6510337" cy="2800350"/>
            <a:chOff x="1565" y="2324"/>
            <a:chExt cx="4101" cy="1764"/>
          </a:xfrm>
        </p:grpSpPr>
        <p:pic>
          <p:nvPicPr>
            <p:cNvPr id="19476" name="Picture 17">
              <a:extLst>
                <a:ext uri="{FF2B5EF4-FFF2-40B4-BE49-F238E27FC236}">
                  <a16:creationId xmlns:a16="http://schemas.microsoft.com/office/drawing/2014/main" id="{D24637FC-5EB3-4A7C-035F-B25545CF46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2324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10" name="AutoShape 34">
              <a:extLst>
                <a:ext uri="{FF2B5EF4-FFF2-40B4-BE49-F238E27FC236}">
                  <a16:creationId xmlns:a16="http://schemas.microsoft.com/office/drawing/2014/main" id="{F4E333FF-EC85-81EE-AD12-54C56394D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" y="2840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18211" name="Group 35">
            <a:extLst>
              <a:ext uri="{FF2B5EF4-FFF2-40B4-BE49-F238E27FC236}">
                <a16:creationId xmlns:a16="http://schemas.microsoft.com/office/drawing/2014/main" id="{0242B235-F72C-17C9-94A4-3CB5BF3B2E06}"/>
              </a:ext>
            </a:extLst>
          </p:cNvPr>
          <p:cNvGrpSpPr>
            <a:grpSpLocks/>
          </p:cNvGrpSpPr>
          <p:nvPr/>
        </p:nvGrpSpPr>
        <p:grpSpPr bwMode="auto">
          <a:xfrm>
            <a:off x="2668588" y="3689350"/>
            <a:ext cx="6332537" cy="2800350"/>
            <a:chOff x="1678" y="2319"/>
            <a:chExt cx="3989" cy="1764"/>
          </a:xfrm>
        </p:grpSpPr>
        <p:pic>
          <p:nvPicPr>
            <p:cNvPr id="19474" name="Picture 18">
              <a:extLst>
                <a:ext uri="{FF2B5EF4-FFF2-40B4-BE49-F238E27FC236}">
                  <a16:creationId xmlns:a16="http://schemas.microsoft.com/office/drawing/2014/main" id="{D85383A4-4EA2-F718-2EF4-1310356F8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" y="2319"/>
              <a:ext cx="3126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8200" name="AutoShape 24">
              <a:extLst>
                <a:ext uri="{FF2B5EF4-FFF2-40B4-BE49-F238E27FC236}">
                  <a16:creationId xmlns:a16="http://schemas.microsoft.com/office/drawing/2014/main" id="{0A5AACA6-2416-0755-EB9C-7D1041ACC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8" y="2863"/>
              <a:ext cx="113" cy="159"/>
            </a:xfrm>
            <a:prstGeom prst="downArrow">
              <a:avLst>
                <a:gd name="adj1" fmla="val 50000"/>
                <a:gd name="adj2" fmla="val 35177"/>
              </a:avLst>
            </a:prstGeom>
            <a:solidFill>
              <a:srgbClr val="FF000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spcBef>
                  <a:spcPct val="20000"/>
                </a:spcBef>
                <a:buClr>
                  <a:srgbClr val="F60000"/>
                </a:buClr>
                <a:buFont typeface="Wingdings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818222" name="Text Box 46">
            <a:extLst>
              <a:ext uri="{FF2B5EF4-FFF2-40B4-BE49-F238E27FC236}">
                <a16:creationId xmlns:a16="http://schemas.microsoft.com/office/drawing/2014/main" id="{C6081AFD-CCC9-F172-9EFB-C41E1A93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6054725"/>
            <a:ext cx="3194050" cy="3365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it-IT" sz="16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rPr>
              <a:t>Note the bell-shaped spectrum</a:t>
            </a:r>
            <a:endParaRPr lang="en-GB" sz="16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19472" name="Picture 47">
            <a:hlinkClick r:id="" action="ppaction://noaction">
              <a:snd r:embed="rId14" name="Spari-Toschi-7.wav"/>
            </a:hlinkClick>
            <a:extLst>
              <a:ext uri="{FF2B5EF4-FFF2-40B4-BE49-F238E27FC236}">
                <a16:creationId xmlns:a16="http://schemas.microsoft.com/office/drawing/2014/main" id="{4018B5B0-C069-D2A2-90B3-A86A63BD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779463"/>
            <a:ext cx="4389437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B70D9B28-B90A-0E18-5551-F21525211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722438"/>
            <a:ext cx="11445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25000" y="3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13819 0.0004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>
            <a:extLst>
              <a:ext uri="{FF2B5EF4-FFF2-40B4-BE49-F238E27FC236}">
                <a16:creationId xmlns:a16="http://schemas.microsoft.com/office/drawing/2014/main" id="{0A5E9B4E-AF11-01A8-1D03-289E7DF661E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C820CF34-5E83-E457-62FD-E012BF83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0484" name="Slide Number Placeholder 5">
            <a:extLst>
              <a:ext uri="{FF2B5EF4-FFF2-40B4-BE49-F238E27FC236}">
                <a16:creationId xmlns:a16="http://schemas.microsoft.com/office/drawing/2014/main" id="{D193C038-8AF6-2BC9-7A8D-5333ADF9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6D1FC0-444E-4054-9E3E-437ADA41299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it-IT" sz="1400"/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1D1A727A-4C51-A70C-8BE8-C6E2C47973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FF3300"/>
                </a:solidFill>
              </a:rPr>
              <a:t>Il “clappatore”</a:t>
            </a:r>
            <a:endParaRPr lang="en-GB" altLang="it-IT" sz="3200" b="1">
              <a:solidFill>
                <a:srgbClr val="FF3300"/>
              </a:solidFill>
            </a:endParaRPr>
          </a:p>
        </p:txBody>
      </p:sp>
      <p:sp>
        <p:nvSpPr>
          <p:cNvPr id="20486" name="Rectangle 3">
            <a:extLst>
              <a:ext uri="{FF2B5EF4-FFF2-40B4-BE49-F238E27FC236}">
                <a16:creationId xmlns:a16="http://schemas.microsoft.com/office/drawing/2014/main" id="{8730CF92-26F8-D663-1A82-6849626FE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5734050"/>
            <a:ext cx="7772400" cy="576263"/>
          </a:xfrm>
        </p:spPr>
        <p:txBody>
          <a:bodyPr/>
          <a:lstStyle/>
          <a:p>
            <a:pPr eaLnBrk="1" hangingPunct="1"/>
            <a:r>
              <a:rPr lang="it-IT" altLang="it-IT" sz="2400"/>
              <a:t>Ottima risposta in frequenza e riproducibilità</a:t>
            </a:r>
            <a:endParaRPr lang="en-GB" altLang="it-IT" sz="2400"/>
          </a:p>
        </p:txBody>
      </p:sp>
      <p:pic>
        <p:nvPicPr>
          <p:cNvPr id="20487" name="Picture 6">
            <a:extLst>
              <a:ext uri="{FF2B5EF4-FFF2-40B4-BE49-F238E27FC236}">
                <a16:creationId xmlns:a16="http://schemas.microsoft.com/office/drawing/2014/main" id="{3682B7C5-74B7-C72E-1408-DE5E0F84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273685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7">
            <a:extLst>
              <a:ext uri="{FF2B5EF4-FFF2-40B4-BE49-F238E27FC236}">
                <a16:creationId xmlns:a16="http://schemas.microsoft.com/office/drawing/2014/main" id="{B08E3C8E-13B1-0EBA-A7B1-572F01DC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908050"/>
            <a:ext cx="4700587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8">
            <a:extLst>
              <a:ext uri="{FF2B5EF4-FFF2-40B4-BE49-F238E27FC236}">
                <a16:creationId xmlns:a16="http://schemas.microsoft.com/office/drawing/2014/main" id="{36D040A9-4116-6164-88C7-2733D654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3573463"/>
            <a:ext cx="1998662" cy="202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9">
            <a:extLst>
              <a:ext uri="{FF2B5EF4-FFF2-40B4-BE49-F238E27FC236}">
                <a16:creationId xmlns:a16="http://schemas.microsoft.com/office/drawing/2014/main" id="{0F9E557B-F473-E1F9-76EC-E37054717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486150"/>
            <a:ext cx="2447925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1" name="Picture 10">
            <a:extLst>
              <a:ext uri="{FF2B5EF4-FFF2-40B4-BE49-F238E27FC236}">
                <a16:creationId xmlns:a16="http://schemas.microsoft.com/office/drawing/2014/main" id="{33F79638-8BB8-BDE4-BA10-0DFD4E674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284538"/>
            <a:ext cx="4608513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>
            <a:extLst>
              <a:ext uri="{FF2B5EF4-FFF2-40B4-BE49-F238E27FC236}">
                <a16:creationId xmlns:a16="http://schemas.microsoft.com/office/drawing/2014/main" id="{BB5BA4D8-1EB3-A6E6-C78E-94F40386C72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C0F4A469-A187-277B-9925-2138B566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1508" name="Slide Number Placeholder 5">
            <a:extLst>
              <a:ext uri="{FF2B5EF4-FFF2-40B4-BE49-F238E27FC236}">
                <a16:creationId xmlns:a16="http://schemas.microsoft.com/office/drawing/2014/main" id="{F3AC3A6D-8732-A916-C111-55C572E0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5BAC5D-E1FA-46EB-908F-F22BE97C2DB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400"/>
          </a:p>
        </p:txBody>
      </p:sp>
      <p:sp>
        <p:nvSpPr>
          <p:cNvPr id="21509" name="Rectangle 2">
            <a:extLst>
              <a:ext uri="{FF2B5EF4-FFF2-40B4-BE49-F238E27FC236}">
                <a16:creationId xmlns:a16="http://schemas.microsoft.com/office/drawing/2014/main" id="{74FAFA98-1B4C-7D77-9465-0A154143D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FF3300"/>
                </a:solidFill>
              </a:rPr>
              <a:t>Il “clappatore”</a:t>
            </a:r>
            <a:endParaRPr lang="en-GB" altLang="it-IT" sz="3200" b="1">
              <a:solidFill>
                <a:srgbClr val="FF3300"/>
              </a:solidFill>
            </a:endParaRPr>
          </a:p>
        </p:txBody>
      </p:sp>
      <p:sp>
        <p:nvSpPr>
          <p:cNvPr id="21510" name="Rectangle 3">
            <a:extLst>
              <a:ext uri="{FF2B5EF4-FFF2-40B4-BE49-F238E27FC236}">
                <a16:creationId xmlns:a16="http://schemas.microsoft.com/office/drawing/2014/main" id="{7C7EE208-59D0-AB76-4C5A-97BCC0B62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5445125"/>
            <a:ext cx="7772400" cy="576263"/>
          </a:xfrm>
        </p:spPr>
        <p:txBody>
          <a:bodyPr/>
          <a:lstStyle/>
          <a:p>
            <a:pPr eaLnBrk="1" hangingPunct="1"/>
            <a:r>
              <a:rPr lang="it-IT" altLang="it-IT" sz="2400"/>
              <a:t>Verifica di  riproducibilità</a:t>
            </a:r>
            <a:endParaRPr lang="en-GB" altLang="it-IT" sz="2400"/>
          </a:p>
        </p:txBody>
      </p:sp>
      <p:pic>
        <p:nvPicPr>
          <p:cNvPr id="21511" name="Picture 9">
            <a:extLst>
              <a:ext uri="{FF2B5EF4-FFF2-40B4-BE49-F238E27FC236}">
                <a16:creationId xmlns:a16="http://schemas.microsoft.com/office/drawing/2014/main" id="{EA15C4FD-1EF1-3264-EAE1-68267318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283686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10">
            <a:extLst>
              <a:ext uri="{FF2B5EF4-FFF2-40B4-BE49-F238E27FC236}">
                <a16:creationId xmlns:a16="http://schemas.microsoft.com/office/drawing/2014/main" id="{50107EF4-F4B5-F313-2A08-78E4C933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5761037" cy="425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>
            <a:extLst>
              <a:ext uri="{FF2B5EF4-FFF2-40B4-BE49-F238E27FC236}">
                <a16:creationId xmlns:a16="http://schemas.microsoft.com/office/drawing/2014/main" id="{24F706D3-22DB-C986-65C9-EA0720B1C3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EB83A079-44E8-BDB2-F9CE-6FDB292B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2532" name="Slide Number Placeholder 5">
            <a:extLst>
              <a:ext uri="{FF2B5EF4-FFF2-40B4-BE49-F238E27FC236}">
                <a16:creationId xmlns:a16="http://schemas.microsoft.com/office/drawing/2014/main" id="{5F393634-EA12-4483-A0C2-F6D70CA6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1EF3FA-25A0-4EFA-A46B-E4D6F10DA4DD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it-IT" sz="1400"/>
          </a:p>
        </p:txBody>
      </p:sp>
      <p:sp>
        <p:nvSpPr>
          <p:cNvPr id="22533" name="Rectangle 3">
            <a:extLst>
              <a:ext uri="{FF2B5EF4-FFF2-40B4-BE49-F238E27FC236}">
                <a16:creationId xmlns:a16="http://schemas.microsoft.com/office/drawing/2014/main" id="{3A70C9AB-B491-5D0C-E333-29390D895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it-IT"/>
          </a:p>
        </p:txBody>
      </p:sp>
      <p:pic>
        <p:nvPicPr>
          <p:cNvPr id="22534" name="Picture 4">
            <a:extLst>
              <a:ext uri="{FF2B5EF4-FFF2-40B4-BE49-F238E27FC236}">
                <a16:creationId xmlns:a16="http://schemas.microsoft.com/office/drawing/2014/main" id="{454895CE-632C-6D3E-1DC5-06EBF9DC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786812" cy="518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Rectangle 5">
            <a:extLst>
              <a:ext uri="{FF2B5EF4-FFF2-40B4-BE49-F238E27FC236}">
                <a16:creationId xmlns:a16="http://schemas.microsoft.com/office/drawing/2014/main" id="{9012CA51-37BD-227B-E148-9373BE5F7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0"/>
            <a:ext cx="7772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3300"/>
                </a:solidFill>
              </a:rPr>
              <a:t>Il “clappatore”</a:t>
            </a:r>
            <a:endParaRPr lang="en-GB" altLang="it-IT" b="1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>
            <a:extLst>
              <a:ext uri="{FF2B5EF4-FFF2-40B4-BE49-F238E27FC236}">
                <a16:creationId xmlns:a16="http://schemas.microsoft.com/office/drawing/2014/main" id="{E4088D7A-F3E8-F342-406F-4D58BBC425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8B3CC170-04C4-ED41-2EDF-2B7DF117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3556" name="Slide Number Placeholder 5">
            <a:extLst>
              <a:ext uri="{FF2B5EF4-FFF2-40B4-BE49-F238E27FC236}">
                <a16:creationId xmlns:a16="http://schemas.microsoft.com/office/drawing/2014/main" id="{FF9B709F-5A8E-FDF6-F20F-D8DA9C4C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50DF98-C644-46C5-9CDA-70513ED7532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it-IT" sz="1400"/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180C286A-C684-8B95-7598-E1FE30CD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0"/>
            <a:ext cx="7772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FF3300"/>
                </a:solidFill>
              </a:rPr>
              <a:t>Il “clappatore”</a:t>
            </a:r>
            <a:endParaRPr lang="en-GB" altLang="it-IT" b="1">
              <a:solidFill>
                <a:srgbClr val="FF3300"/>
              </a:solidFill>
            </a:endParaRPr>
          </a:p>
        </p:txBody>
      </p:sp>
      <p:pic>
        <p:nvPicPr>
          <p:cNvPr id="23558" name="Picture 5">
            <a:extLst>
              <a:ext uri="{FF2B5EF4-FFF2-40B4-BE49-F238E27FC236}">
                <a16:creationId xmlns:a16="http://schemas.microsoft.com/office/drawing/2014/main" id="{ED34944A-959A-2EAD-7998-9C5A3DD7C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706438"/>
            <a:ext cx="904398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530BFD3-FAC8-CED0-F53F-A69A86D2B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2817813"/>
            <a:ext cx="6372225" cy="1079500"/>
          </a:xfrm>
        </p:spPr>
        <p:txBody>
          <a:bodyPr/>
          <a:lstStyle/>
          <a:p>
            <a:pPr eaLnBrk="1" hangingPunct="1"/>
            <a:r>
              <a:rPr lang="it-IT" altLang="en-US" sz="6000"/>
              <a:t>Microfoni</a:t>
            </a:r>
            <a:endParaRPr lang="en-GB" altLang="en-US" sz="6000"/>
          </a:p>
        </p:txBody>
      </p:sp>
      <p:sp>
        <p:nvSpPr>
          <p:cNvPr id="24579" name="Date Placeholder 3">
            <a:extLst>
              <a:ext uri="{FF2B5EF4-FFF2-40B4-BE49-F238E27FC236}">
                <a16:creationId xmlns:a16="http://schemas.microsoft.com/office/drawing/2014/main" id="{82007D9A-E465-D708-B76B-76FE5ECD93B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4580" name="Footer Placeholder 4">
            <a:extLst>
              <a:ext uri="{FF2B5EF4-FFF2-40B4-BE49-F238E27FC236}">
                <a16:creationId xmlns:a16="http://schemas.microsoft.com/office/drawing/2014/main" id="{CA3791AA-67EB-BE9E-4C2A-60840333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4581" name="Slide Number Placeholder 5">
            <a:extLst>
              <a:ext uri="{FF2B5EF4-FFF2-40B4-BE49-F238E27FC236}">
                <a16:creationId xmlns:a16="http://schemas.microsoft.com/office/drawing/2014/main" id="{C1C48559-4F40-A89F-7296-A2B234F41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E1DA5E-3538-4852-ABDA-CD2A4EB5CEB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it-IT"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C571566-0638-38D4-5DE3-599DAC642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64500" cy="685800"/>
          </a:xfrm>
        </p:spPr>
        <p:txBody>
          <a:bodyPr lIns="92075" tIns="46038" rIns="92075" bIns="46038"/>
          <a:lstStyle/>
          <a:p>
            <a:pPr eaLnBrk="1" hangingPunct="1"/>
            <a:r>
              <a:rPr lang="it-IT" altLang="it-IT">
                <a:solidFill>
                  <a:srgbClr val="FF3300"/>
                </a:solidFill>
              </a:rPr>
              <a:t>Pressure and velocity microphones</a:t>
            </a:r>
            <a:endParaRPr lang="en-US" altLang="it-IT" sz="4000">
              <a:solidFill>
                <a:srgbClr val="FF3300"/>
              </a:solidFill>
            </a:endParaRP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D6B5FD2B-AF8E-A797-4467-AB840A90A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5229225"/>
            <a:ext cx="46180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ea typeface="MS PGothic" panose="020B0600070205080204" pitchFamily="34" charset="-128"/>
              </a:rPr>
              <a:t>Microfono a pressione (Bruel&amp;Kjaer)</a:t>
            </a:r>
            <a:endParaRPr lang="en-GB" altLang="it-IT" sz="240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5604" name="Picture 2" descr="http://www.bksv.com/~/media/New_Products/transducers/TEDSmicrophonesPNG/4189%20A%20021.ashx?mh=600&amp;mw=600&amp;bc=white">
            <a:extLst>
              <a:ext uri="{FF2B5EF4-FFF2-40B4-BE49-F238E27FC236}">
                <a16:creationId xmlns:a16="http://schemas.microsoft.com/office/drawing/2014/main" id="{BB9F0161-3FFC-B75F-134E-3589AB1D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5281">
            <a:off x="497681" y="1962944"/>
            <a:ext cx="564673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://www.cae-systems.de/fileadmin/CAEpage/Products/Intensityinspector/intensity-inspector-schallintensitaetskartierung-mit-pu-sonde.png">
            <a:extLst>
              <a:ext uri="{FF2B5EF4-FFF2-40B4-BE49-F238E27FC236}">
                <a16:creationId xmlns:a16="http://schemas.microsoft.com/office/drawing/2014/main" id="{8FE677FE-61FC-B7D0-9863-7C09DD3A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131888"/>
            <a:ext cx="3802062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4">
            <a:extLst>
              <a:ext uri="{FF2B5EF4-FFF2-40B4-BE49-F238E27FC236}">
                <a16:creationId xmlns:a16="http://schemas.microsoft.com/office/drawing/2014/main" id="{EB8BDB16-9C7D-11B9-5FF6-ACF6E0DC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5229225"/>
            <a:ext cx="3779838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Tahoma" panose="020B0604030504040204" pitchFamily="34" charset="0"/>
                <a:ea typeface="MS PGothic" panose="020B0600070205080204" pitchFamily="34" charset="-128"/>
              </a:rPr>
              <a:t>Microfono a velocità</a:t>
            </a:r>
            <a:br>
              <a:rPr lang="it-IT" altLang="it-IT" sz="2400">
                <a:latin typeface="Tahoma" panose="020B0604030504040204" pitchFamily="34" charset="0"/>
                <a:ea typeface="MS PGothic" panose="020B0600070205080204" pitchFamily="34" charset="-128"/>
              </a:rPr>
            </a:br>
            <a:r>
              <a:rPr lang="it-IT" altLang="it-IT" sz="2400">
                <a:latin typeface="Tahoma" panose="020B0604030504040204" pitchFamily="34" charset="0"/>
                <a:ea typeface="MS PGothic" panose="020B0600070205080204" pitchFamily="34" charset="-128"/>
              </a:rPr>
              <a:t>(Microflown)</a:t>
            </a:r>
            <a:endParaRPr lang="en-GB" altLang="it-IT" sz="2400"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5607" name="Date Placeholder 3">
            <a:extLst>
              <a:ext uri="{FF2B5EF4-FFF2-40B4-BE49-F238E27FC236}">
                <a16:creationId xmlns:a16="http://schemas.microsoft.com/office/drawing/2014/main" id="{9C996C06-FA38-6B3D-5D17-23B450D1B7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5608" name="Footer Placeholder 4">
            <a:extLst>
              <a:ext uri="{FF2B5EF4-FFF2-40B4-BE49-F238E27FC236}">
                <a16:creationId xmlns:a16="http://schemas.microsoft.com/office/drawing/2014/main" id="{0A72711C-57C4-607D-A619-ADB1B0BE8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5609" name="Slide Number Placeholder 5">
            <a:extLst>
              <a:ext uri="{FF2B5EF4-FFF2-40B4-BE49-F238E27FC236}">
                <a16:creationId xmlns:a16="http://schemas.microsoft.com/office/drawing/2014/main" id="{D73BE595-1A1A-7974-13F7-DAF2F2F5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2A0ACA-217C-400D-981C-B2C0EFF4886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it-IT"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EA48013-4CD2-5998-3E0C-11ADD0792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6931025" cy="490537"/>
          </a:xfrm>
        </p:spPr>
        <p:txBody>
          <a:bodyPr/>
          <a:lstStyle/>
          <a:p>
            <a:r>
              <a:rPr lang="it-IT" altLang="en-US" sz="2400"/>
              <a:t>Microfoni omnidirezionali</a:t>
            </a:r>
            <a:endParaRPr lang="en-GB" altLang="en-US" sz="240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C172B8E-C304-E2A9-7100-7703FD30D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836613"/>
            <a:ext cx="7643812" cy="86836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it-IT" altLang="en-US" sz="1800"/>
              <a:t>ISO3382 raccomnd l’uso di microfono omni da max 13mm di diametro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altLang="en-US" sz="1800"/>
              <a:t>Questo sono gli stessi microfono usati dai normali fonometri:</a:t>
            </a:r>
          </a:p>
          <a:p>
            <a:pPr>
              <a:buFont typeface="Wingdings" panose="05000000000000000000" pitchFamily="2" charset="2"/>
              <a:buNone/>
            </a:pPr>
            <a:endParaRPr lang="en-GB" altLang="en-US" sz="1800"/>
          </a:p>
        </p:txBody>
      </p:sp>
      <p:pic>
        <p:nvPicPr>
          <p:cNvPr id="27652" name="Picture 1">
            <a:extLst>
              <a:ext uri="{FF2B5EF4-FFF2-40B4-BE49-F238E27FC236}">
                <a16:creationId xmlns:a16="http://schemas.microsoft.com/office/drawing/2014/main" id="{F3F3F9A6-18D3-ACE7-9AD4-25CF55A62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19275"/>
            <a:ext cx="2663825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>
            <a:extLst>
              <a:ext uri="{FF2B5EF4-FFF2-40B4-BE49-F238E27FC236}">
                <a16:creationId xmlns:a16="http://schemas.microsoft.com/office/drawing/2014/main" id="{857898DE-35DB-B889-0993-5C38307CF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1649413"/>
            <a:ext cx="2743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4">
            <a:extLst>
              <a:ext uri="{FF2B5EF4-FFF2-40B4-BE49-F238E27FC236}">
                <a16:creationId xmlns:a16="http://schemas.microsoft.com/office/drawing/2014/main" id="{93B4F793-1269-39E6-64DA-6DEE29D65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565650"/>
            <a:ext cx="455453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7" name="Text Box 7">
            <a:extLst>
              <a:ext uri="{FF2B5EF4-FFF2-40B4-BE49-F238E27FC236}">
                <a16:creationId xmlns:a16="http://schemas.microsoft.com/office/drawing/2014/main" id="{52A72193-39E0-8B79-FD7A-7791B9E6C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63" y="1771650"/>
            <a:ext cx="2665412" cy="25542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Fonometro</a:t>
            </a:r>
            <a:b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(registra un file WAV su scheda SD) (sinistra)</a:t>
            </a:r>
          </a:p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it-IT" sz="16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Microfono da misura con uscita XLR per collegamento a scheda audio o registratore (destra)</a:t>
            </a:r>
            <a:endParaRPr lang="en-GB" sz="16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6" name="Date Placeholder 3">
            <a:extLst>
              <a:ext uri="{FF2B5EF4-FFF2-40B4-BE49-F238E27FC236}">
                <a16:creationId xmlns:a16="http://schemas.microsoft.com/office/drawing/2014/main" id="{D493BD19-17AD-F3A4-699B-1CEFEFABAF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7657" name="Footer Placeholder 4">
            <a:extLst>
              <a:ext uri="{FF2B5EF4-FFF2-40B4-BE49-F238E27FC236}">
                <a16:creationId xmlns:a16="http://schemas.microsoft.com/office/drawing/2014/main" id="{982CA0F2-0F9A-9541-5A58-BE94ECCC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7658" name="Slide Number Placeholder 5">
            <a:extLst>
              <a:ext uri="{FF2B5EF4-FFF2-40B4-BE49-F238E27FC236}">
                <a16:creationId xmlns:a16="http://schemas.microsoft.com/office/drawing/2014/main" id="{F92E50F4-50E7-3299-9952-A9E8533D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48054D-A9CF-4D0C-BD8E-32571737736C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it-IT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3">
            <a:extLst>
              <a:ext uri="{FF2B5EF4-FFF2-40B4-BE49-F238E27FC236}">
                <a16:creationId xmlns:a16="http://schemas.microsoft.com/office/drawing/2014/main" id="{ECB4893D-512A-741D-69A0-CB9A103DAD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6147" name="Footer Placeholder 4">
            <a:extLst>
              <a:ext uri="{FF2B5EF4-FFF2-40B4-BE49-F238E27FC236}">
                <a16:creationId xmlns:a16="http://schemas.microsoft.com/office/drawing/2014/main" id="{B26CA65C-5663-32BE-DE76-314B00BE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6148" name="Slide Number Placeholder 5">
            <a:extLst>
              <a:ext uri="{FF2B5EF4-FFF2-40B4-BE49-F238E27FC236}">
                <a16:creationId xmlns:a16="http://schemas.microsoft.com/office/drawing/2014/main" id="{706EB9C6-ECEB-DD3E-AA2D-7F517EBE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CD36D6-2440-4432-9463-D1774A3A873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400"/>
          </a:p>
        </p:txBody>
      </p:sp>
      <p:sp>
        <p:nvSpPr>
          <p:cNvPr id="6149" name="Rectangle 2">
            <a:extLst>
              <a:ext uri="{FF2B5EF4-FFF2-40B4-BE49-F238E27FC236}">
                <a16:creationId xmlns:a16="http://schemas.microsoft.com/office/drawing/2014/main" id="{0E83F33B-769B-01BD-246E-15920C65E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93713"/>
            <a:ext cx="8763000" cy="344487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3300"/>
                </a:solidFill>
              </a:rPr>
              <a:t>Schema di misura della risposta all’impulso</a:t>
            </a:r>
          </a:p>
        </p:txBody>
      </p:sp>
      <p:sp>
        <p:nvSpPr>
          <p:cNvPr id="6150" name="Rectangle 3">
            <a:extLst>
              <a:ext uri="{FF2B5EF4-FFF2-40B4-BE49-F238E27FC236}">
                <a16:creationId xmlns:a16="http://schemas.microsoft.com/office/drawing/2014/main" id="{CF9E0483-B9BA-7252-B209-3914DF7BF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463" y="2271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  <p:sp>
        <p:nvSpPr>
          <p:cNvPr id="6151" name="AutoShape 4">
            <a:extLst>
              <a:ext uri="{FF2B5EF4-FFF2-40B4-BE49-F238E27FC236}">
                <a16:creationId xmlns:a16="http://schemas.microsoft.com/office/drawing/2014/main" id="{8BAE22CC-F4C9-FEDD-F005-D15C7FBDBE7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27038" y="1771650"/>
            <a:ext cx="82899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152" name="Picture 5">
            <a:extLst>
              <a:ext uri="{FF2B5EF4-FFF2-40B4-BE49-F238E27FC236}">
                <a16:creationId xmlns:a16="http://schemas.microsoft.com/office/drawing/2014/main" id="{DA3BD5B8-5740-DBBD-7459-F23C260B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1771650"/>
            <a:ext cx="82899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6">
            <a:extLst>
              <a:ext uri="{FF2B5EF4-FFF2-40B4-BE49-F238E27FC236}">
                <a16:creationId xmlns:a16="http://schemas.microsoft.com/office/drawing/2014/main" id="{42169377-A7DC-EE9F-C369-494E80F9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489325"/>
            <a:ext cx="2078038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EDC31EF-99A2-4A58-8F7E-32400A056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613" y="238125"/>
            <a:ext cx="7469187" cy="411163"/>
          </a:xfrm>
        </p:spPr>
        <p:txBody>
          <a:bodyPr lIns="92075" tIns="46038" rIns="92075" bIns="46038"/>
          <a:lstStyle/>
          <a:p>
            <a:pPr eaLnBrk="1" hangingPunct="1"/>
            <a:r>
              <a:rPr lang="it-IT" altLang="it-IT" sz="3600">
                <a:solidFill>
                  <a:srgbClr val="FF3300"/>
                </a:solidFill>
              </a:rPr>
              <a:t>Pattern di direttività dei microfoni</a:t>
            </a:r>
            <a:endParaRPr lang="en-US" altLang="it-IT" sz="3600">
              <a:solidFill>
                <a:srgbClr val="FF3300"/>
              </a:solidFill>
            </a:endParaRPr>
          </a:p>
        </p:txBody>
      </p:sp>
      <p:graphicFrame>
        <p:nvGraphicFramePr>
          <p:cNvPr id="28675" name="Object 3">
            <a:extLst>
              <a:ext uri="{FF2B5EF4-FFF2-40B4-BE49-F238E27FC236}">
                <a16:creationId xmlns:a16="http://schemas.microsoft.com/office/drawing/2014/main" id="{C1217594-FB3F-7922-1C42-95AFCE7665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4588" y="1447800"/>
          <a:ext cx="1998662" cy="185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4953216" imgH="4657945" progId="Excel.Chart.8">
                  <p:embed/>
                </p:oleObj>
              </mc:Choice>
              <mc:Fallback>
                <p:oleObj name="Chart" r:id="rId3" imgW="4953216" imgH="4657945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1447800"/>
                        <a:ext cx="1998662" cy="185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82E6F3BA-D002-6EE0-828D-0C962F48C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5450" y="3810000"/>
          <a:ext cx="1970088" cy="186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4962816" imgH="4667674" progId="Excel.Chart.8">
                  <p:embed/>
                </p:oleObj>
              </mc:Choice>
              <mc:Fallback>
                <p:oleObj name="Chart" r:id="rId5" imgW="4962816" imgH="4667674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5450" y="3810000"/>
                        <a:ext cx="1970088" cy="186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5">
            <a:extLst>
              <a:ext uri="{FF2B5EF4-FFF2-40B4-BE49-F238E27FC236}">
                <a16:creationId xmlns:a16="http://schemas.microsoft.com/office/drawing/2014/main" id="{194FB89F-4694-875A-7D81-B6D93F7680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0988" y="1447800"/>
          <a:ext cx="1970087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4972416" imgH="4667674" progId="Excel.Chart.8">
                  <p:embed/>
                </p:oleObj>
              </mc:Choice>
              <mc:Fallback>
                <p:oleObj name="Chart" r:id="rId7" imgW="4972416" imgH="4667674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0988" y="1447800"/>
                        <a:ext cx="1970087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6">
            <a:extLst>
              <a:ext uri="{FF2B5EF4-FFF2-40B4-BE49-F238E27FC236}">
                <a16:creationId xmlns:a16="http://schemas.microsoft.com/office/drawing/2014/main" id="{544A1BEE-D22B-4D0B-36B6-8C2C17422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8988" y="3810000"/>
          <a:ext cx="1970087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9" imgW="4972416" imgH="4677043" progId="Excel.Chart.8">
                  <p:embed/>
                </p:oleObj>
              </mc:Choice>
              <mc:Fallback>
                <p:oleObj name="Chart" r:id="rId9" imgW="4972416" imgH="4677043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8988" y="3810000"/>
                        <a:ext cx="1970087" cy="186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7">
            <a:extLst>
              <a:ext uri="{FF2B5EF4-FFF2-40B4-BE49-F238E27FC236}">
                <a16:creationId xmlns:a16="http://schemas.microsoft.com/office/drawing/2014/main" id="{59BD97BF-ECFB-F4D5-12A0-5E3B4EDAEE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7788" y="1371600"/>
          <a:ext cx="1900237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11" imgW="4972416" imgH="4667674" progId="Excel.Chart.8">
                  <p:embed/>
                </p:oleObj>
              </mc:Choice>
              <mc:Fallback>
                <p:oleObj name="Chart" r:id="rId11" imgW="4972416" imgH="4667674" progId="Excel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7788" y="1371600"/>
                        <a:ext cx="1900237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Text Box 8">
            <a:extLst>
              <a:ext uri="{FF2B5EF4-FFF2-40B4-BE49-F238E27FC236}">
                <a16:creationId xmlns:a16="http://schemas.microsoft.com/office/drawing/2014/main" id="{F3B2D0FE-055E-41F6-0A69-CA211C72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213100"/>
            <a:ext cx="9144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lang="ru-RU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Omnidirectional</a:t>
            </a: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(</a:t>
            </a:r>
            <a:r>
              <a:rPr lang="it-IT" altLang="it-IT" sz="18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100 p,0 v)</a:t>
            </a: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</a:t>
            </a:r>
            <a:r>
              <a:rPr lang="ru-RU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Subcardioid</a:t>
            </a:r>
            <a:r>
              <a:rPr lang="en-GB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it-IT" altLang="it-IT" sz="18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75 p,25 v)</a:t>
            </a:r>
            <a:r>
              <a:rPr lang="it-IT" altLang="it-IT" sz="20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   </a:t>
            </a:r>
            <a:r>
              <a:rPr lang="ru-RU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Cardioid</a:t>
            </a:r>
            <a:r>
              <a:rPr lang="en-GB" altLang="it-IT" sz="20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it-IT" altLang="it-IT" sz="18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50 p,50 v)</a:t>
            </a:r>
            <a:endParaRPr lang="en-GB" altLang="it-IT" sz="1800"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8681" name="Text Box 9">
            <a:extLst>
              <a:ext uri="{FF2B5EF4-FFF2-40B4-BE49-F238E27FC236}">
                <a16:creationId xmlns:a16="http://schemas.microsoft.com/office/drawing/2014/main" id="{AC911B49-DCD7-D5B7-BE00-9C08B6A67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463" y="5715000"/>
            <a:ext cx="71167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Hypercardioid</a:t>
            </a:r>
            <a:r>
              <a:rPr lang="en-GB" altLang="it-IT" sz="20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it-IT" altLang="it-IT" sz="18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25 p,75 v)</a:t>
            </a:r>
            <a:r>
              <a:rPr lang="it-IT" altLang="it-IT" sz="20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        </a:t>
            </a:r>
            <a:r>
              <a:rPr lang="ru-RU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Figure-of-Eight</a:t>
            </a:r>
            <a:r>
              <a:rPr lang="it-IT" altLang="it-IT" sz="20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it-IT" altLang="it-IT" sz="1800"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(0 p, 100 v)</a:t>
            </a:r>
            <a:r>
              <a:rPr lang="en-GB" altLang="it-IT" sz="2000"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06546" name="Ink 18">
                <a:extLst>
                  <a:ext uri="{FF2B5EF4-FFF2-40B4-BE49-F238E27FC236}">
                    <a16:creationId xmlns:a16="http://schemas.microsoft.com/office/drawing/2014/main" id="{6052D647-34B0-DDB6-CAE0-25AD11F62DC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08300" y="4224338"/>
              <a:ext cx="187325" cy="179387"/>
            </p14:xfrm>
          </p:contentPart>
        </mc:Choice>
        <mc:Fallback>
          <p:pic>
            <p:nvPicPr>
              <p:cNvPr id="406546" name="Ink 18">
                <a:extLst>
                  <a:ext uri="{FF2B5EF4-FFF2-40B4-BE49-F238E27FC236}">
                    <a16:creationId xmlns:a16="http://schemas.microsoft.com/office/drawing/2014/main" id="{6052D647-34B0-DDB6-CAE0-25AD11F62DC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98934" y="4214972"/>
                <a:ext cx="206058" cy="198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06547" name="Ink 19">
                <a:extLst>
                  <a:ext uri="{FF2B5EF4-FFF2-40B4-BE49-F238E27FC236}">
                    <a16:creationId xmlns:a16="http://schemas.microsoft.com/office/drawing/2014/main" id="{A9A461D2-E23F-96F4-EEAF-997AD3FDCE4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9738" y="4911725"/>
              <a:ext cx="115887" cy="19050"/>
            </p14:xfrm>
          </p:contentPart>
        </mc:Choice>
        <mc:Fallback>
          <p:pic>
            <p:nvPicPr>
              <p:cNvPr id="406547" name="Ink 19">
                <a:extLst>
                  <a:ext uri="{FF2B5EF4-FFF2-40B4-BE49-F238E27FC236}">
                    <a16:creationId xmlns:a16="http://schemas.microsoft.com/office/drawing/2014/main" id="{A9A461D2-E23F-96F4-EEAF-997AD3FDCE4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70381" y="4902380"/>
                <a:ext cx="134602" cy="3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06550" name="Ink 22">
                <a:extLst>
                  <a:ext uri="{FF2B5EF4-FFF2-40B4-BE49-F238E27FC236}">
                    <a16:creationId xmlns:a16="http://schemas.microsoft.com/office/drawing/2014/main" id="{FB3B164A-6858-D2B7-FA07-29F6E38B787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89688" y="4206875"/>
              <a:ext cx="304800" cy="177800"/>
            </p14:xfrm>
          </p:contentPart>
        </mc:Choice>
        <mc:Fallback>
          <p:pic>
            <p:nvPicPr>
              <p:cNvPr id="406550" name="Ink 22">
                <a:extLst>
                  <a:ext uri="{FF2B5EF4-FFF2-40B4-BE49-F238E27FC236}">
                    <a16:creationId xmlns:a16="http://schemas.microsoft.com/office/drawing/2014/main" id="{FB3B164A-6858-D2B7-FA07-29F6E38B787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80332" y="4197517"/>
                <a:ext cx="323513" cy="196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06551" name="Ink 23">
                <a:extLst>
                  <a:ext uri="{FF2B5EF4-FFF2-40B4-BE49-F238E27FC236}">
                    <a16:creationId xmlns:a16="http://schemas.microsoft.com/office/drawing/2014/main" id="{38FC974D-F36A-DC94-21FB-BDF05572351D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72225" y="5180013"/>
              <a:ext cx="241300" cy="1587"/>
            </p14:xfrm>
          </p:contentPart>
        </mc:Choice>
        <mc:Fallback>
          <p:pic>
            <p:nvPicPr>
              <p:cNvPr id="406551" name="Ink 23">
                <a:extLst>
                  <a:ext uri="{FF2B5EF4-FFF2-40B4-BE49-F238E27FC236}">
                    <a16:creationId xmlns:a16="http://schemas.microsoft.com/office/drawing/2014/main" id="{38FC974D-F36A-DC94-21FB-BDF05572351D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62861" y="5138751"/>
                <a:ext cx="260028" cy="84111"/>
              </a:xfrm>
              <a:prstGeom prst="rect">
                <a:avLst/>
              </a:prstGeom>
            </p:spPr>
          </p:pic>
        </mc:Fallback>
      </mc:AlternateContent>
      <p:sp>
        <p:nvSpPr>
          <p:cNvPr id="28686" name="Date Placeholder 3">
            <a:extLst>
              <a:ext uri="{FF2B5EF4-FFF2-40B4-BE49-F238E27FC236}">
                <a16:creationId xmlns:a16="http://schemas.microsoft.com/office/drawing/2014/main" id="{82B48CDC-1D1E-81B3-944C-819E3B44EE2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28687" name="Footer Placeholder 4">
            <a:extLst>
              <a:ext uri="{FF2B5EF4-FFF2-40B4-BE49-F238E27FC236}">
                <a16:creationId xmlns:a16="http://schemas.microsoft.com/office/drawing/2014/main" id="{6EFF7055-1831-0321-6CC8-7FC57C99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28688" name="Slide Number Placeholder 5">
            <a:extLst>
              <a:ext uri="{FF2B5EF4-FFF2-40B4-BE49-F238E27FC236}">
                <a16:creationId xmlns:a16="http://schemas.microsoft.com/office/drawing/2014/main" id="{E74DA96D-1035-C072-1902-D0D988EC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4EC859-0326-4147-8690-3F043035E1C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it-IT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C74C6DA-A34F-A654-1B89-E13A64F93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991475" cy="1223963"/>
          </a:xfrm>
        </p:spPr>
        <p:txBody>
          <a:bodyPr lIns="92075" tIns="46038" rIns="92075" bIns="46038"/>
          <a:lstStyle/>
          <a:p>
            <a:pPr eaLnBrk="1" hangingPunct="1"/>
            <a:r>
              <a:rPr lang="it-IT" altLang="it-IT" sz="3600">
                <a:solidFill>
                  <a:srgbClr val="FF3300"/>
                </a:solidFill>
              </a:rPr>
              <a:t>Microfoni a doppio diaframma </a:t>
            </a:r>
            <a:br>
              <a:rPr lang="it-IT" altLang="it-IT" sz="3600">
                <a:solidFill>
                  <a:srgbClr val="FF3300"/>
                </a:solidFill>
              </a:rPr>
            </a:br>
            <a:r>
              <a:rPr lang="it-IT" altLang="it-IT" sz="3600">
                <a:solidFill>
                  <a:srgbClr val="FF3300"/>
                </a:solidFill>
              </a:rPr>
              <a:t>e pattern variabile</a:t>
            </a:r>
            <a:endParaRPr lang="en-US" altLang="it-IT" sz="3600">
              <a:solidFill>
                <a:srgbClr val="FF3300"/>
              </a:solidFill>
            </a:endParaRP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B242A167-57AB-ABC7-D3D7-4E671982A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675" y="4953000"/>
            <a:ext cx="68929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it-IT" sz="2400">
                <a:latin typeface="Tahoma" panose="020B0604030504040204" pitchFamily="34" charset="0"/>
                <a:ea typeface="MS PGothic" panose="020B0600070205080204" pitchFamily="34" charset="-128"/>
              </a:rPr>
              <a:t>Neumann U89i variable-pattern microphone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4612FF29-9291-0192-BF5D-D67678D5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1828800"/>
            <a:ext cx="633095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Date Placeholder 3">
            <a:extLst>
              <a:ext uri="{FF2B5EF4-FFF2-40B4-BE49-F238E27FC236}">
                <a16:creationId xmlns:a16="http://schemas.microsoft.com/office/drawing/2014/main" id="{B0D40778-ED3B-0112-02B1-09F50EC2E6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30726" name="Footer Placeholder 4">
            <a:extLst>
              <a:ext uri="{FF2B5EF4-FFF2-40B4-BE49-F238E27FC236}">
                <a16:creationId xmlns:a16="http://schemas.microsoft.com/office/drawing/2014/main" id="{956F4BED-42E9-9692-3A1B-80BEDA13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30727" name="Slide Number Placeholder 5">
            <a:extLst>
              <a:ext uri="{FF2B5EF4-FFF2-40B4-BE49-F238E27FC236}">
                <a16:creationId xmlns:a16="http://schemas.microsoft.com/office/drawing/2014/main" id="{DB2EDCEC-D680-B062-C1AB-351A494A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EDF23A-6541-49C1-BF33-006046FB997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it-IT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0BD4913-25C5-E1BA-6EDE-B40D5D484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6931025" cy="490537"/>
          </a:xfrm>
        </p:spPr>
        <p:txBody>
          <a:bodyPr/>
          <a:lstStyle/>
          <a:p>
            <a:r>
              <a:rPr lang="it-IT" altLang="en-US" sz="2400"/>
              <a:t>Spatial analysis by directive microphones</a:t>
            </a:r>
            <a:endParaRPr lang="en-GB" altLang="en-US" sz="2400"/>
          </a:p>
        </p:txBody>
      </p:sp>
      <p:sp>
        <p:nvSpPr>
          <p:cNvPr id="752643" name="Rectangle 3">
            <a:extLst>
              <a:ext uri="{FF2B5EF4-FFF2-40B4-BE49-F238E27FC236}">
                <a16:creationId xmlns:a16="http://schemas.microsoft.com/office/drawing/2014/main" id="{ECAC5A16-07A7-3430-4D48-4A46A2E40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836613"/>
            <a:ext cx="7643812" cy="1446212"/>
          </a:xfrm>
        </p:spPr>
        <p:txBody>
          <a:bodyPr/>
          <a:lstStyle/>
          <a:p>
            <a:pPr>
              <a:defRPr/>
            </a:pPr>
            <a:r>
              <a:rPr lang="it-IT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L’approccio iniziale era quello di utilizzare microfoni direttivi per raccogliere alcune informazioni sulle proprietà spaziali del campo sonoro “come percepito dall’ascoltatore”</a:t>
            </a:r>
          </a:p>
          <a:p>
            <a:pPr>
              <a:defRPr/>
            </a:pPr>
            <a:r>
              <a:rPr lang="it-IT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Sono emersi due approcci apparentemente diversi: teste fittizie binaurali e microfoni a pressione-velocità:</a:t>
            </a:r>
            <a:endParaRPr lang="en-GB" altLang="en-US" sz="1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5472190E-4303-F08C-4F00-EA34C1EBA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87988" y="3660775"/>
            <a:ext cx="42354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BK4100-ASKroom">
            <a:extLst>
              <a:ext uri="{FF2B5EF4-FFF2-40B4-BE49-F238E27FC236}">
                <a16:creationId xmlns:a16="http://schemas.microsoft.com/office/drawing/2014/main" id="{AB8025AC-828A-E734-6855-F0CB75805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2536825"/>
            <a:ext cx="3138487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7" name="Text Box 7">
            <a:extLst>
              <a:ext uri="{FF2B5EF4-FFF2-40B4-BE49-F238E27FC236}">
                <a16:creationId xmlns:a16="http://schemas.microsoft.com/office/drawing/2014/main" id="{BDF7976A-1EAA-60C3-12F7-42B3816BE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2698750"/>
            <a:ext cx="1893887" cy="30464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it-IT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Binaural</a:t>
            </a: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microfono binaurale (Sin.)</a:t>
            </a:r>
          </a:p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it-IT" sz="16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 </a:t>
            </a:r>
          </a:p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it-IT" sz="16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microfono a pattern variabile pressione (</a:t>
            </a:r>
            <a:r>
              <a:rPr lang="it-IT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omni</a:t>
            </a: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 velocità (fig. di 8) (</a:t>
            </a:r>
            <a:r>
              <a:rPr lang="it-IT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Des</a:t>
            </a:r>
            <a:r>
              <a:rPr lang="it-IT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.)</a:t>
            </a:r>
            <a:endParaRPr lang="en-GB" sz="16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B42782B-13C5-8B00-4A04-9D6975B63E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41375"/>
          </a:xfrm>
        </p:spPr>
        <p:txBody>
          <a:bodyPr/>
          <a:lstStyle/>
          <a:p>
            <a:pPr eaLnBrk="1" hangingPunct="1"/>
            <a:r>
              <a:rPr lang="it-IT" altLang="en-US" sz="2800"/>
              <a:t>Microfoni binaurali su testa umana</a:t>
            </a:r>
            <a:endParaRPr lang="en-GB" altLang="en-US" sz="28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7F5078D-C740-BE8B-12E4-A4F9A1C74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5661025"/>
            <a:ext cx="7643812" cy="72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it-IT" altLang="en-US" sz="2000"/>
              <a:t>Piccoli microfoni Electrect vengono introdotti nei condotti uditivi</a:t>
            </a:r>
            <a:endParaRPr lang="en-GB" altLang="en-US" sz="2000"/>
          </a:p>
        </p:txBody>
      </p:sp>
      <p:pic>
        <p:nvPicPr>
          <p:cNvPr id="33796" name="Picture 4" descr="DSCN6312">
            <a:extLst>
              <a:ext uri="{FF2B5EF4-FFF2-40B4-BE49-F238E27FC236}">
                <a16:creationId xmlns:a16="http://schemas.microsoft.com/office/drawing/2014/main" id="{E3475E9E-93C7-170D-9F0B-F9DB0E5C5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971550"/>
            <a:ext cx="48133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IMG_4248">
            <a:extLst>
              <a:ext uri="{FF2B5EF4-FFF2-40B4-BE49-F238E27FC236}">
                <a16:creationId xmlns:a16="http://schemas.microsoft.com/office/drawing/2014/main" id="{1853E7A2-EA48-C64E-A645-1BFCCE6C6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944563"/>
            <a:ext cx="32385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Date Placeholder 3">
            <a:extLst>
              <a:ext uri="{FF2B5EF4-FFF2-40B4-BE49-F238E27FC236}">
                <a16:creationId xmlns:a16="http://schemas.microsoft.com/office/drawing/2014/main" id="{3DAE6B43-2A1E-E394-0F14-7762EF433A1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33799" name="Footer Placeholder 4">
            <a:extLst>
              <a:ext uri="{FF2B5EF4-FFF2-40B4-BE49-F238E27FC236}">
                <a16:creationId xmlns:a16="http://schemas.microsoft.com/office/drawing/2014/main" id="{40174F98-EF64-A339-01DD-24FF52654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33800" name="Slide Number Placeholder 5">
            <a:extLst>
              <a:ext uri="{FF2B5EF4-FFF2-40B4-BE49-F238E27FC236}">
                <a16:creationId xmlns:a16="http://schemas.microsoft.com/office/drawing/2014/main" id="{E9664783-D59C-213E-8AAD-30F76116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8316A7-B019-40BC-BBDB-CA9201024EA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it-IT" sz="1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EFA94CB-67BF-7171-7F46-E4AF5CE6B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8172450" cy="606425"/>
          </a:xfrm>
        </p:spPr>
        <p:txBody>
          <a:bodyPr/>
          <a:lstStyle/>
          <a:p>
            <a:r>
              <a:rPr lang="it-IT" altLang="en-US">
                <a:latin typeface="Palatino Linotype" panose="02040502050505030304" pitchFamily="18" charset="0"/>
              </a:rPr>
              <a:t>Array microfonici Ambisonics</a:t>
            </a:r>
            <a:endParaRPr lang="en-US" altLang="en-US">
              <a:latin typeface="Palatino Linotype" panose="02040502050505030304" pitchFamily="18" charset="0"/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70A4C26-AA80-8A6C-F30F-6614B06E7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2039938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8AE5911A-C9F8-8E17-F7F4-47AE82F59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3288" y="1076325"/>
            <a:ext cx="4075112" cy="1704975"/>
          </a:xfrm>
        </p:spPr>
        <p:txBody>
          <a:bodyPr/>
          <a:lstStyle/>
          <a:p>
            <a:pPr marL="609600" indent="-609600">
              <a:buFont typeface="Wingdings" panose="05000000000000000000" pitchFamily="2" charset="2"/>
              <a:buChar char="§"/>
            </a:pPr>
            <a:r>
              <a:rPr lang="it-IT" altLang="en-US" sz="2000">
                <a:solidFill>
                  <a:srgbClr val="000000"/>
                </a:solidFill>
                <a:latin typeface="Century Gothic" panose="020B0502020202020204" pitchFamily="34" charset="0"/>
              </a:rPr>
              <a:t>Il primo array microfonico Ambisonics fu costruito da Gerzon e Craven nel 1973 usando 4 cardioidi</a:t>
            </a:r>
            <a:endParaRPr lang="en-US" altLang="en-US" sz="20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821" name="Picture 6" descr="(2) Calrec-4-web">
            <a:extLst>
              <a:ext uri="{FF2B5EF4-FFF2-40B4-BE49-F238E27FC236}">
                <a16:creationId xmlns:a16="http://schemas.microsoft.com/office/drawing/2014/main" id="{B5C4DD80-95B6-CE7B-3B48-78AC1013C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2938463"/>
            <a:ext cx="4176713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(1) MAG-plus-C-web">
            <a:extLst>
              <a:ext uri="{FF2B5EF4-FFF2-40B4-BE49-F238E27FC236}">
                <a16:creationId xmlns:a16="http://schemas.microsoft.com/office/drawing/2014/main" id="{9710416A-068F-E8AB-7AFF-D296AAFF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397000"/>
            <a:ext cx="3670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Date Placeholder 3">
            <a:extLst>
              <a:ext uri="{FF2B5EF4-FFF2-40B4-BE49-F238E27FC236}">
                <a16:creationId xmlns:a16="http://schemas.microsoft.com/office/drawing/2014/main" id="{62EB2130-2A6F-7EE4-E3EC-DB02B40C88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34824" name="Footer Placeholder 4">
            <a:extLst>
              <a:ext uri="{FF2B5EF4-FFF2-40B4-BE49-F238E27FC236}">
                <a16:creationId xmlns:a16="http://schemas.microsoft.com/office/drawing/2014/main" id="{A30E3E76-EADD-C53A-16CF-4D6325450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34825" name="Slide Number Placeholder 5">
            <a:extLst>
              <a:ext uri="{FF2B5EF4-FFF2-40B4-BE49-F238E27FC236}">
                <a16:creationId xmlns:a16="http://schemas.microsoft.com/office/drawing/2014/main" id="{25615853-C9C5-4384-539B-799C2008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13D9D2-D71A-4FD8-994D-5D6B63F1D70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it-IT" sz="1400"/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A52A60D-0749-9050-AC97-711FFB041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0388" y="188913"/>
            <a:ext cx="8023225" cy="606425"/>
          </a:xfrm>
        </p:spPr>
        <p:txBody>
          <a:bodyPr/>
          <a:lstStyle/>
          <a:p>
            <a:r>
              <a:rPr lang="it-IT" altLang="en-US">
                <a:latin typeface="Palatino Linotype" panose="02040502050505030304" pitchFamily="18" charset="0"/>
              </a:rPr>
              <a:t>Microfono «Soundfield»</a:t>
            </a:r>
            <a:endParaRPr lang="en-US" altLang="en-US">
              <a:latin typeface="Palatino Linotype" panose="02040502050505030304" pitchFamily="18" charset="0"/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A10AF9EF-7AE6-66FD-502B-8004C6A06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2338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10902855-0EA3-64D3-F35D-364F7BC59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01875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5" name="Picture 5" descr="(8) 26">
            <a:extLst>
              <a:ext uri="{FF2B5EF4-FFF2-40B4-BE49-F238E27FC236}">
                <a16:creationId xmlns:a16="http://schemas.microsoft.com/office/drawing/2014/main" id="{1FC68FAB-AD15-9F90-4406-3E3A035F9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14500"/>
            <a:ext cx="51847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sfarray">
            <a:extLst>
              <a:ext uri="{FF2B5EF4-FFF2-40B4-BE49-F238E27FC236}">
                <a16:creationId xmlns:a16="http://schemas.microsoft.com/office/drawing/2014/main" id="{AF770ECC-DAD1-71A9-FA94-F3C4621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1714500"/>
            <a:ext cx="328453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Date Placeholder 3">
            <a:extLst>
              <a:ext uri="{FF2B5EF4-FFF2-40B4-BE49-F238E27FC236}">
                <a16:creationId xmlns:a16="http://schemas.microsoft.com/office/drawing/2014/main" id="{41288C98-B70E-0EDD-7C68-4ACE229B2F5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35848" name="Footer Placeholder 4">
            <a:extLst>
              <a:ext uri="{FF2B5EF4-FFF2-40B4-BE49-F238E27FC236}">
                <a16:creationId xmlns:a16="http://schemas.microsoft.com/office/drawing/2014/main" id="{6741D0C4-0E55-E467-082A-A2A1E4CE2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35849" name="Slide Number Placeholder 5">
            <a:extLst>
              <a:ext uri="{FF2B5EF4-FFF2-40B4-BE49-F238E27FC236}">
                <a16:creationId xmlns:a16="http://schemas.microsoft.com/office/drawing/2014/main" id="{354242C3-F32F-02B9-02DA-D17AB681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E1BF90-A13F-49CB-BA55-20C5E34D7A7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it-IT" sz="1400"/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>
            <a:extLst>
              <a:ext uri="{FF2B5EF4-FFF2-40B4-BE49-F238E27FC236}">
                <a16:creationId xmlns:a16="http://schemas.microsoft.com/office/drawing/2014/main" id="{EF6E2AC2-F916-5B05-370F-7A67B0A723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8863" y="744538"/>
            <a:ext cx="7643812" cy="554513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it-IT" altLang="en-US" sz="2000"/>
              <a:t>Il microfono Soundfield consente misurazioni simultanee della pressione (omnidirezionale) e delle tre componenti cartesiane della velocità delle particelle (pattern a figura di 8)</a:t>
            </a:r>
            <a:endParaRPr lang="en-GB" altLang="en-US" sz="2000"/>
          </a:p>
        </p:txBody>
      </p:sp>
      <p:pic>
        <p:nvPicPr>
          <p:cNvPr id="36867" name="Picture 5" descr="sfarray">
            <a:extLst>
              <a:ext uri="{FF2B5EF4-FFF2-40B4-BE49-F238E27FC236}">
                <a16:creationId xmlns:a16="http://schemas.microsoft.com/office/drawing/2014/main" id="{3BD8AD45-5438-9B51-B725-412F9B0C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22450"/>
            <a:ext cx="2065337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s00">
            <a:extLst>
              <a:ext uri="{FF2B5EF4-FFF2-40B4-BE49-F238E27FC236}">
                <a16:creationId xmlns:a16="http://schemas.microsoft.com/office/drawing/2014/main" id="{55286743-6647-7256-0398-3FE3B8405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798638"/>
            <a:ext cx="25923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 descr="s11">
            <a:extLst>
              <a:ext uri="{FF2B5EF4-FFF2-40B4-BE49-F238E27FC236}">
                <a16:creationId xmlns:a16="http://schemas.microsoft.com/office/drawing/2014/main" id="{000440A2-028F-CDF5-D9CB-5B19F7C9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98638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s10">
            <a:extLst>
              <a:ext uri="{FF2B5EF4-FFF2-40B4-BE49-F238E27FC236}">
                <a16:creationId xmlns:a16="http://schemas.microsoft.com/office/drawing/2014/main" id="{EA08BB58-51D5-A97A-ADD2-F75FCC2B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8750"/>
            <a:ext cx="2628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 descr="s1-1">
            <a:extLst>
              <a:ext uri="{FF2B5EF4-FFF2-40B4-BE49-F238E27FC236}">
                <a16:creationId xmlns:a16="http://schemas.microsoft.com/office/drawing/2014/main" id="{D577114C-CDC6-6BE6-7FA6-121A55D6C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3897313"/>
            <a:ext cx="2700338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0" descr="s_axes">
            <a:extLst>
              <a:ext uri="{FF2B5EF4-FFF2-40B4-BE49-F238E27FC236}">
                <a16:creationId xmlns:a16="http://schemas.microsoft.com/office/drawing/2014/main" id="{BD963332-258F-4953-9AE9-FCFAEFB1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3681413"/>
            <a:ext cx="957262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1" descr="sf250">
            <a:extLst>
              <a:ext uri="{FF2B5EF4-FFF2-40B4-BE49-F238E27FC236}">
                <a16:creationId xmlns:a16="http://schemas.microsoft.com/office/drawing/2014/main" id="{E3B36D8E-8084-8B2B-C269-CBDFF5A6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454525"/>
            <a:ext cx="2573337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Rectangle 2">
            <a:extLst>
              <a:ext uri="{FF2B5EF4-FFF2-40B4-BE49-F238E27FC236}">
                <a16:creationId xmlns:a16="http://schemas.microsoft.com/office/drawing/2014/main" id="{441BE466-3A62-0308-B40A-B1E62F431E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2238"/>
            <a:ext cx="7772400" cy="587375"/>
          </a:xfrm>
        </p:spPr>
        <p:txBody>
          <a:bodyPr/>
          <a:lstStyle/>
          <a:p>
            <a:r>
              <a:rPr lang="it-IT" altLang="en-US">
                <a:latin typeface="Palatino Linotype" panose="02040502050505030304" pitchFamily="18" charset="0"/>
              </a:rPr>
              <a:t>Microfono «Soundfield»</a:t>
            </a:r>
            <a:endParaRPr lang="en-US" altLang="en-US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4C2507C7-BA81-C46F-D0DA-9CEF0E2BB2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30163"/>
            <a:ext cx="8426450" cy="652462"/>
          </a:xfrm>
        </p:spPr>
        <p:txBody>
          <a:bodyPr/>
          <a:lstStyle/>
          <a:p>
            <a:r>
              <a:rPr lang="it-IT" altLang="en-US" sz="2800"/>
              <a:t>Direttività dei segnali processati di un Soundfield</a:t>
            </a:r>
            <a:endParaRPr lang="en-US" altLang="en-US" sz="2800"/>
          </a:p>
        </p:txBody>
      </p:sp>
      <p:sp>
        <p:nvSpPr>
          <p:cNvPr id="818179" name="Rectangle 3">
            <a:extLst>
              <a:ext uri="{FF2B5EF4-FFF2-40B4-BE49-F238E27FC236}">
                <a16:creationId xmlns:a16="http://schemas.microsoft.com/office/drawing/2014/main" id="{799BFBE5-0CB3-FDE0-35A2-24CF3ED69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2357438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8180" name="Rectangle 4">
            <a:extLst>
              <a:ext uri="{FF2B5EF4-FFF2-40B4-BE49-F238E27FC236}">
                <a16:creationId xmlns:a16="http://schemas.microsoft.com/office/drawing/2014/main" id="{7EF5C803-761E-86D1-BF99-DE39D7C4D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590800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8181" name="Rectangle 5">
            <a:extLst>
              <a:ext uri="{FF2B5EF4-FFF2-40B4-BE49-F238E27FC236}">
                <a16:creationId xmlns:a16="http://schemas.microsoft.com/office/drawing/2014/main" id="{90014150-B0F0-CAA4-8AFE-89F217AB8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2752725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8182" name="Rectangle 6">
            <a:extLst>
              <a:ext uri="{FF2B5EF4-FFF2-40B4-BE49-F238E27FC236}">
                <a16:creationId xmlns:a16="http://schemas.microsoft.com/office/drawing/2014/main" id="{47FDED8C-BDD3-1BEF-BFAC-CF1A8017C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7088" y="1819275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8183" name="Rectangle 7">
            <a:extLst>
              <a:ext uri="{FF2B5EF4-FFF2-40B4-BE49-F238E27FC236}">
                <a16:creationId xmlns:a16="http://schemas.microsoft.com/office/drawing/2014/main" id="{AA2F1596-4A9F-CE51-4A31-67B1527B7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725" y="2543175"/>
            <a:ext cx="9144000" cy="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60000"/>
              </a:buClr>
              <a:buFont typeface="Wingdings" charset="0"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8184" name="Rectangle 8">
            <a:extLst>
              <a:ext uri="{FF2B5EF4-FFF2-40B4-BE49-F238E27FC236}">
                <a16:creationId xmlns:a16="http://schemas.microsoft.com/office/drawing/2014/main" id="{49CF7AFD-C44F-D3B5-DE57-9B5AEC0F2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842963"/>
            <a:ext cx="7772400" cy="7889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it-IT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Soundfield ST-250 </a:t>
            </a:r>
            <a:r>
              <a:rPr lang="it-IT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microphone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8185" name="Picture 9">
            <a:extLst>
              <a:ext uri="{FF2B5EF4-FFF2-40B4-BE49-F238E27FC236}">
                <a16:creationId xmlns:a16="http://schemas.microsoft.com/office/drawing/2014/main" id="{30B619D8-E91E-6B45-E6CE-AA6C5951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350963"/>
            <a:ext cx="2519363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86" name="Picture 10">
            <a:extLst>
              <a:ext uri="{FF2B5EF4-FFF2-40B4-BE49-F238E27FC236}">
                <a16:creationId xmlns:a16="http://schemas.microsoft.com/office/drawing/2014/main" id="{6408D842-290D-B488-07FD-E81FBA9E1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350963"/>
            <a:ext cx="251936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87" name="Picture 11">
            <a:extLst>
              <a:ext uri="{FF2B5EF4-FFF2-40B4-BE49-F238E27FC236}">
                <a16:creationId xmlns:a16="http://schemas.microsoft.com/office/drawing/2014/main" id="{156BB5A7-193A-FE47-E3D6-E991B266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350963"/>
            <a:ext cx="2519362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88" name="Picture 12">
            <a:extLst>
              <a:ext uri="{FF2B5EF4-FFF2-40B4-BE49-F238E27FC236}">
                <a16:creationId xmlns:a16="http://schemas.microsoft.com/office/drawing/2014/main" id="{F23AA544-9CFB-16BA-6C19-8603223A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1347788"/>
            <a:ext cx="25193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89" name="Picture 13">
            <a:extLst>
              <a:ext uri="{FF2B5EF4-FFF2-40B4-BE49-F238E27FC236}">
                <a16:creationId xmlns:a16="http://schemas.microsoft.com/office/drawing/2014/main" id="{97FB5EF2-8763-711B-AE25-0DE927CE5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3678238"/>
            <a:ext cx="25193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90" name="Picture 14">
            <a:extLst>
              <a:ext uri="{FF2B5EF4-FFF2-40B4-BE49-F238E27FC236}">
                <a16:creationId xmlns:a16="http://schemas.microsoft.com/office/drawing/2014/main" id="{73BB72BE-3089-996C-7C7E-ABDB5316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3663950"/>
            <a:ext cx="2519363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91" name="Picture 15">
            <a:extLst>
              <a:ext uri="{FF2B5EF4-FFF2-40B4-BE49-F238E27FC236}">
                <a16:creationId xmlns:a16="http://schemas.microsoft.com/office/drawing/2014/main" id="{C7906F79-14E9-08D1-048B-C5B8DC0D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678238"/>
            <a:ext cx="2519363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8192" name="Picture 16">
            <a:extLst>
              <a:ext uri="{FF2B5EF4-FFF2-40B4-BE49-F238E27FC236}">
                <a16:creationId xmlns:a16="http://schemas.microsoft.com/office/drawing/2014/main" id="{E7B5138F-8D26-8066-498C-511D07D9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3678238"/>
            <a:ext cx="251936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8193" name="Object 17">
            <a:extLst>
              <a:ext uri="{FF2B5EF4-FFF2-40B4-BE49-F238E27FC236}">
                <a16:creationId xmlns:a16="http://schemas.microsoft.com/office/drawing/2014/main" id="{38FC66AD-610E-1423-302D-A3ADA7CF7832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401763" y="1441450"/>
          <a:ext cx="6132512" cy="459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0" imgW="7378700" imgH="5537200" progId="Word.Document.8">
                  <p:embed/>
                </p:oleObj>
              </mc:Choice>
              <mc:Fallback>
                <p:oleObj name="Document" r:id="rId10" imgW="7378700" imgH="5537200" progId="Word.Document.8">
                  <p:embed/>
                  <p:pic>
                    <p:nvPicPr>
                      <p:cNvPr id="0" name="Object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1441450"/>
                        <a:ext cx="6132512" cy="4598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6" name="Date Placeholder 3">
            <a:extLst>
              <a:ext uri="{FF2B5EF4-FFF2-40B4-BE49-F238E27FC236}">
                <a16:creationId xmlns:a16="http://schemas.microsoft.com/office/drawing/2014/main" id="{A054742C-B67A-FEFA-2E9C-5894A8472A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37907" name="Footer Placeholder 4">
            <a:extLst>
              <a:ext uri="{FF2B5EF4-FFF2-40B4-BE49-F238E27FC236}">
                <a16:creationId xmlns:a16="http://schemas.microsoft.com/office/drawing/2014/main" id="{528BB4F1-1739-B88D-5E2C-6250D7F3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37908" name="Slide Number Placeholder 5">
            <a:extLst>
              <a:ext uri="{FF2B5EF4-FFF2-40B4-BE49-F238E27FC236}">
                <a16:creationId xmlns:a16="http://schemas.microsoft.com/office/drawing/2014/main" id="{849D2BFB-41BE-8007-EB04-EB9DE21F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F607CD-C892-44DC-ACDB-23749B5FC2D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18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8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8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8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8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8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8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31488C13-7CBC-4F1C-F639-AD097B6F3A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88988" y="195263"/>
            <a:ext cx="7908925" cy="628650"/>
          </a:xfrm>
        </p:spPr>
        <p:txBody>
          <a:bodyPr lIns="105496" tIns="52748" rIns="105496" bIns="52748"/>
          <a:lstStyle/>
          <a:p>
            <a:r>
              <a:rPr lang="it-IT" altLang="en-US">
                <a:latin typeface="Palatino Linotype" panose="02040502050505030304" pitchFamily="18" charset="0"/>
              </a:rPr>
              <a:t>Altri microfoni tipo Soundfield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947DCBB-B447-1D33-45F8-3AC6D374E34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03288" y="933450"/>
            <a:ext cx="7794625" cy="1479550"/>
          </a:xfrm>
        </p:spPr>
        <p:txBody>
          <a:bodyPr lIns="105496" tIns="52748" rIns="105496" bIns="52748"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it-IT" altLang="en-US" sz="2500">
                <a:latin typeface="Century Gothic" panose="020B0502020202020204" pitchFamily="34" charset="0"/>
              </a:rPr>
              <a:t>In UNIPR sono in uso molti altri microfoni Ambisonics</a:t>
            </a:r>
            <a:br>
              <a:rPr lang="it-IT" altLang="en-US" sz="2500">
                <a:latin typeface="Century Gothic" panose="020B0502020202020204" pitchFamily="34" charset="0"/>
              </a:rPr>
            </a:br>
            <a:r>
              <a:rPr lang="it-IT" altLang="en-US" sz="2500">
                <a:latin typeface="Century Gothic" panose="020B0502020202020204" pitchFamily="34" charset="0"/>
              </a:rPr>
              <a:t>(Soundfield </a:t>
            </a:r>
            <a:r>
              <a:rPr lang="it-IT" altLang="en-US" sz="2500" baseline="30000">
                <a:latin typeface="Century Gothic" panose="020B0502020202020204" pitchFamily="34" charset="0"/>
              </a:rPr>
              <a:t>TM</a:t>
            </a:r>
            <a:r>
              <a:rPr lang="it-IT" altLang="en-US" sz="2500">
                <a:latin typeface="Century Gothic" panose="020B0502020202020204" pitchFamily="34" charset="0"/>
              </a:rPr>
              <a:t>, DPA-4, Tetramic, Brahma)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altLang="en-US" sz="2500">
              <a:latin typeface="Century Gothic" panose="020B0502020202020204" pitchFamily="34" charset="0"/>
            </a:endParaRPr>
          </a:p>
        </p:txBody>
      </p:sp>
      <p:sp>
        <p:nvSpPr>
          <p:cNvPr id="70660" name="Segnaposto numero diapositiva 3">
            <a:extLst>
              <a:ext uri="{FF2B5EF4-FFF2-40B4-BE49-F238E27FC236}">
                <a16:creationId xmlns:a16="http://schemas.microsoft.com/office/drawing/2014/main" id="{CF28E314-4A5E-3CCA-94DE-81A7134F0325}"/>
              </a:ext>
            </a:extLst>
          </p:cNvPr>
          <p:cNvSpPr txBox="1">
            <a:spLocks noGrp="1"/>
          </p:cNvSpPr>
          <p:nvPr/>
        </p:nvSpPr>
        <p:spPr bwMode="auto">
          <a:xfrm>
            <a:off x="8512175" y="6469063"/>
            <a:ext cx="563563" cy="303212"/>
          </a:xfrm>
          <a:prstGeom prst="rect">
            <a:avLst/>
          </a:prstGeom>
          <a:noFill/>
          <a:ln>
            <a:noFill/>
          </a:ln>
        </p:spPr>
        <p:txBody>
          <a:bodyPr lIns="105496" tIns="52748" rIns="105496" bIns="52748"/>
          <a:lstStyle>
            <a:lvl1pPr defTabSz="10541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0541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0541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0541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0541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defTabSz="1054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defTabSz="1054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defTabSz="1054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defTabSz="10541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60000"/>
              </a:buClr>
              <a:buFont typeface="Wingdings" panose="05000000000000000000" pitchFamily="2" charset="2"/>
              <a:defRPr sz="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Clr>
                <a:srgbClr val="F60000"/>
              </a:buClr>
              <a:buFont typeface="Wingdings" panose="05000000000000000000" pitchFamily="2" charset="2"/>
              <a:buNone/>
              <a:defRPr/>
            </a:pPr>
            <a:fld id="{CC5C1F41-C14A-493D-B511-E2D41822F505}" type="slidenum">
              <a:rPr lang="en-US" altLang="en-US" sz="1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" charset="0"/>
              </a:rPr>
              <a:pPr algn="r">
                <a:spcBef>
                  <a:spcPct val="20000"/>
                </a:spcBef>
                <a:buClr>
                  <a:srgbClr val="F60000"/>
                </a:buClr>
                <a:buFont typeface="Wingdings" panose="05000000000000000000" pitchFamily="2" charset="2"/>
                <a:buNone/>
                <a:defRPr/>
              </a:pPr>
              <a:t>28</a:t>
            </a:fld>
            <a:endParaRPr lang="en-US" altLang="en-US" sz="1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utura" charset="0"/>
            </a:endParaRPr>
          </a:p>
        </p:txBody>
      </p:sp>
      <p:pic>
        <p:nvPicPr>
          <p:cNvPr id="38917" name="Picture 8" descr="DPA4">
            <a:extLst>
              <a:ext uri="{FF2B5EF4-FFF2-40B4-BE49-F238E27FC236}">
                <a16:creationId xmlns:a16="http://schemas.microsoft.com/office/drawing/2014/main" id="{7AF4035D-572E-0C7B-1082-801FB61D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817813"/>
            <a:ext cx="1897062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0" descr="CoreSound">
            <a:extLst>
              <a:ext uri="{FF2B5EF4-FFF2-40B4-BE49-F238E27FC236}">
                <a16:creationId xmlns:a16="http://schemas.microsoft.com/office/drawing/2014/main" id="{1914E8CB-CE36-9400-DB36-3652679A0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3094038"/>
            <a:ext cx="186213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2" descr="brahma">
            <a:extLst>
              <a:ext uri="{FF2B5EF4-FFF2-40B4-BE49-F238E27FC236}">
                <a16:creationId xmlns:a16="http://schemas.microsoft.com/office/drawing/2014/main" id="{DF6F0179-087A-DB35-7BF4-943C131B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63" y="2705100"/>
            <a:ext cx="2111375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">
            <a:extLst>
              <a:ext uri="{FF2B5EF4-FFF2-40B4-BE49-F238E27FC236}">
                <a16:creationId xmlns:a16="http://schemas.microsoft.com/office/drawing/2014/main" id="{E4522666-E11D-5918-D6F5-6D7E8656E1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2632075"/>
            <a:ext cx="1905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Date Placeholder 3">
            <a:extLst>
              <a:ext uri="{FF2B5EF4-FFF2-40B4-BE49-F238E27FC236}">
                <a16:creationId xmlns:a16="http://schemas.microsoft.com/office/drawing/2014/main" id="{D3069113-7866-CD33-5500-8E201374764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38922" name="Footer Placeholder 4">
            <a:extLst>
              <a:ext uri="{FF2B5EF4-FFF2-40B4-BE49-F238E27FC236}">
                <a16:creationId xmlns:a16="http://schemas.microsoft.com/office/drawing/2014/main" id="{5744FEAE-F8A0-DD5A-419C-506B30D8D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38923" name="Slide Number Placeholder 5">
            <a:extLst>
              <a:ext uri="{FF2B5EF4-FFF2-40B4-BE49-F238E27FC236}">
                <a16:creationId xmlns:a16="http://schemas.microsoft.com/office/drawing/2014/main" id="{0D87FFC7-7F94-F8ED-C5C7-70E46D4A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EACF66-CB63-4E2E-A243-C8807636622F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it-IT"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7AE845C6-D5A3-8067-12A7-807475A20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313" y="277813"/>
            <a:ext cx="7445375" cy="490537"/>
          </a:xfrm>
        </p:spPr>
        <p:txBody>
          <a:bodyPr/>
          <a:lstStyle/>
          <a:p>
            <a:pPr eaLnBrk="1" hangingPunct="1"/>
            <a:r>
              <a:rPr lang="en-GB" altLang="en-US" sz="2800">
                <a:latin typeface="Palatino Linotype" panose="02040502050505030304" pitchFamily="18" charset="0"/>
              </a:rPr>
              <a:t>BRAHMA: registratore Ambisonics portatile</a:t>
            </a:r>
            <a:endParaRPr lang="en-US" altLang="en-US" sz="2800">
              <a:latin typeface="Palatino Linotype" panose="02040502050505030304" pitchFamily="18" charset="0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3EF3014-734F-232D-6DD1-8D951627B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1052513"/>
            <a:ext cx="7772400" cy="863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400">
                <a:latin typeface="Century Gothic" panose="020B0502020202020204" pitchFamily="34" charset="0"/>
              </a:rPr>
              <a:t>Uno Zoom H2 modificato con una sonda microfonica con 4 capsule cardioidi: BRAHMA</a:t>
            </a:r>
            <a:endParaRPr lang="en-US" altLang="en-US" sz="2400">
              <a:latin typeface="Century Gothic" panose="020B0502020202020204" pitchFamily="34" charset="0"/>
            </a:endParaRPr>
          </a:p>
        </p:txBody>
      </p:sp>
      <p:pic>
        <p:nvPicPr>
          <p:cNvPr id="40964" name="Picture 4" descr="P1120086 (Small)">
            <a:extLst>
              <a:ext uri="{FF2B5EF4-FFF2-40B4-BE49-F238E27FC236}">
                <a16:creationId xmlns:a16="http://schemas.microsoft.com/office/drawing/2014/main" id="{333078AA-5B14-85A6-7DEB-5D846A35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2343150"/>
            <a:ext cx="29511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P1120076 (Small)">
            <a:extLst>
              <a:ext uri="{FF2B5EF4-FFF2-40B4-BE49-F238E27FC236}">
                <a16:creationId xmlns:a16="http://schemas.microsoft.com/office/drawing/2014/main" id="{A3C96001-8A65-6F8C-5661-7B1A469D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675" y="2343150"/>
            <a:ext cx="3222625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P1120078 (Small)">
            <a:extLst>
              <a:ext uri="{FF2B5EF4-FFF2-40B4-BE49-F238E27FC236}">
                <a16:creationId xmlns:a16="http://schemas.microsoft.com/office/drawing/2014/main" id="{2B12ACF9-5139-AE42-7612-09AD4F43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254500"/>
            <a:ext cx="318135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7">
            <a:extLst>
              <a:ext uri="{FF2B5EF4-FFF2-40B4-BE49-F238E27FC236}">
                <a16:creationId xmlns:a16="http://schemas.microsoft.com/office/drawing/2014/main" id="{BB959985-ECB0-ACDE-E7B3-03DB233E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339975"/>
            <a:ext cx="457835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>
            <a:extLst>
              <a:ext uri="{FF2B5EF4-FFF2-40B4-BE49-F238E27FC236}">
                <a16:creationId xmlns:a16="http://schemas.microsoft.com/office/drawing/2014/main" id="{4635E9F9-C811-BA43-8048-DC90150FE66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8195" name="Footer Placeholder 4">
            <a:extLst>
              <a:ext uri="{FF2B5EF4-FFF2-40B4-BE49-F238E27FC236}">
                <a16:creationId xmlns:a16="http://schemas.microsoft.com/office/drawing/2014/main" id="{A63B76A9-4D4A-8B4E-E748-E443406BC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8196" name="Slide Number Placeholder 5">
            <a:extLst>
              <a:ext uri="{FF2B5EF4-FFF2-40B4-BE49-F238E27FC236}">
                <a16:creationId xmlns:a16="http://schemas.microsoft.com/office/drawing/2014/main" id="{7BEEC96D-B837-4568-8E55-2BC5DF507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AD82F4-C5A0-4F06-AE23-B730A1E4328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400"/>
          </a:p>
        </p:txBody>
      </p:sp>
      <p:sp>
        <p:nvSpPr>
          <p:cNvPr id="8197" name="Rectangle 2">
            <a:extLst>
              <a:ext uri="{FF2B5EF4-FFF2-40B4-BE49-F238E27FC236}">
                <a16:creationId xmlns:a16="http://schemas.microsoft.com/office/drawing/2014/main" id="{DB68C8F3-DE63-F56D-A791-05FA874E1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7388" cy="11430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3300"/>
                </a:solidFill>
              </a:rPr>
              <a:t>Schema del processo di misura</a:t>
            </a:r>
            <a:endParaRPr lang="en-US" altLang="it-IT" b="1">
              <a:solidFill>
                <a:srgbClr val="FF3300"/>
              </a:solidFill>
            </a:endParaRPr>
          </a:p>
        </p:txBody>
      </p:sp>
      <p:sp>
        <p:nvSpPr>
          <p:cNvPr id="8198" name="Rectangle 3">
            <a:extLst>
              <a:ext uri="{FF2B5EF4-FFF2-40B4-BE49-F238E27FC236}">
                <a16:creationId xmlns:a16="http://schemas.microsoft.com/office/drawing/2014/main" id="{B0AF8720-F14E-C3E5-5E3E-DB792F031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3886200"/>
            <a:ext cx="7775575" cy="2514600"/>
          </a:xfrm>
        </p:spPr>
        <p:txBody>
          <a:bodyPr/>
          <a:lstStyle/>
          <a:p>
            <a:pPr marL="609600" indent="-609600" algn="just" eaLnBrk="1" hangingPunct="1">
              <a:buClr>
                <a:schemeClr val="hlink"/>
              </a:buClr>
            </a:pPr>
            <a:r>
              <a:rPr lang="it-IT" altLang="it-IT" sz="2800"/>
              <a:t>Si desidera misurare la risposta impulsiva lineare h(t). Essa puo’ essere ricavata dalla conoscenza del segnale di test x(t) e del segnale misurato y(t). L’influenza della parte non lineare K e del rumore n(t) deve essere minimizzata.</a:t>
            </a:r>
          </a:p>
          <a:p>
            <a:pPr marL="609600" indent="-609600" algn="just" eaLnBrk="1" hangingPunct="1">
              <a:buClr>
                <a:schemeClr val="hlink"/>
              </a:buClr>
            </a:pPr>
            <a:endParaRPr lang="en-US" altLang="it-IT" sz="2800"/>
          </a:p>
        </p:txBody>
      </p:sp>
      <p:sp>
        <p:nvSpPr>
          <p:cNvPr id="8199" name="Rectangle 4">
            <a:extLst>
              <a:ext uri="{FF2B5EF4-FFF2-40B4-BE49-F238E27FC236}">
                <a16:creationId xmlns:a16="http://schemas.microsoft.com/office/drawing/2014/main" id="{5E8FEACB-1E33-3D8E-95CA-2ABA8419D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258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  <p:graphicFrame>
        <p:nvGraphicFramePr>
          <p:cNvPr id="8200" name="Object 5">
            <a:extLst>
              <a:ext uri="{FF2B5EF4-FFF2-40B4-BE49-F238E27FC236}">
                <a16:creationId xmlns:a16="http://schemas.microsoft.com/office/drawing/2014/main" id="{D66E2D89-E9A7-73C7-FF04-D585AC25C7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1295400"/>
          <a:ext cx="6096000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5495544" imgH="1682496" progId="Word.Picture.8">
                  <p:embed/>
                </p:oleObj>
              </mc:Choice>
              <mc:Fallback>
                <p:oleObj r:id="rId2" imgW="5495544" imgH="1682496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95400"/>
                        <a:ext cx="6096000" cy="224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92530" name="Ink 18">
                <a:extLst>
                  <a:ext uri="{FF2B5EF4-FFF2-40B4-BE49-F238E27FC236}">
                    <a16:creationId xmlns:a16="http://schemas.microsoft.com/office/drawing/2014/main" id="{4351B404-38E0-0AF4-9E11-474F87F3B147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41863" y="1374775"/>
              <a:ext cx="2179637" cy="2000250"/>
            </p14:xfrm>
          </p:contentPart>
        </mc:Choice>
        <mc:Fallback>
          <p:pic>
            <p:nvPicPr>
              <p:cNvPr id="192530" name="Ink 18">
                <a:extLst>
                  <a:ext uri="{FF2B5EF4-FFF2-40B4-BE49-F238E27FC236}">
                    <a16:creationId xmlns:a16="http://schemas.microsoft.com/office/drawing/2014/main" id="{4351B404-38E0-0AF4-9E11-474F87F3B147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4224" y="1357134"/>
                <a:ext cx="2214194" cy="2034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2531" name="Ink 19">
                <a:extLst>
                  <a:ext uri="{FF2B5EF4-FFF2-40B4-BE49-F238E27FC236}">
                    <a16:creationId xmlns:a16="http://schemas.microsoft.com/office/drawing/2014/main" id="{FFBFEB0C-2352-9E5B-98FD-39902193CF61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39975" y="2089150"/>
              <a:ext cx="1000125" cy="1152525"/>
            </p14:xfrm>
          </p:contentPart>
        </mc:Choice>
        <mc:Fallback>
          <p:pic>
            <p:nvPicPr>
              <p:cNvPr id="192531" name="Ink 19">
                <a:extLst>
                  <a:ext uri="{FF2B5EF4-FFF2-40B4-BE49-F238E27FC236}">
                    <a16:creationId xmlns:a16="http://schemas.microsoft.com/office/drawing/2014/main" id="{FFBFEB0C-2352-9E5B-98FD-39902193CF61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2341" y="2071507"/>
                <a:ext cx="1034674" cy="11870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2532" name="Ink 20">
                <a:extLst>
                  <a:ext uri="{FF2B5EF4-FFF2-40B4-BE49-F238E27FC236}">
                    <a16:creationId xmlns:a16="http://schemas.microsoft.com/office/drawing/2014/main" id="{CB6E3891-B780-D284-9696-97F884B921A2}"/>
                  </a:ext>
                </a:extLst>
              </p14:cNvPr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47913" y="2062163"/>
              <a:ext cx="1162050" cy="1411287"/>
            </p14:xfrm>
          </p:contentPart>
        </mc:Choice>
        <mc:Fallback>
          <p:pic>
            <p:nvPicPr>
              <p:cNvPr id="192532" name="Ink 20">
                <a:extLst>
                  <a:ext uri="{FF2B5EF4-FFF2-40B4-BE49-F238E27FC236}">
                    <a16:creationId xmlns:a16="http://schemas.microsoft.com/office/drawing/2014/main" id="{CB6E3891-B780-D284-9696-97F884B921A2}"/>
                  </a:ext>
                </a:extLst>
              </p:cNvPr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0273" y="2044522"/>
                <a:ext cx="1196609" cy="144584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478EE6E-51C9-5F3F-5394-68BE439F8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313" y="277813"/>
            <a:ext cx="7445375" cy="752475"/>
          </a:xfrm>
        </p:spPr>
        <p:txBody>
          <a:bodyPr/>
          <a:lstStyle/>
          <a:p>
            <a:pPr eaLnBrk="1" hangingPunct="1"/>
            <a:r>
              <a:rPr lang="en-GB" altLang="en-US" sz="2800">
                <a:latin typeface="Palatino Linotype" panose="02040502050505030304" pitchFamily="18" charset="0"/>
              </a:rPr>
              <a:t>Zoom H3-VR: piccolo registratore Ambisonics per la Realtà Virtuale</a:t>
            </a:r>
            <a:endParaRPr lang="en-US" altLang="en-US" sz="2800">
              <a:latin typeface="Palatino Linotype" panose="02040502050505030304" pitchFamily="18" charset="0"/>
            </a:endParaRPr>
          </a:p>
        </p:txBody>
      </p:sp>
      <p:pic>
        <p:nvPicPr>
          <p:cNvPr id="41987" name="Picture 6">
            <a:extLst>
              <a:ext uri="{FF2B5EF4-FFF2-40B4-BE49-F238E27FC236}">
                <a16:creationId xmlns:a16="http://schemas.microsoft.com/office/drawing/2014/main" id="{40A3C301-7363-A34D-C29E-B8DCB65B2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26257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8" descr="image">
            <a:extLst>
              <a:ext uri="{FF2B5EF4-FFF2-40B4-BE49-F238E27FC236}">
                <a16:creationId xmlns:a16="http://schemas.microsoft.com/office/drawing/2014/main" id="{7A4A0506-8BE8-426E-8A54-9CF668049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4624388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Date Placeholder 3">
            <a:extLst>
              <a:ext uri="{FF2B5EF4-FFF2-40B4-BE49-F238E27FC236}">
                <a16:creationId xmlns:a16="http://schemas.microsoft.com/office/drawing/2014/main" id="{F243BB02-A19B-0272-D214-8E28FE6C93B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41990" name="Footer Placeholder 4">
            <a:extLst>
              <a:ext uri="{FF2B5EF4-FFF2-40B4-BE49-F238E27FC236}">
                <a16:creationId xmlns:a16="http://schemas.microsoft.com/office/drawing/2014/main" id="{4963BD70-77F3-1F20-4C57-21DF06E6B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41991" name="Slide Number Placeholder 5">
            <a:extLst>
              <a:ext uri="{FF2B5EF4-FFF2-40B4-BE49-F238E27FC236}">
                <a16:creationId xmlns:a16="http://schemas.microsoft.com/office/drawing/2014/main" id="{B9321C72-9EA7-68B9-224E-F9A97B81B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FF6175-7F70-4B49-BAA6-49327F917D1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it-IT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7C210BA-3FDD-981D-111A-52324BFA3B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9313" y="277813"/>
            <a:ext cx="7445375" cy="752475"/>
          </a:xfrm>
        </p:spPr>
        <p:txBody>
          <a:bodyPr/>
          <a:lstStyle/>
          <a:p>
            <a:pPr eaLnBrk="1" hangingPunct="1"/>
            <a:r>
              <a:rPr lang="en-GB" altLang="en-US" sz="2800">
                <a:latin typeface="Palatino Linotype" panose="02040502050505030304" pitchFamily="18" charset="0"/>
              </a:rPr>
              <a:t>Saramonic SR-VRmic: microfono Soundfeld cinese a 12 euro!</a:t>
            </a:r>
            <a:endParaRPr lang="en-US" altLang="en-US" sz="2800">
              <a:latin typeface="Palatino Linotype" panose="02040502050505030304" pitchFamily="18" charset="0"/>
            </a:endParaRP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5E17E587-9559-6651-F8EE-E3F803B9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947863"/>
            <a:ext cx="1512888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>
            <a:extLst>
              <a:ext uri="{FF2B5EF4-FFF2-40B4-BE49-F238E27FC236}">
                <a16:creationId xmlns:a16="http://schemas.microsoft.com/office/drawing/2014/main" id="{9EE28795-6311-3FEE-2541-E7C18471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989138"/>
            <a:ext cx="771366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Date Placeholder 3">
            <a:extLst>
              <a:ext uri="{FF2B5EF4-FFF2-40B4-BE49-F238E27FC236}">
                <a16:creationId xmlns:a16="http://schemas.microsoft.com/office/drawing/2014/main" id="{BA452BED-B5D7-6E9A-CE69-E8560860381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43014" name="Footer Placeholder 4">
            <a:extLst>
              <a:ext uri="{FF2B5EF4-FFF2-40B4-BE49-F238E27FC236}">
                <a16:creationId xmlns:a16="http://schemas.microsoft.com/office/drawing/2014/main" id="{9735A671-6F6F-8ADB-3FC0-FE692C65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43015" name="Slide Number Placeholder 5">
            <a:extLst>
              <a:ext uri="{FF2B5EF4-FFF2-40B4-BE49-F238E27FC236}">
                <a16:creationId xmlns:a16="http://schemas.microsoft.com/office/drawing/2014/main" id="{3309A26E-5D82-D173-0165-BA470BD8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5F683B-8BCA-4FA4-8F25-5D86382B50A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it-IT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>
            <a:extLst>
              <a:ext uri="{FF2B5EF4-FFF2-40B4-BE49-F238E27FC236}">
                <a16:creationId xmlns:a16="http://schemas.microsoft.com/office/drawing/2014/main" id="{654C3792-AA0C-D396-F90A-30A2BE5083D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9219" name="Footer Placeholder 4">
            <a:extLst>
              <a:ext uri="{FF2B5EF4-FFF2-40B4-BE49-F238E27FC236}">
                <a16:creationId xmlns:a16="http://schemas.microsoft.com/office/drawing/2014/main" id="{18F2EAD0-A61C-5657-5314-DE27C6325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9220" name="Slide Number Placeholder 5">
            <a:extLst>
              <a:ext uri="{FF2B5EF4-FFF2-40B4-BE49-F238E27FC236}">
                <a16:creationId xmlns:a16="http://schemas.microsoft.com/office/drawing/2014/main" id="{B401E703-2B5C-D38F-D40D-21223C1B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6BE0CF-647F-439F-A9AB-AFB7F511495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400"/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7F532C32-F85E-195D-6DE6-78A8BB62F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00" y="260350"/>
            <a:ext cx="8534400" cy="390525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FF3300"/>
                </a:solidFill>
              </a:rPr>
              <a:t>Tempo di Riverberazione dalla Risposta Impulsiva</a:t>
            </a:r>
          </a:p>
        </p:txBody>
      </p:sp>
      <p:sp>
        <p:nvSpPr>
          <p:cNvPr id="9222" name="Rectangle 3">
            <a:extLst>
              <a:ext uri="{FF2B5EF4-FFF2-40B4-BE49-F238E27FC236}">
                <a16:creationId xmlns:a16="http://schemas.microsoft.com/office/drawing/2014/main" id="{A181D262-23D1-38CD-25C9-8B3E5A623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2590800" cy="5329238"/>
          </a:xfrm>
        </p:spPr>
        <p:txBody>
          <a:bodyPr/>
          <a:lstStyle/>
          <a:p>
            <a:pPr eaLnBrk="1" hangingPunct="1">
              <a:spcAft>
                <a:spcPts val="200"/>
              </a:spcAft>
            </a:pPr>
            <a:r>
              <a:rPr lang="it-IT" altLang="it-IT" sz="2400">
                <a:solidFill>
                  <a:srgbClr val="000000"/>
                </a:solidFill>
              </a:rPr>
              <a:t>Integrale inverso di Schroeder.</a:t>
            </a:r>
          </a:p>
          <a:p>
            <a:pPr eaLnBrk="1" hangingPunct="1">
              <a:spcAft>
                <a:spcPts val="200"/>
              </a:spcAft>
            </a:pPr>
            <a:r>
              <a:rPr lang="it-IT" altLang="it-IT" sz="2400">
                <a:solidFill>
                  <a:srgbClr val="000000"/>
                </a:solidFill>
              </a:rPr>
              <a:t>E’ possibile ricostruire sia la curva di “carico” sia la curva di “scarico” integrando in avanti o all’indietro la risposta all’impulso.</a:t>
            </a:r>
          </a:p>
        </p:txBody>
      </p:sp>
      <p:sp>
        <p:nvSpPr>
          <p:cNvPr id="9223" name="Rectangle 4">
            <a:extLst>
              <a:ext uri="{FF2B5EF4-FFF2-40B4-BE49-F238E27FC236}">
                <a16:creationId xmlns:a16="http://schemas.microsoft.com/office/drawing/2014/main" id="{1082BABA-C408-3FF7-F3E8-94A0C3977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88" y="2314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  <p:sp>
        <p:nvSpPr>
          <p:cNvPr id="9224" name="Rectangle 5">
            <a:extLst>
              <a:ext uri="{FF2B5EF4-FFF2-40B4-BE49-F238E27FC236}">
                <a16:creationId xmlns:a16="http://schemas.microsoft.com/office/drawing/2014/main" id="{328EDCF2-2054-3007-325B-537193A25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33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  <p:graphicFrame>
        <p:nvGraphicFramePr>
          <p:cNvPr id="9225" name="Object 6">
            <a:extLst>
              <a:ext uri="{FF2B5EF4-FFF2-40B4-BE49-F238E27FC236}">
                <a16:creationId xmlns:a16="http://schemas.microsoft.com/office/drawing/2014/main" id="{E694B210-9317-3A36-7161-9C0E482290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09913" y="836613"/>
          <a:ext cx="496887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3773424" imgH="3989832" progId="Word.Picture.8">
                  <p:embed/>
                </p:oleObj>
              </mc:Choice>
              <mc:Fallback>
                <p:oleObj name="Picture" r:id="rId3" imgW="3773424" imgH="3989832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9913" y="836613"/>
                        <a:ext cx="496887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Rectangle 7">
            <a:extLst>
              <a:ext uri="{FF2B5EF4-FFF2-40B4-BE49-F238E27FC236}">
                <a16:creationId xmlns:a16="http://schemas.microsoft.com/office/drawing/2014/main" id="{7DF7E2D0-1C65-C636-DCE1-612DDA9B4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24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3">
            <a:extLst>
              <a:ext uri="{FF2B5EF4-FFF2-40B4-BE49-F238E27FC236}">
                <a16:creationId xmlns:a16="http://schemas.microsoft.com/office/drawing/2014/main" id="{8DB36C7C-F1F0-7ECA-80B6-975CB6EC7F1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1267" name="Footer Placeholder 4">
            <a:extLst>
              <a:ext uri="{FF2B5EF4-FFF2-40B4-BE49-F238E27FC236}">
                <a16:creationId xmlns:a16="http://schemas.microsoft.com/office/drawing/2014/main" id="{6F90A3F2-E533-5E02-2E4F-AC31797B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1268" name="Slide Number Placeholder 5">
            <a:extLst>
              <a:ext uri="{FF2B5EF4-FFF2-40B4-BE49-F238E27FC236}">
                <a16:creationId xmlns:a16="http://schemas.microsoft.com/office/drawing/2014/main" id="{CC5A9AB3-69BC-14C4-5CF8-C8BAD034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05D1BE-B537-4C38-8541-14D487B3570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400"/>
          </a:p>
        </p:txBody>
      </p:sp>
      <p:sp>
        <p:nvSpPr>
          <p:cNvPr id="11269" name="Rectangle 2">
            <a:extLst>
              <a:ext uri="{FF2B5EF4-FFF2-40B4-BE49-F238E27FC236}">
                <a16:creationId xmlns:a16="http://schemas.microsoft.com/office/drawing/2014/main" id="{D49B28CA-F5E0-CA9C-48C4-4B3981C51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063" y="390525"/>
            <a:ext cx="8905875" cy="266700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3300"/>
                </a:solidFill>
              </a:rPr>
              <a:t>La Risposta Impulsiva</a:t>
            </a:r>
          </a:p>
        </p:txBody>
      </p:sp>
      <p:sp>
        <p:nvSpPr>
          <p:cNvPr id="11270" name="Rectangle 3">
            <a:extLst>
              <a:ext uri="{FF2B5EF4-FFF2-40B4-BE49-F238E27FC236}">
                <a16:creationId xmlns:a16="http://schemas.microsoft.com/office/drawing/2014/main" id="{A2E7B56D-FC56-5DFD-C6EE-C9B9DDA2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269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  <p:sp>
        <p:nvSpPr>
          <p:cNvPr id="11271" name="Rectangle 4">
            <a:extLst>
              <a:ext uri="{FF2B5EF4-FFF2-40B4-BE49-F238E27FC236}">
                <a16:creationId xmlns:a16="http://schemas.microsoft.com/office/drawing/2014/main" id="{4E7DE8B5-1CF4-E730-3B45-0F9F75092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5688" y="269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en-US" sz="2000"/>
          </a:p>
        </p:txBody>
      </p:sp>
      <p:pic>
        <p:nvPicPr>
          <p:cNvPr id="11272" name="Picture 5">
            <a:extLst>
              <a:ext uri="{FF2B5EF4-FFF2-40B4-BE49-F238E27FC236}">
                <a16:creationId xmlns:a16="http://schemas.microsoft.com/office/drawing/2014/main" id="{904F2FB0-9678-FFA0-DA57-25AF87CA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163638"/>
            <a:ext cx="2474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6">
            <a:extLst>
              <a:ext uri="{FF2B5EF4-FFF2-40B4-BE49-F238E27FC236}">
                <a16:creationId xmlns:a16="http://schemas.microsoft.com/office/drawing/2014/main" id="{303EA6CB-7A0E-05CF-31E0-CC676E49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327650"/>
            <a:ext cx="25209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7">
            <a:extLst>
              <a:ext uri="{FF2B5EF4-FFF2-40B4-BE49-F238E27FC236}">
                <a16:creationId xmlns:a16="http://schemas.microsoft.com/office/drawing/2014/main" id="{8218CB28-213C-A10F-494E-FC2FE7BDE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1162050"/>
            <a:ext cx="3986212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8">
            <a:extLst>
              <a:ext uri="{FF2B5EF4-FFF2-40B4-BE49-F238E27FC236}">
                <a16:creationId xmlns:a16="http://schemas.microsoft.com/office/drawing/2014/main" id="{191D16A7-C2BC-5A2C-8274-100273DF4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3716338"/>
            <a:ext cx="4772025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>
            <a:extLst>
              <a:ext uri="{FF2B5EF4-FFF2-40B4-BE49-F238E27FC236}">
                <a16:creationId xmlns:a16="http://schemas.microsoft.com/office/drawing/2014/main" id="{A21255F2-C8C0-55F4-3062-6962DDB2BA1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3315" name="Footer Placeholder 4">
            <a:extLst>
              <a:ext uri="{FF2B5EF4-FFF2-40B4-BE49-F238E27FC236}">
                <a16:creationId xmlns:a16="http://schemas.microsoft.com/office/drawing/2014/main" id="{92824659-918A-DCC1-CA0E-75104580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3316" name="Slide Number Placeholder 5">
            <a:extLst>
              <a:ext uri="{FF2B5EF4-FFF2-40B4-BE49-F238E27FC236}">
                <a16:creationId xmlns:a16="http://schemas.microsoft.com/office/drawing/2014/main" id="{9A04059E-5CFC-9F3B-F552-8077E9123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FB0FD16-26A5-4B69-B643-6CA97B14681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it-IT" sz="1400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3CE5427A-A09C-7871-F885-FBC547B24D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914400"/>
          </a:xfrm>
        </p:spPr>
        <p:txBody>
          <a:bodyPr anchor="ctr"/>
          <a:lstStyle/>
          <a:p>
            <a:pPr eaLnBrk="1" hangingPunct="1">
              <a:defRPr/>
            </a:pPr>
            <a:r>
              <a:rPr lang="it-IT" altLang="it-IT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 metodi tradizionali </a:t>
            </a:r>
            <a:br>
              <a:rPr lang="it-IT" altLang="it-IT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it-IT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(sorgenti che emettono veri impulsi)</a:t>
            </a:r>
            <a:endParaRPr lang="en-US" altLang="it-IT" sz="3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>
            <a:extLst>
              <a:ext uri="{FF2B5EF4-FFF2-40B4-BE49-F238E27FC236}">
                <a16:creationId xmlns:a16="http://schemas.microsoft.com/office/drawing/2014/main" id="{E7C7F070-FDE8-E9C9-EB31-93FBED1657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4339" name="Footer Placeholder 4">
            <a:extLst>
              <a:ext uri="{FF2B5EF4-FFF2-40B4-BE49-F238E27FC236}">
                <a16:creationId xmlns:a16="http://schemas.microsoft.com/office/drawing/2014/main" id="{C14B718E-DE5C-793A-E3C9-19AD2E74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4340" name="Slide Number Placeholder 5">
            <a:extLst>
              <a:ext uri="{FF2B5EF4-FFF2-40B4-BE49-F238E27FC236}">
                <a16:creationId xmlns:a16="http://schemas.microsoft.com/office/drawing/2014/main" id="{A81A94E9-7F21-AF72-8D96-888D2C751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803815-7BF2-4F44-BD29-BD9888BC0D8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it-IT" sz="1400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B717D485-1588-03A5-ACA9-C2607C740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908050"/>
          </a:xfrm>
        </p:spPr>
        <p:txBody>
          <a:bodyPr/>
          <a:lstStyle/>
          <a:p>
            <a:pPr eaLnBrk="1" hangingPunct="1"/>
            <a:r>
              <a:rPr lang="it-IT" altLang="it-IT" sz="3600" b="1">
                <a:solidFill>
                  <a:srgbClr val="FF3300"/>
                </a:solidFill>
              </a:rPr>
              <a:t>Metodi tradizionali</a:t>
            </a:r>
            <a:endParaRPr lang="en-GB" altLang="it-IT" sz="3600" b="1">
              <a:solidFill>
                <a:srgbClr val="FF3300"/>
              </a:solidFill>
            </a:endParaRPr>
          </a:p>
        </p:txBody>
      </p:sp>
      <p:sp>
        <p:nvSpPr>
          <p:cNvPr id="14342" name="Rectangle 3">
            <a:extLst>
              <a:ext uri="{FF2B5EF4-FFF2-40B4-BE49-F238E27FC236}">
                <a16:creationId xmlns:a16="http://schemas.microsoft.com/office/drawing/2014/main" id="{4901BC31-73A9-18D6-0940-D777B9295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7450" y="5805488"/>
            <a:ext cx="7772400" cy="576262"/>
          </a:xfrm>
        </p:spPr>
        <p:txBody>
          <a:bodyPr/>
          <a:lstStyle/>
          <a:p>
            <a:pPr eaLnBrk="1" hangingPunct="1"/>
            <a:r>
              <a:rPr lang="it-IT" altLang="it-IT" sz="2800"/>
              <a:t>Sorgenti veramente impulsive: palloni, pistole</a:t>
            </a:r>
            <a:endParaRPr lang="en-GB" altLang="it-IT" sz="2800"/>
          </a:p>
        </p:txBody>
      </p:sp>
      <p:pic>
        <p:nvPicPr>
          <p:cNvPr id="14343" name="Picture 4" descr="Sala_SanPaolo_Balloons">
            <a:extLst>
              <a:ext uri="{FF2B5EF4-FFF2-40B4-BE49-F238E27FC236}">
                <a16:creationId xmlns:a16="http://schemas.microsoft.com/office/drawing/2014/main" id="{2B1CED99-03A3-6333-5076-EDBFD7623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73125"/>
            <a:ext cx="36718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" descr="Avanzini-Sparo">
            <a:extLst>
              <a:ext uri="{FF2B5EF4-FFF2-40B4-BE49-F238E27FC236}">
                <a16:creationId xmlns:a16="http://schemas.microsoft.com/office/drawing/2014/main" id="{AFF027A3-C084-9CFE-C82A-B19B14F5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881063"/>
            <a:ext cx="3624262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834B47E-AE6A-40F2-C81D-F0EC9B9C91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228600"/>
            <a:ext cx="6335713" cy="490538"/>
          </a:xfrm>
        </p:spPr>
        <p:txBody>
          <a:bodyPr/>
          <a:lstStyle/>
          <a:p>
            <a:pPr eaLnBrk="1" hangingPunct="1"/>
            <a:r>
              <a:rPr lang="en-GB" altLang="en-US">
                <a:latin typeface="Palatino Linotype" panose="02040502050505030304" pitchFamily="18" charset="0"/>
              </a:rPr>
              <a:t>Petardi</a:t>
            </a:r>
            <a:endParaRPr lang="en-US" altLang="en-US">
              <a:latin typeface="Palatino Linotype" panose="02040502050505030304" pitchFamily="18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A973C6F-1BA9-5653-68CE-4B5210862B7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17563" y="847725"/>
            <a:ext cx="7877175" cy="603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GB" altLang="en-US" sz="2000">
                <a:latin typeface="Century Gothic" panose="020B0502020202020204" pitchFamily="34" charset="0"/>
              </a:rPr>
              <a:t>Potenza elevata, spettro e direttività molto buoni</a:t>
            </a:r>
            <a:endParaRPr lang="en-US" altLang="en-US" sz="2000">
              <a:latin typeface="Century Gothic" panose="020B0502020202020204" pitchFamily="34" charset="0"/>
            </a:endParaRPr>
          </a:p>
        </p:txBody>
      </p:sp>
      <p:pic>
        <p:nvPicPr>
          <p:cNvPr id="98314" name="Firecracker.avi">
            <a:hlinkClick r:id="" action="ppaction://media"/>
            <a:extLst>
              <a:ext uri="{FF2B5EF4-FFF2-40B4-BE49-F238E27FC236}">
                <a16:creationId xmlns:a16="http://schemas.microsoft.com/office/drawing/2014/main" id="{47B81BF8-CD09-809B-5B38-8A4325D7E1E4}"/>
              </a:ext>
            </a:extLst>
          </p:cNvPr>
          <p:cNvPicPr>
            <a:picLocks noGrp="1"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038" y="1579563"/>
            <a:ext cx="7829550" cy="4430712"/>
          </a:xfrm>
        </p:spPr>
      </p:pic>
      <p:pic>
        <p:nvPicPr>
          <p:cNvPr id="2" name="Firecracker.avi">
            <a:hlinkClick r:id="" action="ppaction://media"/>
            <a:extLst>
              <a:ext uri="{FF2B5EF4-FFF2-40B4-BE49-F238E27FC236}">
                <a16:creationId xmlns:a16="http://schemas.microsoft.com/office/drawing/2014/main" id="{567174E9-EE15-3247-6BA7-7AAB26374AD3}"/>
              </a:ext>
            </a:extLst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579563"/>
            <a:ext cx="782955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Date Placeholder 3">
            <a:extLst>
              <a:ext uri="{FF2B5EF4-FFF2-40B4-BE49-F238E27FC236}">
                <a16:creationId xmlns:a16="http://schemas.microsoft.com/office/drawing/2014/main" id="{563F0E7B-A3B6-6463-F423-52FE0ADA47C4}"/>
              </a:ext>
            </a:extLst>
          </p:cNvPr>
          <p:cNvSpPr txBox="1">
            <a:spLocks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5367" name="Footer Placeholder 4">
            <a:extLst>
              <a:ext uri="{FF2B5EF4-FFF2-40B4-BE49-F238E27FC236}">
                <a16:creationId xmlns:a16="http://schemas.microsoft.com/office/drawing/2014/main" id="{C6BB54D6-CD0B-6423-6C25-F778960FC49B}"/>
              </a:ext>
            </a:extLst>
          </p:cNvPr>
          <p:cNvSpPr txBox="1">
            <a:spLocks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5368" name="Slide Number Placeholder 5">
            <a:extLst>
              <a:ext uri="{FF2B5EF4-FFF2-40B4-BE49-F238E27FC236}">
                <a16:creationId xmlns:a16="http://schemas.microsoft.com/office/drawing/2014/main" id="{7681D3AF-5B02-4667-EE00-AFF3658FA2E1}"/>
              </a:ext>
            </a:extLst>
          </p:cNvPr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594E12-E17C-4AD8-8B60-FF8D8EDB237F}" type="slidenum">
              <a:rPr lang="en-US" altLang="it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it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8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8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14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831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C18D066-8582-C544-F0C8-E1C539CDB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578725" cy="490537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Palatino Linotype" panose="02040502050505030304" pitchFamily="18" charset="0"/>
              </a:rPr>
              <a:t>Petardi Vs. Dodecaedro</a:t>
            </a:r>
            <a:endParaRPr lang="en-US" altLang="en-US" sz="3600">
              <a:latin typeface="Palatino Linotype" panose="02040502050505030304" pitchFamily="18" charset="0"/>
            </a:endParaRP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2B3527E-B7B3-52E2-1B92-3ABAA8C3D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113" y="765175"/>
            <a:ext cx="7875587" cy="48355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Confronto</a:t>
            </a:r>
            <a:r>
              <a:rPr lang="en-GB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fatto</a:t>
            </a:r>
            <a:r>
              <a:rPr lang="en-GB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a </a:t>
            </a:r>
            <a:r>
              <a:rPr lang="en-GB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Patrasso</a:t>
            </a:r>
            <a:r>
              <a:rPr lang="en-GB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en-GB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teatro</a:t>
            </a:r>
            <a:r>
              <a:rPr lang="en-GB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greco</a:t>
            </a:r>
            <a:r>
              <a:rPr lang="en-GB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Odeion</a:t>
            </a: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6388" name="Picture 7">
            <a:extLst>
              <a:ext uri="{FF2B5EF4-FFF2-40B4-BE49-F238E27FC236}">
                <a16:creationId xmlns:a16="http://schemas.microsoft.com/office/drawing/2014/main" id="{C8FE7AC5-D5DD-8505-F18E-1583FD04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201738"/>
            <a:ext cx="822960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Text Box 8">
            <a:extLst>
              <a:ext uri="{FF2B5EF4-FFF2-40B4-BE49-F238E27FC236}">
                <a16:creationId xmlns:a16="http://schemas.microsoft.com/office/drawing/2014/main" id="{7D90AEFF-B0D7-7A74-97A8-1D56B08C3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2349500"/>
            <a:ext cx="2830512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en-GB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Dodecaedro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99337" name="Text Box 9">
            <a:extLst>
              <a:ext uri="{FF2B5EF4-FFF2-40B4-BE49-F238E27FC236}">
                <a16:creationId xmlns:a16="http://schemas.microsoft.com/office/drawing/2014/main" id="{E545A75E-77DB-6B78-2A82-3987FD931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221163"/>
            <a:ext cx="2830512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Clr>
                <a:srgbClr val="F60000"/>
              </a:buClr>
              <a:buFont typeface="Wingdings" charset="0"/>
              <a:buNone/>
              <a:defRPr/>
            </a:pPr>
            <a:r>
              <a:rPr lang="en-GB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</a:rPr>
              <a:t>Petardo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6391" name="Date Placeholder 3">
            <a:extLst>
              <a:ext uri="{FF2B5EF4-FFF2-40B4-BE49-F238E27FC236}">
                <a16:creationId xmlns:a16="http://schemas.microsoft.com/office/drawing/2014/main" id="{41BC1956-45F1-67E9-FF10-54D1B981FD0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4 novembre 2024</a:t>
            </a:r>
            <a:endParaRPr lang="en-US" altLang="it-IT" sz="1400"/>
          </a:p>
        </p:txBody>
      </p:sp>
      <p:sp>
        <p:nvSpPr>
          <p:cNvPr id="16392" name="Footer Placeholder 4">
            <a:extLst>
              <a:ext uri="{FF2B5EF4-FFF2-40B4-BE49-F238E27FC236}">
                <a16:creationId xmlns:a16="http://schemas.microsoft.com/office/drawing/2014/main" id="{4393647A-4413-C944-EFD9-8443CC19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400"/>
              <a:t>Misura della Risposta all'Impulso</a:t>
            </a:r>
          </a:p>
        </p:txBody>
      </p:sp>
      <p:sp>
        <p:nvSpPr>
          <p:cNvPr id="16393" name="Slide Number Placeholder 5">
            <a:extLst>
              <a:ext uri="{FF2B5EF4-FFF2-40B4-BE49-F238E27FC236}">
                <a16:creationId xmlns:a16="http://schemas.microsoft.com/office/drawing/2014/main" id="{6B6BDC36-2566-2E09-1F58-A79E2FD0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A2F7D8-D376-43E6-A33C-7655D56DDD2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40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isura della risposta all’impulso&amp;quot;&quot;/&gt;&lt;property id=&quot;20307&quot; value=&quot;364&quot;/&gt;&lt;/object&gt;&lt;object type=&quot;3&quot; unique_id=&quot;10005&quot;&gt;&lt;property id=&quot;20148&quot; value=&quot;5&quot;/&gt;&lt;property id=&quot;20300&quot; value=&quot;Slide 2 - &amp;quot;Schema di misura della risposta all’impulso&amp;quot;&quot;/&gt;&lt;property id=&quot;20307&quot; value=&quot;402&quot;/&gt;&lt;/object&gt;&lt;object type=&quot;3&quot; unique_id=&quot;10006&quot;&gt;&lt;property id=&quot;20148&quot; value=&quot;5&quot;/&gt;&lt;property id=&quot;20300&quot; value=&quot;Slide 3 - &amp;quot;Schema del processo di misura&amp;quot;&quot;/&gt;&lt;property id=&quot;20307&quot; value=&quot;370&quot;/&gt;&lt;/object&gt;&lt;object type=&quot;3&quot; unique_id=&quot;10007&quot;&gt;&lt;property id=&quot;20148&quot; value=&quot;5&quot;/&gt;&lt;property id=&quot;20300&quot; value=&quot;Slide 5 - &amp;quot;La Risposta Impulsiva&amp;quot;&quot;/&gt;&lt;property id=&quot;20307&quot; value=&quot;403&quot;/&gt;&lt;/object&gt;&lt;object type=&quot;3&quot; unique_id=&quot;10008&quot;&gt;&lt;property id=&quot;20148&quot; value=&quot;5&quot;/&gt;&lt;property id=&quot;20300&quot; value=&quot;Slide 17 - &amp;quot;Il metodo MLS&amp;quot;&quot;/&gt;&lt;property id=&quot;20307&quot; value=&quot;371&quot;/&gt;&lt;/object&gt;&lt;object type=&quot;3&quot; unique_id=&quot;10009&quot;&gt;&lt;property id=&quot;20148&quot; value=&quot;5&quot;/&gt;&lt;property id=&quot;20300&quot; value=&quot;Slide 18 - &amp;quot;Deconvoluzione MLS&amp;quot;&quot;/&gt;&lt;property id=&quot;20307&quot; value=&quot;372&quot;/&gt;&lt;/object&gt;&lt;object type=&quot;3&quot; unique_id=&quot;10010&quot;&gt;&lt;property id=&quot;20148&quot; value=&quot;5&quot;/&gt;&lt;property id=&quot;20300&quot; value=&quot;Slide 19 - &amp;quot;Esempio di misura MLS&amp;quot;&quot;/&gt;&lt;property id=&quot;20307&quot; value=&quot;373&quot;/&gt;&lt;/object&gt;&lt;object type=&quot;3&quot; unique_id=&quot;10011&quot;&gt;&lt;property id=&quot;20148&quot; value=&quot;5&quot;/&gt;&lt;property id=&quot;20300&quot; value=&quot;Slide 20 - &amp;quot;Esempio di misura MLS&amp;quot;&quot;/&gt;&lt;property id=&quot;20307&quot; value=&quot;374&quot;/&gt;&lt;/object&gt;&lt;object type=&quot;3&quot; unique_id=&quot;10012&quot;&gt;&lt;property id=&quot;20148&quot; value=&quot;5&quot;/&gt;&lt;property id=&quot;20300&quot; value=&quot;Slide 26 - &amp;quot;Il metodo Log Sine Sweep&amp;quot;&quot;/&gt;&lt;property id=&quot;20307&quot; value=&quot;375&quot;/&gt;&lt;/object&gt;&lt;object type=&quot;3&quot; unique_id=&quot;10013&quot;&gt;&lt;property id=&quot;20148&quot; value=&quot;5&quot;/&gt;&lt;property id=&quot;20300&quot; value=&quot;Slide 31 - &amp;quot;Deconvoluzione del Log Sine Sweep&amp;quot;&quot;/&gt;&lt;property id=&quot;20307&quot; value=&quot;376&quot;/&gt;&lt;/object&gt;&lt;object type=&quot;3&quot; unique_id=&quot;10018&quot;&gt;&lt;property id=&quot;20148&quot; value=&quot;5&quot;/&gt;&lt;property id=&quot;20300&quot; value=&quot;Slide 36 - &amp;quot;Esperimento di comparazione&amp;quot;&quot;/&gt;&lt;property id=&quot;20307&quot; value=&quot;382&quot;/&gt;&lt;/object&gt;&lt;object type=&quot;3&quot; unique_id=&quot;10019&quot;&gt;&lt;property id=&quot;20148&quot; value=&quot;5&quot;/&gt;&lt;property id=&quot;20300&quot; value=&quot;Slide 37 - &amp;quot;Apparecchi&amp;quot;&quot;/&gt;&lt;property id=&quot;20307&quot; value=&quot;383&quot;/&gt;&lt;/object&gt;&lt;object type=&quot;3&quot; unique_id=&quot;10020&quot;&gt;&lt;property id=&quot;20148&quot; value=&quot;5&quot;/&gt;&lt;property id=&quot;20300&quot; value=&quot;Slide 38 - &amp;quot;Risultati&amp;quot;&quot;/&gt;&lt;property id=&quot;20307&quot; value=&quot;384&quot;/&gt;&lt;/object&gt;&lt;object type=&quot;3&quot; unique_id=&quot;10024&quot;&gt;&lt;property id=&quot;20148&quot; value=&quot;5&quot;/&gt;&lt;property id=&quot;20300&quot; value=&quot;Slide 39 - &amp;quot;Informazioni estraibili dalla Risposta Impulsiva&amp;quot;&quot;/&gt;&lt;property id=&quot;20307&quot; value=&quot;404&quot;/&gt;&lt;/object&gt;&lt;object type=&quot;3&quot; unique_id=&quot;10025&quot;&gt;&lt;property id=&quot;20148&quot; value=&quot;5&quot;/&gt;&lt;property id=&quot;20300&quot; value=&quot;Slide 40 - &amp;quot;Alcuni Descrittori Acustici&amp;quot;&quot;/&gt;&lt;property id=&quot;20307&quot; value=&quot;405&quot;/&gt;&lt;/object&gt;&lt;object type=&quot;3&quot; unique_id=&quot;10026&quot;&gt;&lt;property id=&quot;20148&quot; value=&quot;5&quot;/&gt;&lt;property id=&quot;20300&quot; value=&quot;Slide 41 - &amp;quot;I parametri acustici (ISO 3382)&amp;quot;&quot;/&gt;&lt;property id=&quot;20307&quot; value=&quot;391&quot;/&gt;&lt;/object&gt;&lt;object type=&quot;3&quot; unique_id=&quot;10027&quot;&gt;&lt;property id=&quot;20148&quot; value=&quot;5&quot;/&gt;&lt;property id=&quot;20300&quot; value=&quot;Slide 42 - &amp;quot;I parametri acustici (ISO 3382)&amp;quot;&quot;/&gt;&lt;property id=&quot;20307&quot; value=&quot;396&quot;/&gt;&lt;/object&gt;&lt;object type=&quot;3&quot; unique_id=&quot;10028&quot;&gt;&lt;property id=&quot;20148&quot; value=&quot;5&quot;/&gt;&lt;property id=&quot;20300&quot; value=&quot;Slide 43 - &amp;quot;I parametri acustici (ISO 3382)&amp;quot;&quot;/&gt;&lt;property id=&quot;20307&quot; value=&quot;394&quot;/&gt;&lt;/object&gt;&lt;object type=&quot;3&quot; unique_id=&quot;10029&quot;&gt;&lt;property id=&quot;20148&quot; value=&quot;5&quot;/&gt;&lt;property id=&quot;20300&quot; value=&quot;Slide 44 - &amp;quot;I parametri acustici (ISO 3382)&amp;quot;&quot;/&gt;&lt;property id=&quot;20307&quot; value=&quot;392&quot;/&gt;&lt;/object&gt;&lt;object type=&quot;3&quot; unique_id=&quot;10030&quot;&gt;&lt;property id=&quot;20148&quot; value=&quot;5&quot;/&gt;&lt;property id=&quot;20300&quot; value=&quot;Slide 45 - &amp;quot;I parametri acustici (ISO 3382)&amp;quot;&quot;/&gt;&lt;property id=&quot;20307&quot; value=&quot;395&quot;/&gt;&lt;/object&gt;&lt;object type=&quot;3&quot; unique_id=&quot;10031&quot;&gt;&lt;property id=&quot;20148&quot; value=&quot;5&quot;/&gt;&lt;property id=&quot;20300&quot; value=&quot;Slide 53 - &amp;quot;Il plug-in Aurora Acoustical Parameters&amp;quot;&quot;/&gt;&lt;property id=&quot;20307&quot; value=&quot;393&quot;/&gt;&lt;/object&gt;&lt;object type=&quot;3&quot; unique_id=&quot;10908&quot;&gt;&lt;property id=&quot;20148&quot; value=&quot;5&quot;/&gt;&lt;property id=&quot;20300&quot; value=&quot;Slide 4 - &amp;quot;Tempo di Riverberazione dalla Risposta Impulsiva&amp;quot;&quot;/&gt;&lt;property id=&quot;20307&quot; value=&quot;409&quot;/&gt;&lt;/object&gt;&lt;object type=&quot;3&quot; unique_id=&quot;11715&quot;&gt;&lt;property id=&quot;20148&quot; value=&quot;5&quot;/&gt;&lt;property id=&quot;20300&quot; value=&quot;Slide 6 - &amp;quot;I metodi tradizionali (veri impulsi)&amp;quot;&quot;/&gt;&lt;property id=&quot;20307&quot; value=&quot;418&quot;/&gt;&lt;/object&gt;&lt;object type=&quot;3&quot; unique_id=&quot;11716&quot;&gt;&lt;property id=&quot;20148&quot; value=&quot;5&quot;/&gt;&lt;property id=&quot;20300&quot; value=&quot;Slide 7 - &amp;quot;Metodi tradizionali&amp;quot;&quot;/&gt;&lt;property id=&quot;20307&quot; value=&quot;410&quot;/&gt;&lt;/object&gt;&lt;object type=&quot;3&quot; unique_id=&quot;11717&quot;&gt;&lt;property id=&quot;20148&quot; value=&quot;5&quot;/&gt;&lt;property id=&quot;20300&quot; value=&quot;Slide 8 - &amp;quot;Palloncini&amp;quot;&quot;/&gt;&lt;property id=&quot;20307&quot; value=&quot;412&quot;/&gt;&lt;/object&gt;&lt;object type=&quot;3&quot; unique_id=&quot;11718&quot;&gt;&lt;property id=&quot;20148&quot; value=&quot;5&quot;/&gt;&lt;property id=&quot;20300&quot; value=&quot;Slide 9 - &amp;quot;Esempio di risposta impulsiva (pistola)&amp;quot;&quot;/&gt;&lt;property id=&quot;20307&quot; value=&quot;411&quot;/&gt;&lt;/object&gt;&lt;object type=&quot;3&quot; unique_id=&quot;11719&quot;&gt;&lt;property id=&quot;20148&quot; value=&quot;5&quot;/&gt;&lt;property id=&quot;20300&quot; value=&quot;Slide 10 - &amp;quot;Il “clappatore”&amp;quot;&quot;/&gt;&lt;property id=&quot;20307&quot; value=&quot;413&quot;/&gt;&lt;/object&gt;&lt;object type=&quot;3&quot; unique_id=&quot;11720&quot;&gt;&lt;property id=&quot;20148&quot; value=&quot;5&quot;/&gt;&lt;property id=&quot;20300&quot; value=&quot;Slide 11 - &amp;quot;Il “clappatore”&amp;quot;&quot;/&gt;&lt;property id=&quot;20307&quot; value=&quot;414&quot;/&gt;&lt;/object&gt;&lt;object type=&quot;3&quot; unique_id=&quot;11721&quot;&gt;&lt;property id=&quot;20148&quot; value=&quot;5&quot;/&gt;&lt;property id=&quot;20300&quot; value=&quot;Slide 12&quot;/&gt;&lt;property id=&quot;20307&quot; value=&quot;415&quot;/&gt;&lt;/object&gt;&lt;object type=&quot;3&quot; unique_id=&quot;11722&quot;&gt;&lt;property id=&quot;20148&quot; value=&quot;5&quot;/&gt;&lt;property id=&quot;20300&quot; value=&quot;Slide 13&quot;/&gt;&lt;property id=&quot;20307&quot; value=&quot;416&quot;/&gt;&lt;/object&gt;&lt;object type=&quot;3&quot; unique_id=&quot;11723&quot;&gt;&lt;property id=&quot;20148&quot; value=&quot;5&quot;/&gt;&lt;property id=&quot;20300&quot; value=&quot;Slide 14 - &amp;quot;Il metodo MLS&amp;#x0D;&amp;#x0A;(Maximum Lenght Sequence)&amp;quot;&quot;/&gt;&lt;property id=&quot;20307&quot; value=&quot;417&quot;/&gt;&lt;/object&gt;&lt;object type=&quot;3&quot; unique_id=&quot;11724&quot;&gt;&lt;property id=&quot;20148&quot; value=&quot;5&quot;/&gt;&lt;property id=&quot;20300&quot; value=&quot;Slide 15 - &amp;quot;The first MLS apparatus - MLSSA&amp;quot;&quot;/&gt;&lt;property id=&quot;20307&quot; value=&quot;419&quot;/&gt;&lt;/object&gt;&lt;object type=&quot;3&quot; unique_id=&quot;11725&quot;&gt;&lt;property id=&quot;20148&quot; value=&quot;5&quot;/&gt;&lt;property id=&quot;20300&quot; value=&quot;Slide 16 - &amp;quot;More recently - the CLIO system&amp;quot;&quot;/&gt;&lt;property id=&quot;20307&quot; value=&quot;420&quot;/&gt;&lt;/object&gt;&lt;object type=&quot;3&quot; unique_id=&quot;11726&quot;&gt;&lt;property id=&quot;20148&quot; value=&quot;5&quot;/&gt;&lt;property id=&quot;20300&quot; value=&quot;Slide 21 - &amp;quot;Example of a MLS impulse response&amp;quot;&quot;/&gt;&lt;property id=&quot;20307&quot; value=&quot;422&quot;/&gt;&lt;/object&gt;&lt;object type=&quot;3&quot; unique_id=&quot;11727&quot;&gt;&lt;property id=&quot;20148&quot; value=&quot;5&quot;/&gt;&lt;property id=&quot;20300&quot; value=&quot;Slide 22 - &amp;quot;Il metodo ESS (exponential sine sweep)&amp;quot;&quot;/&gt;&lt;property id=&quot;20307&quot; value=&quot;421&quot;/&gt;&lt;/object&gt;&lt;object type=&quot;3&quot; unique_id=&quot;11728&quot;&gt;&lt;property id=&quot;20148&quot; value=&quot;5&quot;/&gt;&lt;property id=&quot;20300&quot; value=&quot;Slide 23 - &amp;quot;Today’s Hardware: PC and audio interface&amp;quot;&quot;/&gt;&lt;property id=&quot;20307&quot; value=&quot;432&quot;/&gt;&lt;/object&gt;&lt;object type=&quot;3&quot; unique_id=&quot;11729&quot;&gt;&lt;property id=&quot;20148&quot; value=&quot;5&quot;/&gt;&lt;property id=&quot;20300&quot; value=&quot;Slide 24 - &amp;quot;Hardware: loudspeaker &amp;amp; microphone&amp;quot;&quot;/&gt;&lt;property id=&quot;20307&quot; value=&quot;433&quot;/&gt;&lt;/object&gt;&lt;object type=&quot;3&quot; unique_id=&quot;11730&quot;&gt;&lt;property id=&quot;20148&quot; value=&quot;5&quot;/&gt;&lt;property id=&quot;20300&quot; value=&quot;Slide 25 - &amp;quot;The first ESS system - AURORA&amp;quot;&quot;/&gt;&lt;property id=&quot;20307&quot; value=&quot;434&quot;/&gt;&lt;/object&gt;&lt;object type=&quot;3&quot; unique_id=&quot;11731&quot;&gt;&lt;property id=&quot;20148&quot; value=&quot;5&quot;/&gt;&lt;property id=&quot;20300&quot; value=&quot;Slide 27 - &amp;quot;Il metodo Log Sine Sweep&amp;quot;&quot;/&gt;&lt;property id=&quot;20307&quot; value=&quot;426&quot;/&gt;&lt;/object&gt;&lt;object type=&quot;3&quot; unique_id=&quot;11732&quot;&gt;&lt;property id=&quot;20148&quot; value=&quot;5&quot;/&gt;&lt;property id=&quot;20300&quot; value=&quot;Slide 28 - &amp;quot;Test Signal – x(t)&amp;quot;&quot;/&gt;&lt;property id=&quot;20307&quot; value=&quot;423&quot;/&gt;&lt;/object&gt;&lt;object type=&quot;3&quot; unique_id=&quot;11733&quot;&gt;&lt;property id=&quot;20148&quot; value=&quot;5&quot;/&gt;&lt;property id=&quot;20300&quot; value=&quot;Slide 29 - &amp;quot;Measured signal - y(t)&amp;quot;&quot;/&gt;&lt;property id=&quot;20307&quot; value=&quot;424&quot;/&gt;&lt;/object&gt;&lt;object type=&quot;3&quot; unique_id=&quot;11734&quot;&gt;&lt;property id=&quot;20148&quot; value=&quot;5&quot;/&gt;&lt;property id=&quot;20300&quot; value=&quot;Slide 30 - &amp;quot;Inverse Filter – z(t)&amp;quot;&quot;/&gt;&lt;property id=&quot;20307&quot; value=&quot;425&quot;/&gt;&lt;/object&gt;&lt;object type=&quot;3&quot; unique_id=&quot;11735&quot;&gt;&lt;property id=&quot;20148&quot; value=&quot;5&quot;/&gt;&lt;property id=&quot;20300&quot; value=&quot;Slide 32 - &amp;quot;Deconvoluzione = rotazione del sonogramma&amp;quot;&quot;/&gt;&lt;property id=&quot;20307&quot; value=&quot;427&quot;/&gt;&lt;/object&gt;&lt;object type=&quot;3&quot; unique_id=&quot;11736&quot;&gt;&lt;property id=&quot;20148&quot; value=&quot;5&quot;/&gt;&lt;property id=&quot;20300&quot; value=&quot;Slide 33 - &amp;quot;Risultato della deconvoluzione&amp;quot;&quot;/&gt;&lt;property id=&quot;20307&quot; value=&quot;428&quot;/&gt;&lt;/object&gt;&lt;object type=&quot;3&quot; unique_id=&quot;11737&quot;&gt;&lt;property id=&quot;20148&quot; value=&quot;5&quot;/&gt;&lt;property id=&quot;20300&quot; value=&quot;Slide 34 - &amp;quot;IR Selection&amp;quot;&quot;/&gt;&lt;property id=&quot;20307&quot; value=&quot;429&quot;/&gt;&lt;/object&gt;&lt;object type=&quot;3&quot; unique_id=&quot;11738&quot;&gt;&lt;property id=&quot;20148&quot; value=&quot;5&quot;/&gt;&lt;property id=&quot;20300&quot; value=&quot;Slide 35 - &amp;quot;Example of an ESS impulse response&amp;quot;&quot;/&gt;&lt;property id=&quot;20307&quot; value=&quot;431&quot;/&gt;&lt;/object&gt;&lt;object type=&quot;3&quot; unique_id=&quot;13083&quot;&gt;&lt;property id=&quot;20148&quot; value=&quot;5&quot;/&gt;&lt;property id=&quot;20300&quot; value=&quot;Slide 46 - &amp;quot;Spatial analysis by directive impulse responses&amp;quot;&quot;/&gt;&lt;property id=&quot;20307&quot; value=&quot;461&quot;/&gt;&lt;/object&gt;&lt;object type=&quot;3&quot; unique_id=&quot;13084&quot;&gt;&lt;property id=&quot;20148&quot; value=&quot;5&quot;/&gt;&lt;property id=&quot;20300&quot; value=&quot;Slide 47 - &amp;quot;IACC “objective” spatial parameter&amp;quot;&quot;/&gt;&lt;property id=&quot;20307&quot; value=&quot;462&quot;/&gt;&lt;/object&gt;&lt;object type=&quot;3&quot; unique_id=&quot;13085&quot;&gt;&lt;property id=&quot;20148&quot; value=&quot;5&quot;/&gt;&lt;property id=&quot;20300&quot; value=&quot;Slide 48 - &amp;quot;Lateral Fraction (LF) spatial parameter&amp;quot;&quot;/&gt;&lt;property id=&quot;20307&quot; value=&quot;456&quot;/&gt;&lt;/object&gt;&lt;object type=&quot;3&quot; unique_id=&quot;13086&quot;&gt;&lt;property id=&quot;20148&quot; value=&quot;5&quot;/&gt;&lt;property id=&quot;20300&quot; value=&quot;Slide 49 - &amp;quot;Are binaural measurents reproducible?&amp;quot;&quot;/&gt;&lt;property id=&quot;20307&quot; value=&quot;457&quot;/&gt;&lt;/object&gt;&lt;object type=&quot;3&quot; unique_id=&quot;13087&quot;&gt;&lt;property id=&quot;20148&quot; value=&quot;5&quot;/&gt;&lt;property id=&quot;20300&quot; value=&quot;Slide 50 - &amp;quot;Are IACC measurents reproducible?&amp;quot;&quot;/&gt;&lt;property id=&quot;20307&quot; value=&quot;458&quot;/&gt;&lt;/object&gt;&lt;object type=&quot;3&quot; unique_id=&quot;13088&quot;&gt;&lt;property id=&quot;20148&quot; value=&quot;5&quot;/&gt;&lt;property id=&quot;20300&quot; value=&quot;Slide 51 - &amp;quot;Are LF measurents reproducible?&amp;quot;&quot;/&gt;&lt;property id=&quot;20307&quot; value=&quot;459&quot;/&gt;&lt;/object&gt;&lt;object type=&quot;3&quot; unique_id=&quot;13089&quot;&gt;&lt;property id=&quot;20148&quot; value=&quot;5&quot;/&gt;&lt;property id=&quot;20300&quot; value=&quot;Slide 52 - &amp;quot;Are LF measurents reproducible?&amp;quot;&quot;/&gt;&lt;property id=&quot;20307&quot; value=&quot;460&quot;/&gt;&lt;/object&gt;&lt;object type=&quot;3&quot; unique_id=&quot;13090&quot;&gt;&lt;property id=&quot;20148&quot; value=&quot;5&quot;/&gt;&lt;property id=&quot;20300&quot; value=&quot;Slide 54 - &amp;quot;The STI Method&amp;quot;&quot;/&gt;&lt;property id=&quot;20307&quot; value=&quot;436&quot;/&gt;&lt;/object&gt;&lt;object type=&quot;3&quot; unique_id=&quot;13091&quot;&gt;&lt;property id=&quot;20148&quot; value=&quot;5&quot;/&gt;&lt;property id=&quot;20300&quot; value=&quot;Slide 56 - &amp;quot;MTF from Impulse Response&amp;quot;&quot;/&gt;&lt;property id=&quot;20307&quot; value=&quot;437&quot;/&gt;&lt;/object&gt;&lt;object type=&quot;3&quot; unique_id=&quot;13092&quot;&gt;&lt;property id=&quot;20148&quot; value=&quot;5&quot;/&gt;&lt;property id=&quot;20300&quot; value=&quot;Slide 57 - &amp;quot;Background noise&amp;quot;&quot;/&gt;&lt;property id=&quot;20307&quot; value=&quot;438&quot;/&gt;&lt;/object&gt;&lt;object type=&quot;3&quot; unique_id=&quot;13093&quot;&gt;&lt;property id=&quot;20148&quot; value=&quot;5&quot;/&gt;&lt;property id=&quot;20300&quot; value=&quot;Slide 58 - &amp;quot;Post processing of impulse responses&amp;quot;&quot;/&gt;&lt;property id=&quot;20307&quot; value=&quot;455&quot;/&gt;&lt;/object&gt;&lt;object type=&quot;3&quot; unique_id=&quot;13096&quot;&gt;&lt;property id=&quot;20148&quot; value=&quot;5&quot;/&gt;&lt;property id=&quot;20300&quot; value=&quot;Slide 66 - &amp;quot;3D Impulse Response (Gerzon, 1975)&amp;quot;&quot;/&gt;&lt;property id=&quot;20307&quot; value=&quot;450&quot;/&gt;&lt;/object&gt;&lt;object type=&quot;3&quot; unique_id=&quot;13097&quot;&gt;&lt;property id=&quot;20148&quot; value=&quot;5&quot;/&gt;&lt;property id=&quot;20300&quot; value=&quot;Slide 67 - &amp;quot;3D extension of the pressure-velocity measurements&amp;quot;&quot;/&gt;&lt;property id=&quot;20307&quot; value=&quot;451&quot;/&gt;&lt;/object&gt;&lt;object type=&quot;3&quot; unique_id=&quot;13098&quot;&gt;&lt;property id=&quot;20148&quot; value=&quot;5&quot;/&gt;&lt;property id=&quot;20300&quot; value=&quot;Slide 68 - &amp;quot;Directivity of transducers&amp;quot;&quot;/&gt;&lt;property id=&quot;20307&quot; value=&quot;452&quot;/&gt;&lt;/object&gt;&lt;object type=&quot;3&quot; unique_id=&quot;13099&quot;&gt;&lt;property id=&quot;20148&quot; value=&quot;5&quot;/&gt;&lt;property id=&quot;20300&quot; value=&quot;Slide 69 - &amp;quot;A-format microphone arrays&amp;quot;&quot;/&gt;&lt;property id=&quot;20307&quot; value=&quot;453&quot;/&gt;&lt;/object&gt;&lt;object type=&quot;3&quot; unique_id=&quot;13100&quot;&gt;&lt;property id=&quot;20148&quot; value=&quot;5&quot;/&gt;&lt;property id=&quot;20300&quot; value=&quot;Slide 70 - &amp;quot;The Waves project (2003)&amp;quot;&quot;/&gt;&lt;property id=&quot;20307&quot; value=&quot;454&quot;/&gt;&lt;/object&gt;&lt;object type=&quot;3&quot; unique_id=&quot;13556&quot;&gt;&lt;property id=&quot;20148&quot; value=&quot;5&quot;/&gt;&lt;property id=&quot;20300&quot; value=&quot;Slide 55 - &amp;quot;The STI Method – MTF matrix&amp;quot;&quot;/&gt;&lt;property id=&quot;20307&quot; value=&quot;463&quot;/&gt;&lt;/object&gt;&lt;object type=&quot;3&quot; unique_id=&quot;14272&quot;&gt;&lt;property id=&quot;20148&quot; value=&quot;5&quot;/&gt;&lt;property id=&quot;20300&quot; value=&quot;Slide 59 - &amp;quot;Transducers: mouth simulator&amp;quot;&quot;/&gt;&lt;property id=&quot;20307&quot; value=&quot;464&quot;/&gt;&lt;/object&gt;&lt;object type=&quot;3&quot; unique_id=&quot;14273&quot;&gt;&lt;property id=&quot;20148&quot; value=&quot;5&quot;/&gt;&lt;property id=&quot;20300&quot; value=&quot;Slide 60 - &amp;quot;Directivity measurements&amp;quot;&quot;/&gt;&lt;property id=&quot;20307&quot; value=&quot;465&quot;/&gt;&lt;/object&gt;&lt;object type=&quot;3&quot; unique_id=&quot;14274&quot;&gt;&lt;property id=&quot;20148&quot; value=&quot;5&quot;/&gt;&lt;property id=&quot;20300&quot; value=&quot;Slide 61 - &amp;quot;Directivity of the mouth simulator&amp;quot;&quot;/&gt;&lt;property id=&quot;20307&quot; value=&quot;467&quot;/&gt;&lt;/object&gt;&lt;object type=&quot;3&quot; unique_id=&quot;14275&quot;&gt;&lt;property id=&quot;20148&quot; value=&quot;5&quot;/&gt;&lt;property id=&quot;20300&quot; value=&quot;Slide 62 - &amp;quot;Directivity of the mouth simulator&amp;quot;&quot;/&gt;&lt;property id=&quot;20307&quot; value=&quot;468&quot;/&gt;&lt;/object&gt;&lt;object type=&quot;3&quot; unique_id=&quot;14276&quot;&gt;&lt;property id=&quot;20148&quot; value=&quot;5&quot;/&gt;&lt;property id=&quot;20300&quot; value=&quot;Slide 63 - &amp;quot;Directivity of a real human (I. Bork, PTB)&amp;quot;&quot;/&gt;&lt;property id=&quot;20307&quot; value=&quot;469&quot;/&gt;&lt;/object&gt;&lt;object type=&quot;3&quot; unique_id=&quot;14277&quot;&gt;&lt;property id=&quot;20148&quot; value=&quot;5&quot;/&gt;&lt;property id=&quot;20300&quot; value=&quot;Slide 64 - &amp;quot;Equalization of the mouth simulator&amp;quot;&quot;/&gt;&lt;property id=&quot;20307&quot; value=&quot;470&quot;/&gt;&lt;/object&gt;&lt;object type=&quot;3&quot; unique_id=&quot;14278&quot;&gt;&lt;property id=&quot;20148&quot; value=&quot;5&quot;/&gt;&lt;property id=&quot;20300&quot; value=&quot;Slide 65 - &amp;quot;Equalization of the mouth simulator&amp;quot;&quot;/&gt;&lt;property id=&quot;20307&quot; value=&quot;4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0000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altLang="it-I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5157</TotalTime>
  <Words>838</Words>
  <Application>Microsoft Office PowerPoint</Application>
  <PresentationFormat>On-screen Show (4:3)</PresentationFormat>
  <Paragraphs>177</Paragraphs>
  <Slides>31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Times New Roman</vt:lpstr>
      <vt:lpstr>Arial</vt:lpstr>
      <vt:lpstr>Palatino Linotype</vt:lpstr>
      <vt:lpstr>Century Gothic</vt:lpstr>
      <vt:lpstr>Wingdings</vt:lpstr>
      <vt:lpstr>MS PGothic</vt:lpstr>
      <vt:lpstr>Tahoma</vt:lpstr>
      <vt:lpstr>Futura</vt:lpstr>
      <vt:lpstr>Calibri</vt:lpstr>
      <vt:lpstr>Default Design</vt:lpstr>
      <vt:lpstr>Microsoft Word Picture</vt:lpstr>
      <vt:lpstr>Microsoft Excel Chart</vt:lpstr>
      <vt:lpstr>Microsoft Word 97 - 2004 Document</vt:lpstr>
      <vt:lpstr>Misura della risposta all’impulso</vt:lpstr>
      <vt:lpstr>Schema di misura della risposta all’impulso</vt:lpstr>
      <vt:lpstr>Schema del processo di misura</vt:lpstr>
      <vt:lpstr>Tempo di Riverberazione dalla Risposta Impulsiva</vt:lpstr>
      <vt:lpstr>La Risposta Impulsiva</vt:lpstr>
      <vt:lpstr>I metodi tradizionali  (sorgenti che emettono veri impulsi)</vt:lpstr>
      <vt:lpstr>Metodi tradizionali</vt:lpstr>
      <vt:lpstr>Petardi</vt:lpstr>
      <vt:lpstr>Petardi Vs. Dodecaedro</vt:lpstr>
      <vt:lpstr>Petardi Vs. Dodecaedro</vt:lpstr>
      <vt:lpstr>Palloncini</vt:lpstr>
      <vt:lpstr>Esempio di risposta impulsiva (pistola)</vt:lpstr>
      <vt:lpstr>Il “clappatore”</vt:lpstr>
      <vt:lpstr>Il “clappatore”</vt:lpstr>
      <vt:lpstr>PowerPoint Presentation</vt:lpstr>
      <vt:lpstr>PowerPoint Presentation</vt:lpstr>
      <vt:lpstr>Microfoni</vt:lpstr>
      <vt:lpstr>Pressure and velocity microphones</vt:lpstr>
      <vt:lpstr>Microfoni omnidirezionali</vt:lpstr>
      <vt:lpstr>Pattern di direttività dei microfoni</vt:lpstr>
      <vt:lpstr>Microfoni a doppio diaframma  e pattern variabile</vt:lpstr>
      <vt:lpstr>Spatial analysis by directive microphones</vt:lpstr>
      <vt:lpstr>Microfoni binaurali su testa umana</vt:lpstr>
      <vt:lpstr>Array microfonici Ambisonics</vt:lpstr>
      <vt:lpstr>Microfono «Soundfield»</vt:lpstr>
      <vt:lpstr>Microfono «Soundfield»</vt:lpstr>
      <vt:lpstr>Direttività dei segnali processati di un Soundfield</vt:lpstr>
      <vt:lpstr>Altri microfoni tipo Soundfield</vt:lpstr>
      <vt:lpstr>BRAHMA: registratore Ambisonics portatile</vt:lpstr>
      <vt:lpstr>Zoom H3-VR: piccolo registratore Ambisonics per la Realtà Virtuale</vt:lpstr>
      <vt:lpstr>Saramonic SR-VRmic: microfono Soundfeld cinese a 12 euro!</vt:lpstr>
    </vt:vector>
  </TitlesOfParts>
  <Company>UNIPR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Misura della Risposta all'Impulso</dc:title>
  <dc:creator>Farina</dc:creator>
  <cp:lastModifiedBy>Angelo Farina</cp:lastModifiedBy>
  <cp:revision>265</cp:revision>
  <dcterms:created xsi:type="dcterms:W3CDTF">2003-09-16T10:20:39Z</dcterms:created>
  <dcterms:modified xsi:type="dcterms:W3CDTF">2024-11-04T18:53:48Z</dcterms:modified>
</cp:coreProperties>
</file>