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733" r:id="rId2"/>
    <p:sldId id="718" r:id="rId3"/>
    <p:sldId id="719" r:id="rId4"/>
    <p:sldId id="720" r:id="rId5"/>
    <p:sldId id="721" r:id="rId6"/>
    <p:sldId id="722" r:id="rId7"/>
    <p:sldId id="723" r:id="rId8"/>
    <p:sldId id="724" r:id="rId9"/>
    <p:sldId id="725" r:id="rId10"/>
  </p:sldIdLst>
  <p:sldSz cx="9144000" cy="6858000" type="letter"/>
  <p:notesSz cx="6797675" cy="9926638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9">
          <p15:clr>
            <a:srgbClr val="A4A3A4"/>
          </p15:clr>
        </p15:guide>
        <p15:guide id="2" pos="548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bg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830" autoAdjust="0"/>
  </p:normalViewPr>
  <p:slideViewPr>
    <p:cSldViewPr snapToGrid="0">
      <p:cViewPr varScale="1">
        <p:scale>
          <a:sx n="98" d="100"/>
          <a:sy n="98" d="100"/>
        </p:scale>
        <p:origin x="132" y="36"/>
      </p:cViewPr>
      <p:guideLst>
        <p:guide orient="horz" pos="849"/>
        <p:guide pos="54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4332"/>
    </p:cViewPr>
  </p:sorterViewPr>
  <p:notesViewPr>
    <p:cSldViewPr snapToGrid="0">
      <p:cViewPr varScale="1">
        <p:scale>
          <a:sx n="55" d="100"/>
          <a:sy n="55" d="100"/>
        </p:scale>
        <p:origin x="-1272" y="-10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526335B-E5CC-B956-29AB-476C361A6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9220200"/>
            <a:ext cx="557213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de-DE" altLang="en-US" sz="1000" b="0"/>
              <a:t>Basics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BEFB2C7-626F-CB70-B81A-ED947A738B8D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68263" y="744538"/>
            <a:ext cx="6661150" cy="49958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3D2DFA9-5B4C-9B13-4EC8-6A8C5C901A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8163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/>
            </a:lvl1pPr>
          </a:lstStyle>
          <a:p>
            <a:r>
              <a:rPr lang="en-US" altLang="en-US"/>
              <a:t>2-</a:t>
            </a:r>
            <a:fld id="{10EBE29B-6819-4C3B-96B9-56D1DF29A7F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D05B4B2-0375-D354-744B-4A696A0AAED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963738" y="9428163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000" b="0" smtClean="0"/>
            </a:lvl1pPr>
          </a:lstStyle>
          <a:p>
            <a:pPr>
              <a:defRPr/>
            </a:pPr>
            <a:r>
              <a:rPr lang="en-US"/>
              <a:t>ADSP-2116x Workshop</a:t>
            </a:r>
            <a:endParaRPr lang="en-US" i="1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295BA472-BC44-9B51-78C3-A17C488AAF4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6083300"/>
            <a:ext cx="4984750" cy="312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71B62FA0-3B11-2B38-AD92-8C68749A3A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b="0"/>
              <a:t>2-</a:t>
            </a:r>
            <a:fld id="{59D39342-03FF-453B-9955-B21D27E654FC}" type="slidenum">
              <a:rPr lang="en-US" altLang="en-US" sz="1000" b="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000" b="0"/>
          </a:p>
        </p:txBody>
      </p:sp>
      <p:sp>
        <p:nvSpPr>
          <p:cNvPr id="17411" name="Rectangle 4">
            <a:extLst>
              <a:ext uri="{FF2B5EF4-FFF2-40B4-BE49-F238E27FC236}">
                <a16:creationId xmlns:a16="http://schemas.microsoft.com/office/drawing/2014/main" id="{8FDAC040-E205-7E1C-F8D4-710554AB617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b="0"/>
              <a:t>ADSP-2116x Workshop</a:t>
            </a:r>
            <a:endParaRPr lang="en-US" altLang="en-US" sz="1000" b="0" i="1"/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9F45A964-4A19-360D-33F7-6C5042D8FD6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 w="12700" cap="flat"/>
        </p:spPr>
      </p:sp>
      <p:sp>
        <p:nvSpPr>
          <p:cNvPr id="17413" name="Rectangle 3">
            <a:extLst>
              <a:ext uri="{FF2B5EF4-FFF2-40B4-BE49-F238E27FC236}">
                <a16:creationId xmlns:a16="http://schemas.microsoft.com/office/drawing/2014/main" id="{04CC3352-08AA-8AC2-E472-8F5C024738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  <a:noFill/>
        </p:spPr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D6B5A015-99F4-F762-BE0B-3F6F9F9D41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b="0"/>
              <a:t>2-</a:t>
            </a:r>
            <a:fld id="{7751FAF2-3BC7-4E4D-B2F1-AB0C2CC8EC6A}" type="slidenum">
              <a:rPr lang="en-US" altLang="en-US" sz="1000" b="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000" b="0"/>
          </a:p>
        </p:txBody>
      </p:sp>
      <p:sp>
        <p:nvSpPr>
          <p:cNvPr id="19459" name="Rectangle 4">
            <a:extLst>
              <a:ext uri="{FF2B5EF4-FFF2-40B4-BE49-F238E27FC236}">
                <a16:creationId xmlns:a16="http://schemas.microsoft.com/office/drawing/2014/main" id="{ED13F487-AEC9-EB1B-28A8-208DD03FBCE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b="0"/>
              <a:t>ADSP-2116x Workshop</a:t>
            </a:r>
            <a:endParaRPr lang="en-US" altLang="en-US" sz="1000" b="0" i="1"/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CE752AF6-EEF4-7E92-98B7-BA8216C2D9B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 w="12700" cap="flat"/>
        </p:spPr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C6729F48-1327-1192-827B-098E823E48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  <a:noFill/>
        </p:spPr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8BAFEE9B-969E-C83D-4389-5370CB8206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b="0"/>
              <a:t>2-</a:t>
            </a:r>
            <a:fld id="{811342D6-D926-4E4B-B4B7-2811FF571487}" type="slidenum">
              <a:rPr lang="en-US" altLang="en-US" sz="1000" b="0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000" b="0"/>
          </a:p>
        </p:txBody>
      </p:sp>
      <p:sp>
        <p:nvSpPr>
          <p:cNvPr id="21507" name="Rectangle 4">
            <a:extLst>
              <a:ext uri="{FF2B5EF4-FFF2-40B4-BE49-F238E27FC236}">
                <a16:creationId xmlns:a16="http://schemas.microsoft.com/office/drawing/2014/main" id="{D57395FA-AB86-1568-2561-BB7D5A13F35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b="0"/>
              <a:t>ADSP-2116x Workshop</a:t>
            </a:r>
            <a:endParaRPr lang="en-US" altLang="en-US" sz="1000" b="0" i="1"/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6D2B865E-BB70-A48B-2DC3-4BF4DDB1CE0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 w="12700" cap="flat"/>
        </p:spPr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id="{FB5CDA93-60DB-71E5-CC5C-C53F41312A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  <a:noFill/>
        </p:spPr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E0A4B5BF-49AB-8CDD-7FBF-23B3064E91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b="0"/>
              <a:t>2-</a:t>
            </a:r>
            <a:fld id="{2D123F85-6269-4F99-8186-6C2F12722C45}" type="slidenum">
              <a:rPr lang="en-US" altLang="en-US" sz="1000" b="0"/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000" b="0"/>
          </a:p>
        </p:txBody>
      </p:sp>
      <p:sp>
        <p:nvSpPr>
          <p:cNvPr id="23555" name="Rectangle 4">
            <a:extLst>
              <a:ext uri="{FF2B5EF4-FFF2-40B4-BE49-F238E27FC236}">
                <a16:creationId xmlns:a16="http://schemas.microsoft.com/office/drawing/2014/main" id="{EFA19A90-7029-FDB1-D492-6C8EDE75C92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b="0"/>
              <a:t>ADSP-2116x Workshop</a:t>
            </a:r>
            <a:endParaRPr lang="en-US" altLang="en-US" sz="1000" b="0" i="1"/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85B76332-8D66-BE9B-212C-1E2A1385AD9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 w="12700" cap="flat"/>
        </p:spPr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id="{100C80FC-7447-6C26-9FB8-1A340B359A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  <a:noFill/>
        </p:spPr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id="{9D4AA0B0-501D-22A4-F070-C9B1E4A999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b="0"/>
              <a:t>2-</a:t>
            </a:r>
            <a:fld id="{E73754B7-573D-491B-9BEE-6B45B6807EF1}" type="slidenum">
              <a:rPr lang="en-US" altLang="en-US" sz="1000" b="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000" b="0"/>
          </a:p>
        </p:txBody>
      </p:sp>
      <p:sp>
        <p:nvSpPr>
          <p:cNvPr id="25603" name="Rectangle 4">
            <a:extLst>
              <a:ext uri="{FF2B5EF4-FFF2-40B4-BE49-F238E27FC236}">
                <a16:creationId xmlns:a16="http://schemas.microsoft.com/office/drawing/2014/main" id="{475A35E4-DD3F-011A-7321-0EF9A96052D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b="0"/>
              <a:t>ADSP-2116x Workshop</a:t>
            </a:r>
            <a:endParaRPr lang="en-US" altLang="en-US" sz="1000" b="0" i="1"/>
          </a:p>
        </p:txBody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CE57198A-73CF-02E0-1900-6F07221E509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 w="12700" cap="flat"/>
        </p:spPr>
      </p:sp>
      <p:sp>
        <p:nvSpPr>
          <p:cNvPr id="25605" name="Rectangle 3">
            <a:extLst>
              <a:ext uri="{FF2B5EF4-FFF2-40B4-BE49-F238E27FC236}">
                <a16:creationId xmlns:a16="http://schemas.microsoft.com/office/drawing/2014/main" id="{71227296-9D36-EA85-6C4C-B3528922EE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  <a:noFill/>
        </p:spPr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>
            <a:extLst>
              <a:ext uri="{FF2B5EF4-FFF2-40B4-BE49-F238E27FC236}">
                <a16:creationId xmlns:a16="http://schemas.microsoft.com/office/drawing/2014/main" id="{D62B4C9D-FB11-F043-DEBE-A049AB6D5F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b="0"/>
              <a:t>2-</a:t>
            </a:r>
            <a:fld id="{C8D1AD78-E16C-453C-9CE3-0B035465D975}" type="slidenum">
              <a:rPr lang="en-US" altLang="en-US" sz="1000" b="0"/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000" b="0"/>
          </a:p>
        </p:txBody>
      </p:sp>
      <p:sp>
        <p:nvSpPr>
          <p:cNvPr id="27651" name="Rectangle 4">
            <a:extLst>
              <a:ext uri="{FF2B5EF4-FFF2-40B4-BE49-F238E27FC236}">
                <a16:creationId xmlns:a16="http://schemas.microsoft.com/office/drawing/2014/main" id="{CD7E1728-3371-8D54-6BD4-6464900F870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b="0"/>
              <a:t>ADSP-2116x Workshop</a:t>
            </a:r>
            <a:endParaRPr lang="en-US" altLang="en-US" sz="1000" b="0" i="1"/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747A6DF7-7617-8A0A-57D1-19A4CDAC492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 w="12700" cap="flat"/>
        </p:spPr>
      </p:sp>
      <p:sp>
        <p:nvSpPr>
          <p:cNvPr id="27653" name="Rectangle 3">
            <a:extLst>
              <a:ext uri="{FF2B5EF4-FFF2-40B4-BE49-F238E27FC236}">
                <a16:creationId xmlns:a16="http://schemas.microsoft.com/office/drawing/2014/main" id="{06DF8F99-725D-AF0A-1E6D-B82B236178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  <a:noFill/>
        </p:spPr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>
            <a:extLst>
              <a:ext uri="{FF2B5EF4-FFF2-40B4-BE49-F238E27FC236}">
                <a16:creationId xmlns:a16="http://schemas.microsoft.com/office/drawing/2014/main" id="{AE983599-20E2-13FB-99B3-1471D0B458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b="0"/>
              <a:t>2-</a:t>
            </a:r>
            <a:fld id="{455D6CE9-9892-47C8-B547-6221197BC61D}" type="slidenum">
              <a:rPr lang="en-US" altLang="en-US" sz="1000" b="0"/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000" b="0"/>
          </a:p>
        </p:txBody>
      </p:sp>
      <p:sp>
        <p:nvSpPr>
          <p:cNvPr id="29699" name="Rectangle 4">
            <a:extLst>
              <a:ext uri="{FF2B5EF4-FFF2-40B4-BE49-F238E27FC236}">
                <a16:creationId xmlns:a16="http://schemas.microsoft.com/office/drawing/2014/main" id="{0ABF7B1C-20CB-8B3B-1672-D421940A2E6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b="0"/>
              <a:t>ADSP-2116x Workshop</a:t>
            </a:r>
            <a:endParaRPr lang="en-US" altLang="en-US" sz="1000" b="0" i="1"/>
          </a:p>
        </p:txBody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id="{5567FFC2-0356-3893-3CBF-2578169BB8A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 w="12700" cap="flat"/>
        </p:spPr>
      </p:sp>
      <p:sp>
        <p:nvSpPr>
          <p:cNvPr id="29701" name="Rectangle 3">
            <a:extLst>
              <a:ext uri="{FF2B5EF4-FFF2-40B4-BE49-F238E27FC236}">
                <a16:creationId xmlns:a16="http://schemas.microsoft.com/office/drawing/2014/main" id="{35A740AE-D124-ECA7-63EE-E2DA706415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  <a:noFill/>
        </p:spPr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>
            <a:extLst>
              <a:ext uri="{FF2B5EF4-FFF2-40B4-BE49-F238E27FC236}">
                <a16:creationId xmlns:a16="http://schemas.microsoft.com/office/drawing/2014/main" id="{BE171D80-8CAF-40A2-71B4-11E62B65B8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b="0"/>
              <a:t>2-</a:t>
            </a:r>
            <a:fld id="{81F00A8A-B434-44D4-8E08-1891A48CA113}" type="slidenum">
              <a:rPr lang="en-US" altLang="en-US" sz="1000" b="0"/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000" b="0"/>
          </a:p>
        </p:txBody>
      </p:sp>
      <p:sp>
        <p:nvSpPr>
          <p:cNvPr id="31747" name="Rectangle 4">
            <a:extLst>
              <a:ext uri="{FF2B5EF4-FFF2-40B4-BE49-F238E27FC236}">
                <a16:creationId xmlns:a16="http://schemas.microsoft.com/office/drawing/2014/main" id="{7357D408-D718-4BBC-853C-6A0510D11B4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b="0"/>
              <a:t>ADSP-2116x Workshop</a:t>
            </a:r>
            <a:endParaRPr lang="en-US" altLang="en-US" sz="1000" b="0" i="1"/>
          </a:p>
        </p:txBody>
      </p:sp>
      <p:sp>
        <p:nvSpPr>
          <p:cNvPr id="31748" name="Rectangle 2">
            <a:extLst>
              <a:ext uri="{FF2B5EF4-FFF2-40B4-BE49-F238E27FC236}">
                <a16:creationId xmlns:a16="http://schemas.microsoft.com/office/drawing/2014/main" id="{616527CA-1950-AC99-9F28-42B3D31D6B9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 w="12700" cap="flat"/>
        </p:spPr>
      </p:sp>
      <p:sp>
        <p:nvSpPr>
          <p:cNvPr id="31749" name="Rectangle 3">
            <a:extLst>
              <a:ext uri="{FF2B5EF4-FFF2-40B4-BE49-F238E27FC236}">
                <a16:creationId xmlns:a16="http://schemas.microsoft.com/office/drawing/2014/main" id="{ABBA572D-EED5-33A4-DFBA-2C8EC20BEC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  <a:noFill/>
        </p:spPr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379754-1FA5-4653-D977-A540A6A3A4A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767AEF-51A6-48C5-8A8A-60A46A25B17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FE19B2-904D-1FA2-A144-248A201ED2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Elaborazione numerica del suono</a:t>
            </a:r>
          </a:p>
        </p:txBody>
      </p:sp>
    </p:spTree>
    <p:extLst>
      <p:ext uri="{BB962C8B-B14F-4D97-AF65-F5344CB8AC3E}">
        <p14:creationId xmlns:p14="http://schemas.microsoft.com/office/powerpoint/2010/main" val="1868599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90343F-F340-E9C2-B517-21450B62670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9E1F1A-2093-44CD-B4D0-46F4F1C78EC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939037-AE31-CD45-2F01-EE77069A83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Elaborazione numerica del suono</a:t>
            </a:r>
          </a:p>
        </p:txBody>
      </p:sp>
    </p:spTree>
    <p:extLst>
      <p:ext uri="{BB962C8B-B14F-4D97-AF65-F5344CB8AC3E}">
        <p14:creationId xmlns:p14="http://schemas.microsoft.com/office/powerpoint/2010/main" val="2968863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66700"/>
            <a:ext cx="1943100" cy="5981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66700"/>
            <a:ext cx="5676900" cy="5981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D46E23-16F4-E45E-8A2F-DCD18CA6C5B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6D94B-AEEB-44B6-98FC-F32AC2B626E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32D043-7C96-A0C1-0DB0-E4821A234D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Elaborazione numerica del suono</a:t>
            </a:r>
          </a:p>
        </p:txBody>
      </p:sp>
    </p:spTree>
    <p:extLst>
      <p:ext uri="{BB962C8B-B14F-4D97-AF65-F5344CB8AC3E}">
        <p14:creationId xmlns:p14="http://schemas.microsoft.com/office/powerpoint/2010/main" val="4127881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"/>
            <a:ext cx="7772400" cy="838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371600"/>
            <a:ext cx="38100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603DF6-64B9-30A6-1353-ECB80BFA3E5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E1AB01-3F9C-484D-BBA0-94BAA833EE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F31985-0A2F-3AAF-F8D2-9C298C2A24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Elaborazione numerica del suono</a:t>
            </a:r>
          </a:p>
        </p:txBody>
      </p:sp>
    </p:spTree>
    <p:extLst>
      <p:ext uri="{BB962C8B-B14F-4D97-AF65-F5344CB8AC3E}">
        <p14:creationId xmlns:p14="http://schemas.microsoft.com/office/powerpoint/2010/main" val="1083086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EF58F36-3CCC-5280-C48C-48853D165B8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CCCB2A-9C5D-4DC1-903D-3CB87BA5EF5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F2BC85-34EC-E4A9-9EF8-25E40E163D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Elaborazione numerica del suono</a:t>
            </a:r>
          </a:p>
        </p:txBody>
      </p:sp>
    </p:spTree>
    <p:extLst>
      <p:ext uri="{BB962C8B-B14F-4D97-AF65-F5344CB8AC3E}">
        <p14:creationId xmlns:p14="http://schemas.microsoft.com/office/powerpoint/2010/main" val="317291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CF0AA2-B17A-B4F3-6C69-1242B4FDE82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042298-9AC8-4BF3-8B90-BC329BC369F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87CFF4E-775C-50EE-6941-9FDCB64CC6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Elaborazione numerica del suono</a:t>
            </a:r>
          </a:p>
        </p:txBody>
      </p:sp>
    </p:spTree>
    <p:extLst>
      <p:ext uri="{BB962C8B-B14F-4D97-AF65-F5344CB8AC3E}">
        <p14:creationId xmlns:p14="http://schemas.microsoft.com/office/powerpoint/2010/main" val="65739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08D654-C093-89B7-5C12-6CA16903B4F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D00D36-8EB2-48A6-87CC-736BA3FF426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3C96AE-E187-8C20-E7A8-BDD9D6F59E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Elaborazione numerica del suono</a:t>
            </a:r>
          </a:p>
        </p:txBody>
      </p:sp>
    </p:spTree>
    <p:extLst>
      <p:ext uri="{BB962C8B-B14F-4D97-AF65-F5344CB8AC3E}">
        <p14:creationId xmlns:p14="http://schemas.microsoft.com/office/powerpoint/2010/main" val="660848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E32CB59-0818-C4D6-1CDC-64AA0F7225C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BEC344-FDE4-41C1-A9B5-22041C77C7A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D297DA8-6069-F5BE-36A1-6491DBB974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Elaborazione numerica del suono</a:t>
            </a:r>
          </a:p>
        </p:txBody>
      </p:sp>
    </p:spTree>
    <p:extLst>
      <p:ext uri="{BB962C8B-B14F-4D97-AF65-F5344CB8AC3E}">
        <p14:creationId xmlns:p14="http://schemas.microsoft.com/office/powerpoint/2010/main" val="995908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27E61C2-C87D-11DE-45F9-FA1226A076B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97319D-D168-4543-9827-8346C216A36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7CE33C0-7C4E-458C-3A21-6BF50A7891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Elaborazione numerica del suono</a:t>
            </a:r>
          </a:p>
        </p:txBody>
      </p:sp>
    </p:spTree>
    <p:extLst>
      <p:ext uri="{BB962C8B-B14F-4D97-AF65-F5344CB8AC3E}">
        <p14:creationId xmlns:p14="http://schemas.microsoft.com/office/powerpoint/2010/main" val="1567591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BC4AC99-FF19-71C9-2EA2-7AA57212EE6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502703-87B5-4F1A-8773-0DF2B9BFB09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D43624F-27C9-5127-4166-339671B0DD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Elaborazione numerica del suono</a:t>
            </a:r>
          </a:p>
        </p:txBody>
      </p:sp>
    </p:spTree>
    <p:extLst>
      <p:ext uri="{BB962C8B-B14F-4D97-AF65-F5344CB8AC3E}">
        <p14:creationId xmlns:p14="http://schemas.microsoft.com/office/powerpoint/2010/main" val="3223863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AC502-6CEC-46EB-A910-2E8F1B4E8EE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994AAD-428A-4C8D-9D2B-50821FF53B0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DD8B32-ED7C-3570-4E66-883758813D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Elaborazione numerica del suono</a:t>
            </a:r>
          </a:p>
        </p:txBody>
      </p:sp>
    </p:spTree>
    <p:extLst>
      <p:ext uri="{BB962C8B-B14F-4D97-AF65-F5344CB8AC3E}">
        <p14:creationId xmlns:p14="http://schemas.microsoft.com/office/powerpoint/2010/main" val="852573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7CFABE-70A2-05F1-46EA-720E17520ED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6C3A9-B413-41C5-BC75-EC3BD20AC6C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88424C-68EA-B024-76E1-BC18AB6061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Elaborazione numerica del suono</a:t>
            </a:r>
          </a:p>
        </p:txBody>
      </p:sp>
    </p:spTree>
    <p:extLst>
      <p:ext uri="{BB962C8B-B14F-4D97-AF65-F5344CB8AC3E}">
        <p14:creationId xmlns:p14="http://schemas.microsoft.com/office/powerpoint/2010/main" val="48533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CCCC"/>
            </a:gs>
            <a:gs pos="50000">
              <a:schemeClr val="bg1"/>
            </a:gs>
            <a:gs pos="100000">
              <a:srgbClr val="CCCC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122E89EF-A6E9-FA87-ED39-143F5C5A47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66700"/>
            <a:ext cx="7772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6E4A6B7-2719-F47A-AFFB-40B7200F7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3668" name="Rectangle 4">
            <a:extLst>
              <a:ext uri="{FF2B5EF4-FFF2-40B4-BE49-F238E27FC236}">
                <a16:creationId xmlns:a16="http://schemas.microsoft.com/office/drawing/2014/main" id="{72CB5C19-38A1-0B03-CC78-767373D34F9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7413" y="63992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000" b="0"/>
            </a:lvl1pPr>
          </a:lstStyle>
          <a:p>
            <a:fld id="{79717A20-1E65-4DF2-9FEB-D519FBF8BDA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13669" name="Rectangle 5">
            <a:extLst>
              <a:ext uri="{FF2B5EF4-FFF2-40B4-BE49-F238E27FC236}">
                <a16:creationId xmlns:a16="http://schemas.microsoft.com/office/drawing/2014/main" id="{749B58CC-D7E8-08E4-A63B-EB866A0F67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0025"/>
            <a:ext cx="28956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 b="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/>
              <a:t>Elaborazione numerica del suono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q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o"/>
        <a:defRPr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Symbol" panose="05050102010706020507" pitchFamily="18" charset="2"/>
        <a:buChar char="·"/>
        <a:defRPr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Symbol" panose="05050102010706020507" pitchFamily="18" charset="2"/>
        <a:buChar char="-"/>
        <a:defRPr b="1" kern="1200">
          <a:solidFill>
            <a:schemeClr val="tx1"/>
          </a:solidFill>
          <a:latin typeface="+mn-lt"/>
          <a:ea typeface="+mn-ea"/>
          <a:cs typeface="+mn-cs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Symbol" panose="05050102010706020507" pitchFamily="18" charset="2"/>
        <a:buChar char="·"/>
        <a:defRPr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>
            <a:extLst>
              <a:ext uri="{FF2B5EF4-FFF2-40B4-BE49-F238E27FC236}">
                <a16:creationId xmlns:a16="http://schemas.microsoft.com/office/drawing/2014/main" id="{A490952A-5E91-CD43-59BE-E760AC7B38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B08C74C-1FA1-433E-B9D1-0456ECF4731C}" type="slidenum">
              <a:rPr lang="en-US" altLang="en-US" sz="1000" b="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1000" b="0"/>
          </a:p>
        </p:txBody>
      </p:sp>
      <p:sp>
        <p:nvSpPr>
          <p:cNvPr id="4099" name="Footer Placeholder 4">
            <a:extLst>
              <a:ext uri="{FF2B5EF4-FFF2-40B4-BE49-F238E27FC236}">
                <a16:creationId xmlns:a16="http://schemas.microsoft.com/office/drawing/2014/main" id="{A557A9BE-E80D-F3DD-FB12-A9EECE5DF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b="0">
                <a:latin typeface="Times New Roman" panose="02020603050405020304" pitchFamily="18" charset="0"/>
              </a:rPr>
              <a:t>Elaborazione numerica del suono</a:t>
            </a:r>
          </a:p>
        </p:txBody>
      </p:sp>
      <p:sp>
        <p:nvSpPr>
          <p:cNvPr id="525314" name="Rectangle 2">
            <a:extLst>
              <a:ext uri="{FF2B5EF4-FFF2-40B4-BE49-F238E27FC236}">
                <a16:creationId xmlns:a16="http://schemas.microsoft.com/office/drawing/2014/main" id="{C0210BA7-3D01-9084-410F-F75569773C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1988" y="27432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GB" sz="3600" dirty="0" err="1"/>
              <a:t>Elaborazione</a:t>
            </a:r>
            <a:r>
              <a:rPr lang="en-GB" sz="3600" dirty="0"/>
              <a:t> </a:t>
            </a:r>
            <a:r>
              <a:rPr lang="en-GB" sz="3600" dirty="0" err="1"/>
              <a:t>numerica</a:t>
            </a:r>
            <a:r>
              <a:rPr lang="en-GB" sz="3600" dirty="0"/>
              <a:t> del </a:t>
            </a:r>
            <a:r>
              <a:rPr lang="en-GB" sz="3600" dirty="0" err="1"/>
              <a:t>suono</a:t>
            </a:r>
            <a:br>
              <a:rPr lang="en-GB" sz="3600" dirty="0"/>
            </a:br>
            <a:br>
              <a:rPr lang="en-GB" sz="3600" dirty="0"/>
            </a:br>
            <a:r>
              <a:rPr lang="en-GB" sz="3600" dirty="0"/>
              <a:t>FFT – </a:t>
            </a:r>
            <a:r>
              <a:rPr lang="en-GB" sz="3600" dirty="0" err="1"/>
              <a:t>Analisi</a:t>
            </a:r>
            <a:r>
              <a:rPr lang="en-GB" sz="3600" dirty="0"/>
              <a:t> </a:t>
            </a:r>
            <a:r>
              <a:rPr lang="en-GB" sz="3600" dirty="0" err="1"/>
              <a:t>spettrale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>
            <a:extLst>
              <a:ext uri="{FF2B5EF4-FFF2-40B4-BE49-F238E27FC236}">
                <a16:creationId xmlns:a16="http://schemas.microsoft.com/office/drawing/2014/main" id="{84234809-215A-9DE9-DC95-29B1542F35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02BB142-00F7-4E42-BA5F-99857CE04608}" type="slidenum">
              <a:rPr lang="en-US" altLang="en-US" sz="1000" b="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000" b="0"/>
          </a:p>
        </p:txBody>
      </p:sp>
      <p:sp>
        <p:nvSpPr>
          <p:cNvPr id="16387" name="Footer Placeholder 4">
            <a:extLst>
              <a:ext uri="{FF2B5EF4-FFF2-40B4-BE49-F238E27FC236}">
                <a16:creationId xmlns:a16="http://schemas.microsoft.com/office/drawing/2014/main" id="{CBA3015C-7BAB-2143-1207-EB55313E7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b="0">
                <a:latin typeface="Times New Roman" panose="02020603050405020304" pitchFamily="18" charset="0"/>
              </a:rPr>
              <a:t>Elaborazione numerica del suono</a:t>
            </a:r>
          </a:p>
        </p:txBody>
      </p:sp>
      <p:sp>
        <p:nvSpPr>
          <p:cNvPr id="494594" name="Rectangle 2">
            <a:extLst>
              <a:ext uri="{FF2B5EF4-FFF2-40B4-BE49-F238E27FC236}">
                <a16:creationId xmlns:a16="http://schemas.microsoft.com/office/drawing/2014/main" id="{729519C5-63D6-79E8-618E-5496515B3D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L’algoritmo FFT</a:t>
            </a:r>
            <a:endParaRPr lang="en-US"/>
          </a:p>
        </p:txBody>
      </p:sp>
      <p:sp>
        <p:nvSpPr>
          <p:cNvPr id="494595" name="Rectangle 3">
            <a:extLst>
              <a:ext uri="{FF2B5EF4-FFF2-40B4-BE49-F238E27FC236}">
                <a16:creationId xmlns:a16="http://schemas.microsoft.com/office/drawing/2014/main" id="{F209C59E-E14B-7FD0-0FD2-E1A9EB0C45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9288" y="1208088"/>
            <a:ext cx="7818437" cy="1301750"/>
          </a:xfrm>
          <a:noFill/>
        </p:spPr>
        <p:txBody>
          <a:bodyPr/>
          <a:lstStyle/>
          <a:p>
            <a:pPr>
              <a:lnSpc>
                <a:spcPct val="90000"/>
              </a:lnSpc>
              <a:buClr>
                <a:srgbClr val="FF3300"/>
              </a:buClr>
            </a:pPr>
            <a:r>
              <a:rPr lang="it-IT" altLang="en-US" b="0"/>
              <a:t>La trasformata veloce di Fourier è molto impiegata in acustica. Gli scopi sono principalmente due:</a:t>
            </a:r>
          </a:p>
          <a:p>
            <a:pPr lvl="1">
              <a:lnSpc>
                <a:spcPct val="90000"/>
              </a:lnSpc>
              <a:buClr>
                <a:srgbClr val="FF3300"/>
              </a:buClr>
            </a:pPr>
            <a:r>
              <a:rPr lang="en-US" altLang="en-US" b="0">
                <a:cs typeface="Arial" panose="020B0604020202020204" pitchFamily="34" charset="0"/>
              </a:rPr>
              <a:t>Analsi spettrale in banda costante</a:t>
            </a:r>
          </a:p>
          <a:p>
            <a:pPr lvl="1">
              <a:lnSpc>
                <a:spcPct val="90000"/>
              </a:lnSpc>
              <a:buClr>
                <a:srgbClr val="FF3300"/>
              </a:buClr>
            </a:pPr>
            <a:r>
              <a:rPr lang="en-US" altLang="en-US" b="0">
                <a:cs typeface="Arial" panose="020B0604020202020204" pitchFamily="34" charset="0"/>
              </a:rPr>
              <a:t>Filtraggio FIR veloce</a:t>
            </a:r>
          </a:p>
        </p:txBody>
      </p:sp>
      <p:sp>
        <p:nvSpPr>
          <p:cNvPr id="494596" name="Rectangle 4">
            <a:extLst>
              <a:ext uri="{FF2B5EF4-FFF2-40B4-BE49-F238E27FC236}">
                <a16:creationId xmlns:a16="http://schemas.microsoft.com/office/drawing/2014/main" id="{CD034FBF-62EC-5901-79A8-968890586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2589213"/>
            <a:ext cx="7993062" cy="130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o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85850" indent="-228600"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Char char="·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28750" indent="-228600"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Char char="-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71650" indent="-228600"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Char char="·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288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anose="05050102010706020507" pitchFamily="18" charset="2"/>
              <a:buChar char="·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860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anose="05050102010706020507" pitchFamily="18" charset="2"/>
              <a:buChar char="·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432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anose="05050102010706020507" pitchFamily="18" charset="2"/>
              <a:buChar char="·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004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anose="05050102010706020507" pitchFamily="18" charset="2"/>
              <a:buChar char="·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Clr>
                <a:srgbClr val="FF3300"/>
              </a:buClr>
            </a:pPr>
            <a:r>
              <a:rPr lang="it-IT" altLang="en-US" b="0"/>
              <a:t>L’FFT consente il passaggio fra un segnale nel tempo (“forma d’onda”) e la sua rappresentazione in frequenza (“spettro”), con risoluzione a bande costanti da 0 Hz (DC) alla frequenza di Nyquist (metà della frequenza di campionamento)</a:t>
            </a:r>
            <a:endParaRPr lang="en-US" altLang="en-US" b="0"/>
          </a:p>
        </p:txBody>
      </p:sp>
      <p:sp>
        <p:nvSpPr>
          <p:cNvPr id="494597" name="Rectangle 5">
            <a:extLst>
              <a:ext uri="{FF2B5EF4-FFF2-40B4-BE49-F238E27FC236}">
                <a16:creationId xmlns:a16="http://schemas.microsoft.com/office/drawing/2014/main" id="{634AB0D9-7EEC-F677-82C1-A60297691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4003675"/>
            <a:ext cx="8067675" cy="2325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o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85850" indent="-228600"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Char char="·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28750" indent="-228600"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Char char="-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71650" indent="-228600"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Char char="·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288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anose="05050102010706020507" pitchFamily="18" charset="2"/>
              <a:buChar char="·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860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anose="05050102010706020507" pitchFamily="18" charset="2"/>
              <a:buChar char="·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432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anose="05050102010706020507" pitchFamily="18" charset="2"/>
              <a:buChar char="·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004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anose="05050102010706020507" pitchFamily="18" charset="2"/>
              <a:buChar char="·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Clr>
                <a:srgbClr val="FF3300"/>
              </a:buClr>
            </a:pPr>
            <a:r>
              <a:rPr lang="it-IT" altLang="en-US" b="0"/>
              <a:t>Maggiore è la lunghezza del segnale nel tempo analizzato, migliore sarà la risoluzione in frequenza dello spettro ottenuto:</a:t>
            </a:r>
            <a:br>
              <a:rPr lang="it-IT" altLang="en-US" b="0"/>
            </a:br>
            <a:br>
              <a:rPr lang="it-IT" altLang="en-US" b="0"/>
            </a:br>
            <a:r>
              <a:rPr lang="it-IT" altLang="en-US" b="0"/>
              <a:t>[N punti campionati nel tempo] =&gt; [N/2+1 bande in frequenza]</a:t>
            </a:r>
            <a:br>
              <a:rPr lang="it-IT" altLang="en-US" b="0"/>
            </a:br>
            <a:br>
              <a:rPr lang="it-IT" altLang="en-US" b="0"/>
            </a:br>
            <a:r>
              <a:rPr lang="it-IT" altLang="en-US" b="0"/>
              <a:t>(il +1 rappresenta la risposta alla frequenza 0, cioè la componente continua del segnale, che in acustica si assume per definizione nulla, in quanto la pressione atmosferica viene sottratta)</a:t>
            </a:r>
          </a:p>
          <a:p>
            <a:pPr>
              <a:lnSpc>
                <a:spcPct val="90000"/>
              </a:lnSpc>
              <a:buClr>
                <a:srgbClr val="FF3300"/>
              </a:buClr>
            </a:pPr>
            <a:endParaRPr lang="en-US" altLang="en-US" b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4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4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9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9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94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94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94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94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4595" grpId="0" build="p" autoUpdateAnimBg="0"/>
      <p:bldP spid="494596" grpId="0" autoUpdateAnimBg="0"/>
      <p:bldP spid="49459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>
            <a:extLst>
              <a:ext uri="{FF2B5EF4-FFF2-40B4-BE49-F238E27FC236}">
                <a16:creationId xmlns:a16="http://schemas.microsoft.com/office/drawing/2014/main" id="{DE27467D-576D-2B58-EC13-54DF844214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93BED3D-2DF0-4FB2-8F05-CD14AAE7D74A}" type="slidenum">
              <a:rPr lang="en-US" altLang="en-US" sz="1000" b="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000" b="0"/>
          </a:p>
        </p:txBody>
      </p:sp>
      <p:sp>
        <p:nvSpPr>
          <p:cNvPr id="18435" name="Footer Placeholder 4">
            <a:extLst>
              <a:ext uri="{FF2B5EF4-FFF2-40B4-BE49-F238E27FC236}">
                <a16:creationId xmlns:a16="http://schemas.microsoft.com/office/drawing/2014/main" id="{31EF250E-2298-0234-FFD2-27A370F12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b="0">
                <a:latin typeface="Times New Roman" panose="02020603050405020304" pitchFamily="18" charset="0"/>
              </a:rPr>
              <a:t>Elaborazione numerica del suono</a:t>
            </a:r>
          </a:p>
        </p:txBody>
      </p:sp>
      <p:sp>
        <p:nvSpPr>
          <p:cNvPr id="496642" name="Rectangle 2">
            <a:extLst>
              <a:ext uri="{FF2B5EF4-FFF2-40B4-BE49-F238E27FC236}">
                <a16:creationId xmlns:a16="http://schemas.microsoft.com/office/drawing/2014/main" id="{D65131B2-74A0-D01D-77F3-5B22AC970D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L’algoritmo FFT</a:t>
            </a:r>
            <a:endParaRPr lang="en-US"/>
          </a:p>
        </p:txBody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6A3A47BC-7985-73C9-F3FA-5145615837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052513"/>
            <a:ext cx="7818437" cy="781050"/>
          </a:xfrm>
          <a:noFill/>
        </p:spPr>
        <p:txBody>
          <a:bodyPr/>
          <a:lstStyle/>
          <a:p>
            <a:pPr marL="381000" indent="-381000">
              <a:buClr>
                <a:srgbClr val="FF3300"/>
              </a:buClr>
              <a:buFont typeface="Wingdings" panose="05000000000000000000" pitchFamily="2" charset="2"/>
              <a:buNone/>
            </a:pPr>
            <a:r>
              <a:rPr lang="it-IT" altLang="en-US" b="0"/>
              <a:t>Il numero di punti processati e deve essere sempre una potenza di 2, ad esempio 4096, 8192, 16384, etc.</a:t>
            </a:r>
            <a:endParaRPr lang="en-US" altLang="en-US" b="0">
              <a:cs typeface="Arial" panose="020B0604020202020204" pitchFamily="34" charset="0"/>
            </a:endParaRPr>
          </a:p>
        </p:txBody>
      </p:sp>
      <p:pic>
        <p:nvPicPr>
          <p:cNvPr id="18438" name="Picture 4">
            <a:extLst>
              <a:ext uri="{FF2B5EF4-FFF2-40B4-BE49-F238E27FC236}">
                <a16:creationId xmlns:a16="http://schemas.microsoft.com/office/drawing/2014/main" id="{6BF81B4B-7A22-FC0B-AD92-09A24EC88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1916113"/>
            <a:ext cx="7459663" cy="145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9" name="Text Box 5">
            <a:extLst>
              <a:ext uri="{FF2B5EF4-FFF2-40B4-BE49-F238E27FC236}">
                <a16:creationId xmlns:a16="http://schemas.microsoft.com/office/drawing/2014/main" id="{75A2442E-7648-C921-1B62-11CFADA53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2781300"/>
            <a:ext cx="39608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GB" altLang="en-US" sz="1800" b="0"/>
              <a:t>Segnale nel tempo (64 punti)</a:t>
            </a:r>
          </a:p>
        </p:txBody>
      </p:sp>
      <p:grpSp>
        <p:nvGrpSpPr>
          <p:cNvPr id="496646" name="Group 6">
            <a:extLst>
              <a:ext uri="{FF2B5EF4-FFF2-40B4-BE49-F238E27FC236}">
                <a16:creationId xmlns:a16="http://schemas.microsoft.com/office/drawing/2014/main" id="{F6285B33-798C-2EB4-6B55-F177997128F7}"/>
              </a:ext>
            </a:extLst>
          </p:cNvPr>
          <p:cNvGrpSpPr>
            <a:grpSpLocks/>
          </p:cNvGrpSpPr>
          <p:nvPr/>
        </p:nvGrpSpPr>
        <p:grpSpPr bwMode="auto">
          <a:xfrm>
            <a:off x="2843213" y="3141663"/>
            <a:ext cx="1944687" cy="2230437"/>
            <a:chOff x="1791" y="1979"/>
            <a:chExt cx="1225" cy="1405"/>
          </a:xfrm>
        </p:grpSpPr>
        <p:sp>
          <p:nvSpPr>
            <p:cNvPr id="18450" name="AutoShape 7">
              <a:extLst>
                <a:ext uri="{FF2B5EF4-FFF2-40B4-BE49-F238E27FC236}">
                  <a16:creationId xmlns:a16="http://schemas.microsoft.com/office/drawing/2014/main" id="{C133E22B-E8AE-4C91-7530-D26D63E71FC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2154" y="2024"/>
              <a:ext cx="453" cy="363"/>
            </a:xfrm>
            <a:custGeom>
              <a:avLst/>
              <a:gdLst>
                <a:gd name="T0" fmla="*/ 340 w 21600"/>
                <a:gd name="T1" fmla="*/ 0 h 21600"/>
                <a:gd name="T2" fmla="*/ 0 w 21600"/>
                <a:gd name="T3" fmla="*/ 182 h 21600"/>
                <a:gd name="T4" fmla="*/ 340 w 21600"/>
                <a:gd name="T5" fmla="*/ 363 h 21600"/>
                <a:gd name="T6" fmla="*/ 453 w 21600"/>
                <a:gd name="T7" fmla="*/ 182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85 w 21600"/>
                <a:gd name="T13" fmla="*/ 5415 h 21600"/>
                <a:gd name="T14" fmla="*/ 18882 w 21600"/>
                <a:gd name="T15" fmla="*/ 1618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lnTo>
                    <a:pt x="16200" y="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lnTo>
                    <a:pt x="135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lnTo>
                    <a:pt x="0" y="5400"/>
                  </a:lnTo>
                  <a:close/>
                </a:path>
              </a:pathLst>
            </a:custGeom>
            <a:solidFill>
              <a:srgbClr val="FFFF00"/>
            </a:solidFill>
            <a:ln w="25400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endParaRPr lang="en-GB"/>
            </a:p>
          </p:txBody>
        </p:sp>
        <p:sp>
          <p:nvSpPr>
            <p:cNvPr id="18451" name="Rectangle 8">
              <a:extLst>
                <a:ext uri="{FF2B5EF4-FFF2-40B4-BE49-F238E27FC236}">
                  <a16:creationId xmlns:a16="http://schemas.microsoft.com/office/drawing/2014/main" id="{FF2B7281-7FDC-8835-2224-7FFCCEA948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1" y="2478"/>
              <a:ext cx="1088" cy="408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marL="342900" indent="-3429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buFont typeface="Wingdings" panose="05000000000000000000" pitchFamily="2" charset="2"/>
                <a:buNone/>
              </a:pPr>
              <a:r>
                <a:rPr lang="en-GB" altLang="en-US"/>
                <a:t>FFT</a:t>
              </a:r>
            </a:p>
          </p:txBody>
        </p:sp>
        <p:sp>
          <p:nvSpPr>
            <p:cNvPr id="18452" name="AutoShape 9">
              <a:extLst>
                <a:ext uri="{FF2B5EF4-FFF2-40B4-BE49-F238E27FC236}">
                  <a16:creationId xmlns:a16="http://schemas.microsoft.com/office/drawing/2014/main" id="{7834393F-AC2A-5992-4199-2EFD44B64E4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785503" flipH="1">
              <a:off x="2245" y="2931"/>
              <a:ext cx="771" cy="453"/>
            </a:xfrm>
            <a:custGeom>
              <a:avLst/>
              <a:gdLst>
                <a:gd name="T0" fmla="*/ 540 w 21600"/>
                <a:gd name="T1" fmla="*/ 0 h 21600"/>
                <a:gd name="T2" fmla="*/ 540 w 21600"/>
                <a:gd name="T3" fmla="*/ 255 h 21600"/>
                <a:gd name="T4" fmla="*/ 116 w 21600"/>
                <a:gd name="T5" fmla="*/ 453 h 21600"/>
                <a:gd name="T6" fmla="*/ 771 w 21600"/>
                <a:gd name="T7" fmla="*/ 127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39 w 21600"/>
                <a:gd name="T13" fmla="*/ 2909 h 21600"/>
                <a:gd name="T14" fmla="*/ 18238 w 21600"/>
                <a:gd name="T15" fmla="*/ 925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lnTo>
                    <a:pt x="21600" y="6079"/>
                  </a:lnTo>
                  <a:close/>
                </a:path>
              </a:pathLst>
            </a:custGeom>
            <a:solidFill>
              <a:srgbClr val="FFFF00"/>
            </a:solidFill>
            <a:ln w="25400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endParaRPr lang="en-GB"/>
            </a:p>
          </p:txBody>
        </p:sp>
      </p:grpSp>
      <p:grpSp>
        <p:nvGrpSpPr>
          <p:cNvPr id="496650" name="Group 10">
            <a:extLst>
              <a:ext uri="{FF2B5EF4-FFF2-40B4-BE49-F238E27FC236}">
                <a16:creationId xmlns:a16="http://schemas.microsoft.com/office/drawing/2014/main" id="{DF672E22-7343-A856-C0EA-3FF4BC74D1B7}"/>
              </a:ext>
            </a:extLst>
          </p:cNvPr>
          <p:cNvGrpSpPr>
            <a:grpSpLocks/>
          </p:cNvGrpSpPr>
          <p:nvPr/>
        </p:nvGrpSpPr>
        <p:grpSpPr bwMode="auto">
          <a:xfrm>
            <a:off x="4859338" y="3500438"/>
            <a:ext cx="3465512" cy="2908300"/>
            <a:chOff x="3061" y="2205"/>
            <a:chExt cx="2183" cy="1832"/>
          </a:xfrm>
        </p:grpSpPr>
        <p:pic>
          <p:nvPicPr>
            <p:cNvPr id="18447" name="Picture 11">
              <a:extLst>
                <a:ext uri="{FF2B5EF4-FFF2-40B4-BE49-F238E27FC236}">
                  <a16:creationId xmlns:a16="http://schemas.microsoft.com/office/drawing/2014/main" id="{D1CA0EBB-A185-011B-EDB2-22A22B5579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1" y="2205"/>
              <a:ext cx="2183" cy="18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8448" name="Text Box 12">
              <a:extLst>
                <a:ext uri="{FF2B5EF4-FFF2-40B4-BE49-F238E27FC236}">
                  <a16:creationId xmlns:a16="http://schemas.microsoft.com/office/drawing/2014/main" id="{568365D9-B540-F8FE-D671-B3C47DA669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3" y="3249"/>
              <a:ext cx="145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n-GB" altLang="en-US" sz="1800" b="0">
                  <a:solidFill>
                    <a:schemeClr val="bg1"/>
                  </a:solidFill>
                </a:rPr>
                <a:t>Spettro in frequenza</a:t>
              </a:r>
            </a:p>
          </p:txBody>
        </p:sp>
        <p:sp>
          <p:nvSpPr>
            <p:cNvPr id="18449" name="Text Box 13">
              <a:extLst>
                <a:ext uri="{FF2B5EF4-FFF2-40B4-BE49-F238E27FC236}">
                  <a16:creationId xmlns:a16="http://schemas.microsoft.com/office/drawing/2014/main" id="{66A75C78-E22D-1A49-46F5-6658CDE7FF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3" y="3426"/>
              <a:ext cx="145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n-GB" altLang="en-US" sz="1800" b="0">
                  <a:solidFill>
                    <a:schemeClr val="bg1"/>
                  </a:solidFill>
                </a:rPr>
                <a:t>(32 bande + DC)</a:t>
              </a:r>
            </a:p>
          </p:txBody>
        </p:sp>
      </p:grpSp>
      <p:grpSp>
        <p:nvGrpSpPr>
          <p:cNvPr id="496654" name="Group 14">
            <a:extLst>
              <a:ext uri="{FF2B5EF4-FFF2-40B4-BE49-F238E27FC236}">
                <a16:creationId xmlns:a16="http://schemas.microsoft.com/office/drawing/2014/main" id="{77CD88A0-8BF0-31E1-B741-C153368A5E1E}"/>
              </a:ext>
            </a:extLst>
          </p:cNvPr>
          <p:cNvGrpSpPr>
            <a:grpSpLocks/>
          </p:cNvGrpSpPr>
          <p:nvPr/>
        </p:nvGrpSpPr>
        <p:grpSpPr bwMode="auto">
          <a:xfrm>
            <a:off x="395288" y="3141663"/>
            <a:ext cx="4391025" cy="3016250"/>
            <a:chOff x="249" y="1979"/>
            <a:chExt cx="2766" cy="1900"/>
          </a:xfrm>
        </p:grpSpPr>
        <p:sp>
          <p:nvSpPr>
            <p:cNvPr id="18443" name="Rectangle 15">
              <a:extLst>
                <a:ext uri="{FF2B5EF4-FFF2-40B4-BE49-F238E27FC236}">
                  <a16:creationId xmlns:a16="http://schemas.microsoft.com/office/drawing/2014/main" id="{B5E0CC0B-281B-1C50-A11A-FB71616FAE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1" y="2478"/>
              <a:ext cx="1088" cy="408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marL="342900" indent="-3429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buFont typeface="Wingdings" panose="05000000000000000000" pitchFamily="2" charset="2"/>
                <a:buNone/>
              </a:pPr>
              <a:r>
                <a:rPr lang="en-GB" altLang="en-US"/>
                <a:t>IFFT</a:t>
              </a:r>
            </a:p>
          </p:txBody>
        </p:sp>
        <p:sp>
          <p:nvSpPr>
            <p:cNvPr id="18444" name="AutoShape 16">
              <a:extLst>
                <a:ext uri="{FF2B5EF4-FFF2-40B4-BE49-F238E27FC236}">
                  <a16:creationId xmlns:a16="http://schemas.microsoft.com/office/drawing/2014/main" id="{78A9A409-4DF0-1237-5506-0CB81518D29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2335" y="2705"/>
              <a:ext cx="454" cy="906"/>
            </a:xfrm>
            <a:custGeom>
              <a:avLst/>
              <a:gdLst>
                <a:gd name="T0" fmla="*/ 318 w 21600"/>
                <a:gd name="T1" fmla="*/ 0 h 21600"/>
                <a:gd name="T2" fmla="*/ 318 w 21600"/>
                <a:gd name="T3" fmla="*/ 510 h 21600"/>
                <a:gd name="T4" fmla="*/ 68 w 21600"/>
                <a:gd name="T5" fmla="*/ 906 h 21600"/>
                <a:gd name="T6" fmla="*/ 454 w 21600"/>
                <a:gd name="T7" fmla="*/ 255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18 w 21600"/>
                <a:gd name="T13" fmla="*/ 2909 h 21600"/>
                <a:gd name="T14" fmla="*/ 18222 w 21600"/>
                <a:gd name="T15" fmla="*/ 925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lnTo>
                    <a:pt x="21600" y="6079"/>
                  </a:lnTo>
                  <a:close/>
                </a:path>
              </a:pathLst>
            </a:custGeom>
            <a:solidFill>
              <a:srgbClr val="FFFF00"/>
            </a:solidFill>
            <a:ln w="25400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endParaRPr lang="en-GB"/>
            </a:p>
          </p:txBody>
        </p:sp>
        <p:sp>
          <p:nvSpPr>
            <p:cNvPr id="18445" name="AutoShape 17">
              <a:extLst>
                <a:ext uri="{FF2B5EF4-FFF2-40B4-BE49-F238E27FC236}">
                  <a16:creationId xmlns:a16="http://schemas.microsoft.com/office/drawing/2014/main" id="{1B60FF52-57B5-D25B-74B7-2E713AB09EF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2155" y="2024"/>
              <a:ext cx="453" cy="363"/>
            </a:xfrm>
            <a:custGeom>
              <a:avLst/>
              <a:gdLst>
                <a:gd name="T0" fmla="*/ 340 w 21600"/>
                <a:gd name="T1" fmla="*/ 0 h 21600"/>
                <a:gd name="T2" fmla="*/ 0 w 21600"/>
                <a:gd name="T3" fmla="*/ 182 h 21600"/>
                <a:gd name="T4" fmla="*/ 340 w 21600"/>
                <a:gd name="T5" fmla="*/ 363 h 21600"/>
                <a:gd name="T6" fmla="*/ 453 w 21600"/>
                <a:gd name="T7" fmla="*/ 182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85 w 21600"/>
                <a:gd name="T13" fmla="*/ 5415 h 21600"/>
                <a:gd name="T14" fmla="*/ 18882 w 21600"/>
                <a:gd name="T15" fmla="*/ 1618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lnTo>
                    <a:pt x="16200" y="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lnTo>
                    <a:pt x="135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lnTo>
                    <a:pt x="0" y="5400"/>
                  </a:lnTo>
                  <a:close/>
                </a:path>
              </a:pathLst>
            </a:custGeom>
            <a:solidFill>
              <a:srgbClr val="FFFF00"/>
            </a:solidFill>
            <a:ln w="25400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endParaRPr lang="en-GB"/>
            </a:p>
          </p:txBody>
        </p:sp>
        <p:sp>
          <p:nvSpPr>
            <p:cNvPr id="18446" name="Text Box 18">
              <a:extLst>
                <a:ext uri="{FF2B5EF4-FFF2-40B4-BE49-F238E27FC236}">
                  <a16:creationId xmlns:a16="http://schemas.microsoft.com/office/drawing/2014/main" id="{A9F8380A-0C2A-90E7-B02A-38F9D68997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" y="3475"/>
              <a:ext cx="272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marL="342900" indent="-3429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n-GB" altLang="en-US" sz="1800" b="0"/>
                <a:t>E’ anche possibile la trasformata inversa (da spettro a segnale nel tempo)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6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6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9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96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496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96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96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>
            <a:extLst>
              <a:ext uri="{FF2B5EF4-FFF2-40B4-BE49-F238E27FC236}">
                <a16:creationId xmlns:a16="http://schemas.microsoft.com/office/drawing/2014/main" id="{3A9848E6-EF6D-DFEA-02A2-A56DC4FFCC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48F7ECD-DF05-48C0-938C-5E4A755EF939}" type="slidenum">
              <a:rPr lang="en-US" altLang="en-US" sz="1000" b="0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000" b="0"/>
          </a:p>
        </p:txBody>
      </p:sp>
      <p:sp>
        <p:nvSpPr>
          <p:cNvPr id="20483" name="Footer Placeholder 5">
            <a:extLst>
              <a:ext uri="{FF2B5EF4-FFF2-40B4-BE49-F238E27FC236}">
                <a16:creationId xmlns:a16="http://schemas.microsoft.com/office/drawing/2014/main" id="{3B885CA5-54E6-550D-2DF0-3592F3D4E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b="0">
                <a:latin typeface="Times New Roman" panose="02020603050405020304" pitchFamily="18" charset="0"/>
              </a:rPr>
              <a:t>Elaborazione numerica del suono</a:t>
            </a:r>
          </a:p>
        </p:txBody>
      </p:sp>
      <p:sp>
        <p:nvSpPr>
          <p:cNvPr id="498690" name="Rectangle 2">
            <a:extLst>
              <a:ext uri="{FF2B5EF4-FFF2-40B4-BE49-F238E27FC236}">
                <a16:creationId xmlns:a16="http://schemas.microsoft.com/office/drawing/2014/main" id="{70B93B2A-DD94-6B3A-F63E-B357D3A619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Spettro complesso, autospettro</a:t>
            </a:r>
            <a:endParaRPr lang="en-US"/>
          </a:p>
        </p:txBody>
      </p:sp>
      <p:sp>
        <p:nvSpPr>
          <p:cNvPr id="498691" name="Rectangle 3">
            <a:extLst>
              <a:ext uri="{FF2B5EF4-FFF2-40B4-BE49-F238E27FC236}">
                <a16:creationId xmlns:a16="http://schemas.microsoft.com/office/drawing/2014/main" id="{6DE1E12D-19DD-8BE2-2E60-E9B049A116E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8062913" cy="1552575"/>
          </a:xfrm>
          <a:noFill/>
        </p:spPr>
        <p:txBody>
          <a:bodyPr/>
          <a:lstStyle/>
          <a:p>
            <a:pPr>
              <a:buClr>
                <a:srgbClr val="FF3300"/>
              </a:buClr>
            </a:pPr>
            <a:r>
              <a:rPr lang="it-IT" altLang="en-US" sz="1800" b="0"/>
              <a:t>L’FFT produce uno spettro complesso, a ciascuna frequenza si ottiene un valore costituito da parte reale o immaginaria (Pr, Pi), o, in modo equivalente, da modulo e fase</a:t>
            </a:r>
          </a:p>
          <a:p>
            <a:pPr>
              <a:buClr>
                <a:srgbClr val="FF3300"/>
              </a:buClr>
            </a:pPr>
            <a:r>
              <a:rPr lang="en-US" altLang="en-US" sz="1800" b="0">
                <a:cs typeface="Arial" panose="020B0604020202020204" pitchFamily="34" charset="0"/>
              </a:rPr>
              <a:t>In molti casi la fase e’ considerata priva di importanza, e si visualizza solo lo spettro del modulo quadrato del segnale, nella scala in dB:</a:t>
            </a:r>
          </a:p>
          <a:p>
            <a:pPr>
              <a:buClr>
                <a:srgbClr val="FF3300"/>
              </a:buClr>
              <a:buFont typeface="Wingdings" panose="05000000000000000000" pitchFamily="2" charset="2"/>
              <a:buNone/>
            </a:pPr>
            <a:endParaRPr lang="en-US" altLang="en-US" sz="1800" b="0">
              <a:cs typeface="Arial" panose="020B0604020202020204" pitchFamily="34" charset="0"/>
            </a:endParaRPr>
          </a:p>
          <a:p>
            <a:pPr>
              <a:buClr>
                <a:srgbClr val="FF3300"/>
              </a:buClr>
              <a:buFont typeface="Wingdings" panose="05000000000000000000" pitchFamily="2" charset="2"/>
              <a:buNone/>
            </a:pPr>
            <a:endParaRPr lang="en-US" altLang="en-US" sz="1800" b="0">
              <a:cs typeface="Arial" panose="020B0604020202020204" pitchFamily="34" charset="0"/>
            </a:endParaRPr>
          </a:p>
        </p:txBody>
      </p:sp>
      <p:graphicFrame>
        <p:nvGraphicFramePr>
          <p:cNvPr id="498692" name="Object 4">
            <a:extLst>
              <a:ext uri="{FF2B5EF4-FFF2-40B4-BE49-F238E27FC236}">
                <a16:creationId xmlns:a16="http://schemas.microsoft.com/office/drawing/2014/main" id="{3FAA4FF6-49F8-41EA-80E5-1DE4EF76102F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1331913" y="3328988"/>
          <a:ext cx="6948487" cy="146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06800" imgH="762000" progId="Equation.3">
                  <p:embed/>
                </p:oleObj>
              </mc:Choice>
              <mc:Fallback>
                <p:oleObj name="Equation" r:id="rId3" imgW="3606800" imgH="762000" progId="Equation.3">
                  <p:embed/>
                  <p:pic>
                    <p:nvPicPr>
                      <p:cNvPr id="498692" name="Object 4">
                        <a:extLst>
                          <a:ext uri="{FF2B5EF4-FFF2-40B4-BE49-F238E27FC236}">
                            <a16:creationId xmlns:a16="http://schemas.microsoft.com/office/drawing/2014/main" id="{3FAA4FF6-49F8-41EA-80E5-1DE4EF7610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328988"/>
                        <a:ext cx="6948487" cy="1468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8693" name="Rectangle 5">
            <a:extLst>
              <a:ext uri="{FF2B5EF4-FFF2-40B4-BE49-F238E27FC236}">
                <a16:creationId xmlns:a16="http://schemas.microsoft.com/office/drawing/2014/main" id="{5339CD8C-B0A6-D05E-5101-B89CA78E1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5157788"/>
            <a:ext cx="8062912" cy="1049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o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85850" indent="-228600"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Char char="·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28750" indent="-228600"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Char char="-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71650" indent="-228600"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Char char="·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288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anose="05050102010706020507" pitchFamily="18" charset="2"/>
              <a:buChar char="·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860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anose="05050102010706020507" pitchFamily="18" charset="2"/>
              <a:buChar char="·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432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anose="05050102010706020507" pitchFamily="18" charset="2"/>
              <a:buChar char="·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004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Symbol" panose="05050102010706020507" pitchFamily="18" charset="2"/>
              <a:buChar char="·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3300"/>
              </a:buClr>
            </a:pPr>
            <a:r>
              <a:rPr lang="it-IT" altLang="en-US" sz="1800" b="0"/>
              <a:t>La seconda forma dell’espressione contiene il cosiddetto AUTOSPETTRO del segnale, ottenuto moltiplicando, a ciascuna frequenza il valore complesso P(f) per il suo complesso coniugato P’(f)</a:t>
            </a:r>
            <a:endParaRPr lang="en-US" altLang="en-US" sz="1800" b="0">
              <a:cs typeface="Arial" panose="020B0604020202020204" pitchFamily="34" charset="0"/>
            </a:endParaRPr>
          </a:p>
          <a:p>
            <a:pPr>
              <a:buClr>
                <a:srgbClr val="FF3300"/>
              </a:buClr>
              <a:buFont typeface="Wingdings" panose="05000000000000000000" pitchFamily="2" charset="2"/>
              <a:buNone/>
            </a:pPr>
            <a:endParaRPr lang="en-US" altLang="en-US" sz="1800" b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8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8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8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8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8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8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8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8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1" grpId="0" build="p" autoUpdateAnimBg="0"/>
      <p:bldP spid="49869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>
            <a:extLst>
              <a:ext uri="{FF2B5EF4-FFF2-40B4-BE49-F238E27FC236}">
                <a16:creationId xmlns:a16="http://schemas.microsoft.com/office/drawing/2014/main" id="{1E724B53-A8FB-5339-69DC-1B4550CF3A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5675D9-8D67-4328-8389-EE9339E1A619}" type="slidenum">
              <a:rPr lang="en-US" altLang="en-US" sz="1000" b="0"/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000" b="0"/>
          </a:p>
        </p:txBody>
      </p:sp>
      <p:sp>
        <p:nvSpPr>
          <p:cNvPr id="22531" name="Footer Placeholder 5">
            <a:extLst>
              <a:ext uri="{FF2B5EF4-FFF2-40B4-BE49-F238E27FC236}">
                <a16:creationId xmlns:a16="http://schemas.microsoft.com/office/drawing/2014/main" id="{FDDD9B6E-8B2C-2003-CBAA-D35B5F29A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b="0">
                <a:latin typeface="Times New Roman" panose="02020603050405020304" pitchFamily="18" charset="0"/>
              </a:rPr>
              <a:t>Elaborazione numerica del suono</a:t>
            </a:r>
          </a:p>
        </p:txBody>
      </p:sp>
      <p:sp>
        <p:nvSpPr>
          <p:cNvPr id="500738" name="Rectangle 2">
            <a:extLst>
              <a:ext uri="{FF2B5EF4-FFF2-40B4-BE49-F238E27FC236}">
                <a16:creationId xmlns:a16="http://schemas.microsoft.com/office/drawing/2014/main" id="{C2DF624E-4B73-41B8-7929-56B885EC71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Spettro complesso, autospettro</a:t>
            </a:r>
            <a:endParaRPr lang="en-US"/>
          </a:p>
        </p:txBody>
      </p:sp>
      <p:pic>
        <p:nvPicPr>
          <p:cNvPr id="22533" name="Picture 3">
            <a:extLst>
              <a:ext uri="{FF2B5EF4-FFF2-40B4-BE49-F238E27FC236}">
                <a16:creationId xmlns:a16="http://schemas.microsoft.com/office/drawing/2014/main" id="{B8AC262A-FC09-562E-8941-C60F891686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484313"/>
            <a:ext cx="5387975" cy="469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4" name="Text Box 4">
            <a:extLst>
              <a:ext uri="{FF2B5EF4-FFF2-40B4-BE49-F238E27FC236}">
                <a16:creationId xmlns:a16="http://schemas.microsoft.com/office/drawing/2014/main" id="{99F4FED9-D188-E42A-504E-A05B02360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557338"/>
            <a:ext cx="2881313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3300"/>
              </a:buClr>
            </a:pPr>
            <a:r>
              <a:rPr lang="it-IT" altLang="en-US" b="0"/>
              <a:t>In altri casi invece è importante anche l’informazione di fase (soprattutto quando si fa l’FFT di una risposta all’impulso, e non di un semplice segnale di pressione). </a:t>
            </a:r>
          </a:p>
          <a:p>
            <a:pPr>
              <a:buClr>
                <a:srgbClr val="FF3300"/>
              </a:buClr>
            </a:pPr>
            <a:r>
              <a:rPr lang="it-IT" altLang="en-US" b="0"/>
              <a:t>Essa viene presentata in un diagramma apposito.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endParaRPr lang="en-GB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>
            <a:extLst>
              <a:ext uri="{FF2B5EF4-FFF2-40B4-BE49-F238E27FC236}">
                <a16:creationId xmlns:a16="http://schemas.microsoft.com/office/drawing/2014/main" id="{BD33148A-0B19-25DC-2CC9-CA1489F6D4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0DE4D9-5A41-4779-9D00-DBAF04F2DB1E}" type="slidenum">
              <a:rPr lang="en-US" altLang="en-US" sz="1000" b="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000" b="0"/>
          </a:p>
        </p:txBody>
      </p:sp>
      <p:sp>
        <p:nvSpPr>
          <p:cNvPr id="24579" name="Footer Placeholder 4">
            <a:extLst>
              <a:ext uri="{FF2B5EF4-FFF2-40B4-BE49-F238E27FC236}">
                <a16:creationId xmlns:a16="http://schemas.microsoft.com/office/drawing/2014/main" id="{61B4A171-1CFC-950A-0DB8-E4E94C027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b="0">
                <a:latin typeface="Times New Roman" panose="02020603050405020304" pitchFamily="18" charset="0"/>
              </a:rPr>
              <a:t>Elaborazione numerica del suono</a:t>
            </a:r>
          </a:p>
        </p:txBody>
      </p:sp>
      <p:sp>
        <p:nvSpPr>
          <p:cNvPr id="502786" name="Rectangle 2">
            <a:extLst>
              <a:ext uri="{FF2B5EF4-FFF2-40B4-BE49-F238E27FC236}">
                <a16:creationId xmlns:a16="http://schemas.microsoft.com/office/drawing/2014/main" id="{1B63542D-3AF5-83B4-3D28-3317DC15E4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Il “leakage” e le finestre (“window”)</a:t>
            </a:r>
            <a:endParaRPr lang="en-US"/>
          </a:p>
        </p:txBody>
      </p:sp>
      <p:sp>
        <p:nvSpPr>
          <p:cNvPr id="502787" name="Rectangle 3">
            <a:extLst>
              <a:ext uri="{FF2B5EF4-FFF2-40B4-BE49-F238E27FC236}">
                <a16:creationId xmlns:a16="http://schemas.microsoft.com/office/drawing/2014/main" id="{F3400BEF-C0BD-E9C3-80FA-2FE6730532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9288" y="1208088"/>
            <a:ext cx="7818437" cy="1860550"/>
          </a:xfrm>
          <a:noFill/>
        </p:spPr>
        <p:txBody>
          <a:bodyPr/>
          <a:lstStyle/>
          <a:p>
            <a:pPr>
              <a:lnSpc>
                <a:spcPct val="80000"/>
              </a:lnSpc>
              <a:buClr>
                <a:srgbClr val="FF3300"/>
              </a:buClr>
            </a:pPr>
            <a:r>
              <a:rPr lang="it-IT" altLang="en-US" sz="1800" b="0"/>
              <a:t>Una delle premesse dell’analisi di Fourier è che il segnale analizzato deve essere un periodo esatto di una forma d’onda periodica</a:t>
            </a:r>
          </a:p>
          <a:p>
            <a:pPr>
              <a:lnSpc>
                <a:spcPct val="80000"/>
              </a:lnSpc>
              <a:buClr>
                <a:srgbClr val="FF3300"/>
              </a:buClr>
            </a:pPr>
            <a:r>
              <a:rPr lang="it-IT" altLang="en-US" sz="1800" b="0"/>
              <a:t>Questo in generale non è vero. Il mancato raccordo fra ultimo campione del blocco analizzato e primo campione del blocco idealmente successivo (identico a quello analizzato, visto che il segnale è assunto periodico), causa un “click”, che si traduce in uno spettro contaminato da rumore a larga banda (“leakage”):</a:t>
            </a:r>
            <a:endParaRPr lang="en-US" altLang="en-US" sz="1800" b="0">
              <a:cs typeface="Arial" panose="020B0604020202020204" pitchFamily="34" charset="0"/>
            </a:endParaRPr>
          </a:p>
        </p:txBody>
      </p:sp>
      <p:pic>
        <p:nvPicPr>
          <p:cNvPr id="502788" name="Picture 4">
            <a:extLst>
              <a:ext uri="{FF2B5EF4-FFF2-40B4-BE49-F238E27FC236}">
                <a16:creationId xmlns:a16="http://schemas.microsoft.com/office/drawing/2014/main" id="{B475DFB7-A107-22F5-D912-40001DB7D1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997200"/>
            <a:ext cx="3744912" cy="356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02789" name="Group 5">
            <a:extLst>
              <a:ext uri="{FF2B5EF4-FFF2-40B4-BE49-F238E27FC236}">
                <a16:creationId xmlns:a16="http://schemas.microsoft.com/office/drawing/2014/main" id="{C098F567-2CAE-5764-A966-76AF6227DE3D}"/>
              </a:ext>
            </a:extLst>
          </p:cNvPr>
          <p:cNvGrpSpPr>
            <a:grpSpLocks/>
          </p:cNvGrpSpPr>
          <p:nvPr/>
        </p:nvGrpSpPr>
        <p:grpSpPr bwMode="auto">
          <a:xfrm>
            <a:off x="4787900" y="3016250"/>
            <a:ext cx="3698875" cy="3522663"/>
            <a:chOff x="3016" y="1900"/>
            <a:chExt cx="2330" cy="2219"/>
          </a:xfrm>
        </p:grpSpPr>
        <p:pic>
          <p:nvPicPr>
            <p:cNvPr id="24584" name="Picture 6">
              <a:extLst>
                <a:ext uri="{FF2B5EF4-FFF2-40B4-BE49-F238E27FC236}">
                  <a16:creationId xmlns:a16="http://schemas.microsoft.com/office/drawing/2014/main" id="{3D578DBF-CDE8-C6B7-E14D-2E7FA62190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" y="1900"/>
              <a:ext cx="2330" cy="2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4585" name="AutoShape 7">
              <a:extLst>
                <a:ext uri="{FF2B5EF4-FFF2-40B4-BE49-F238E27FC236}">
                  <a16:creationId xmlns:a16="http://schemas.microsoft.com/office/drawing/2014/main" id="{5C32B895-1B50-F174-2172-D1170E7ACF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3" y="3657"/>
              <a:ext cx="861" cy="181"/>
            </a:xfrm>
            <a:prstGeom prst="borderCallout2">
              <a:avLst>
                <a:gd name="adj1" fmla="val 39778"/>
                <a:gd name="adj2" fmla="val -5574"/>
                <a:gd name="adj3" fmla="val 39778"/>
                <a:gd name="adj4" fmla="val -13704"/>
                <a:gd name="adj5" fmla="val -83426"/>
                <a:gd name="adj6" fmla="val -22069"/>
              </a:avLst>
            </a:prstGeom>
            <a:solidFill>
              <a:schemeClr val="bg1"/>
            </a:solidFill>
            <a:ln w="19050">
              <a:solidFill>
                <a:srgbClr val="0000FF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>
              <a:lvl1pPr marL="342900" indent="-3429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buFont typeface="Wingdings" panose="05000000000000000000" pitchFamily="2" charset="2"/>
                <a:buNone/>
              </a:pPr>
              <a:r>
                <a:rPr lang="en-GB" altLang="en-US" sz="1200">
                  <a:solidFill>
                    <a:schemeClr val="accent2"/>
                  </a:solidFill>
                </a:rPr>
                <a:t>Spettro teorico</a:t>
              </a:r>
            </a:p>
          </p:txBody>
        </p:sp>
        <p:sp>
          <p:nvSpPr>
            <p:cNvPr id="24586" name="AutoShape 8">
              <a:extLst>
                <a:ext uri="{FF2B5EF4-FFF2-40B4-BE49-F238E27FC236}">
                  <a16:creationId xmlns:a16="http://schemas.microsoft.com/office/drawing/2014/main" id="{9AF93FFD-3EA9-4B1E-B11A-8594E7DA217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6" y="2659"/>
              <a:ext cx="861" cy="181"/>
            </a:xfrm>
            <a:prstGeom prst="borderCallout2">
              <a:avLst>
                <a:gd name="adj1" fmla="val 39778"/>
                <a:gd name="adj2" fmla="val -5574"/>
                <a:gd name="adj3" fmla="val 39778"/>
                <a:gd name="adj4" fmla="val -22417"/>
                <a:gd name="adj5" fmla="val 149722"/>
                <a:gd name="adj6" fmla="val -39838"/>
              </a:avLst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>
              <a:lvl1pPr marL="342900" indent="-3429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Wingdings" panose="05000000000000000000" pitchFamily="2" charset="2"/>
                <a:buChar char="q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buFont typeface="Wingdings" panose="05000000000000000000" pitchFamily="2" charset="2"/>
                <a:buNone/>
              </a:pPr>
              <a:r>
                <a:rPr lang="en-GB" altLang="en-US" sz="1200">
                  <a:solidFill>
                    <a:srgbClr val="FF3300"/>
                  </a:solidFill>
                </a:rPr>
                <a:t>Leakage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2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2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2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2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02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02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02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02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78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>
            <a:extLst>
              <a:ext uri="{FF2B5EF4-FFF2-40B4-BE49-F238E27FC236}">
                <a16:creationId xmlns:a16="http://schemas.microsoft.com/office/drawing/2014/main" id="{C501CBFF-EF0A-6C2D-7E4D-871C023FEA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3057FD3-6DDA-4473-B575-71F3BEB081D8}" type="slidenum">
              <a:rPr lang="en-US" altLang="en-US" sz="1000" b="0"/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000" b="0"/>
          </a:p>
        </p:txBody>
      </p:sp>
      <p:sp>
        <p:nvSpPr>
          <p:cNvPr id="26627" name="Footer Placeholder 4">
            <a:extLst>
              <a:ext uri="{FF2B5EF4-FFF2-40B4-BE49-F238E27FC236}">
                <a16:creationId xmlns:a16="http://schemas.microsoft.com/office/drawing/2014/main" id="{F02CCA5F-D2B2-C6DB-1E14-04D81D51F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b="0">
                <a:latin typeface="Times New Roman" panose="02020603050405020304" pitchFamily="18" charset="0"/>
              </a:rPr>
              <a:t>Elaborazione numerica del suono</a:t>
            </a:r>
          </a:p>
        </p:txBody>
      </p:sp>
      <p:sp>
        <p:nvSpPr>
          <p:cNvPr id="504834" name="Rectangle 2">
            <a:extLst>
              <a:ext uri="{FF2B5EF4-FFF2-40B4-BE49-F238E27FC236}">
                <a16:creationId xmlns:a16="http://schemas.microsoft.com/office/drawing/2014/main" id="{75E18D9F-F199-C026-10F4-8B9CF3508E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Il “leakage” e le finestre (“window”)</a:t>
            </a:r>
            <a:endParaRPr lang="en-US"/>
          </a:p>
        </p:txBody>
      </p:sp>
      <p:sp>
        <p:nvSpPr>
          <p:cNvPr id="504835" name="Rectangle 3">
            <a:extLst>
              <a:ext uri="{FF2B5EF4-FFF2-40B4-BE49-F238E27FC236}">
                <a16:creationId xmlns:a16="http://schemas.microsoft.com/office/drawing/2014/main" id="{D610D482-2861-53A1-2460-6AC547E144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9288" y="1208088"/>
            <a:ext cx="7818437" cy="1860550"/>
          </a:xfrm>
          <a:noFill/>
        </p:spPr>
        <p:txBody>
          <a:bodyPr/>
          <a:lstStyle/>
          <a:p>
            <a:pPr>
              <a:buClr>
                <a:srgbClr val="FF3300"/>
              </a:buClr>
            </a:pPr>
            <a:r>
              <a:rPr lang="it-IT" altLang="en-US" sz="1800" b="0"/>
              <a:t>Per analizzare una arbitraria forma d’onda non avente periodo coincidente con il numero di campioni N, o un segnale assolutamente aperiodico, occorre dunque “finestrare” il segnale contenuto nel blocco, portandolo gradatamente a zero agli estremi</a:t>
            </a:r>
          </a:p>
          <a:p>
            <a:pPr>
              <a:buClr>
                <a:srgbClr val="FF3300"/>
              </a:buClr>
            </a:pPr>
            <a:r>
              <a:rPr lang="it-IT" altLang="en-US" sz="1800" b="0"/>
              <a:t>Si usano a questo scopo varie “window”, aventi strani nomi tipo “Hanning”, “Hamming”, “Blackmann”, “Kaizer”, “Bartlett”, “Parzen”, etc.</a:t>
            </a:r>
            <a:endParaRPr lang="en-US" altLang="en-US" sz="1800" b="0">
              <a:cs typeface="Arial" panose="020B0604020202020204" pitchFamily="34" charset="0"/>
            </a:endParaRPr>
          </a:p>
        </p:txBody>
      </p:sp>
      <p:pic>
        <p:nvPicPr>
          <p:cNvPr id="504836" name="Picture 4" descr="hann">
            <a:extLst>
              <a:ext uri="{FF2B5EF4-FFF2-40B4-BE49-F238E27FC236}">
                <a16:creationId xmlns:a16="http://schemas.microsoft.com/office/drawing/2014/main" id="{68B2BE76-5DF2-093F-1BC6-13AE69391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3141663"/>
            <a:ext cx="5599112" cy="333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4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4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4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4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4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4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483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>
            <a:extLst>
              <a:ext uri="{FF2B5EF4-FFF2-40B4-BE49-F238E27FC236}">
                <a16:creationId xmlns:a16="http://schemas.microsoft.com/office/drawing/2014/main" id="{7AE1FD9B-0683-7461-FBB6-07997C4B39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FD47E7D-37F2-4820-B690-91E5BBA9EC1D}" type="slidenum">
              <a:rPr lang="en-US" altLang="en-US" sz="1000" b="0"/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000" b="0"/>
          </a:p>
        </p:txBody>
      </p:sp>
      <p:sp>
        <p:nvSpPr>
          <p:cNvPr id="28675" name="Footer Placeholder 4">
            <a:extLst>
              <a:ext uri="{FF2B5EF4-FFF2-40B4-BE49-F238E27FC236}">
                <a16:creationId xmlns:a16="http://schemas.microsoft.com/office/drawing/2014/main" id="{F7F78172-50FF-34CF-E88F-AC5018FF3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b="0">
                <a:latin typeface="Times New Roman" panose="02020603050405020304" pitchFamily="18" charset="0"/>
              </a:rPr>
              <a:t>Elaborazione numerica del suono</a:t>
            </a:r>
          </a:p>
        </p:txBody>
      </p:sp>
      <p:sp>
        <p:nvSpPr>
          <p:cNvPr id="506882" name="Rectangle 2">
            <a:extLst>
              <a:ext uri="{FF2B5EF4-FFF2-40B4-BE49-F238E27FC236}">
                <a16:creationId xmlns:a16="http://schemas.microsoft.com/office/drawing/2014/main" id="{E659A16E-7F62-4E3D-159F-6927FEDEDB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L’overlap</a:t>
            </a:r>
            <a:endParaRPr lang="en-US"/>
          </a:p>
        </p:txBody>
      </p:sp>
      <p:sp>
        <p:nvSpPr>
          <p:cNvPr id="506883" name="Rectangle 3">
            <a:extLst>
              <a:ext uri="{FF2B5EF4-FFF2-40B4-BE49-F238E27FC236}">
                <a16:creationId xmlns:a16="http://schemas.microsoft.com/office/drawing/2014/main" id="{5EBC67D6-2C21-F3F9-6750-32120C72A3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9288" y="1208088"/>
            <a:ext cx="8099425" cy="1644650"/>
          </a:xfrm>
          <a:noFill/>
        </p:spPr>
        <p:txBody>
          <a:bodyPr/>
          <a:lstStyle/>
          <a:p>
            <a:pPr>
              <a:buClr>
                <a:srgbClr val="FF3300"/>
              </a:buClr>
            </a:pPr>
            <a:r>
              <a:rPr lang="it-IT" altLang="en-US" sz="1800" b="0"/>
              <a:t>Il problema dell’uso delle Window è che tendono a non analizzare il segnale che capita vicino al punto di giunto fra due blocchi di FFT</a:t>
            </a:r>
          </a:p>
          <a:p>
            <a:pPr>
              <a:buClr>
                <a:srgbClr val="FF3300"/>
              </a:buClr>
            </a:pPr>
            <a:r>
              <a:rPr lang="it-IT" altLang="en-US" sz="1800" b="0"/>
              <a:t>Onde evitare questa perdita di informazioni, occorre procedere analizzando non blocchi di N campioni consecutivi, ma blocchi parzialmente overlappati, perlomeno al 50%, e idealmente anche al 75%</a:t>
            </a:r>
            <a:endParaRPr lang="en-US" altLang="en-US" sz="1800" b="0">
              <a:cs typeface="Arial" panose="020B0604020202020204" pitchFamily="34" charset="0"/>
            </a:endParaRPr>
          </a:p>
        </p:txBody>
      </p:sp>
      <p:pic>
        <p:nvPicPr>
          <p:cNvPr id="506884" name="Picture 4">
            <a:extLst>
              <a:ext uri="{FF2B5EF4-FFF2-40B4-BE49-F238E27FC236}">
                <a16:creationId xmlns:a16="http://schemas.microsoft.com/office/drawing/2014/main" id="{0559D919-A940-2EC2-DB4E-E9F741C17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781300"/>
            <a:ext cx="3744912" cy="381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6885" name="AutoShape 5">
            <a:extLst>
              <a:ext uri="{FF2B5EF4-FFF2-40B4-BE49-F238E27FC236}">
                <a16:creationId xmlns:a16="http://schemas.microsoft.com/office/drawing/2014/main" id="{4BA1CA7E-355B-AFC4-841A-11FC82D1E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3932238"/>
            <a:ext cx="431800" cy="360362"/>
          </a:xfrm>
          <a:prstGeom prst="rightArrow">
            <a:avLst>
              <a:gd name="adj1" fmla="val 50000"/>
              <a:gd name="adj2" fmla="val 29956"/>
            </a:avLst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en-US"/>
          </a:p>
        </p:txBody>
      </p:sp>
      <p:sp>
        <p:nvSpPr>
          <p:cNvPr id="506886" name="Text Box 6">
            <a:extLst>
              <a:ext uri="{FF2B5EF4-FFF2-40B4-BE49-F238E27FC236}">
                <a16:creationId xmlns:a16="http://schemas.microsoft.com/office/drawing/2014/main" id="{FB43EE66-50BF-22F2-DF51-85D7ADB3A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3933825"/>
            <a:ext cx="1152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GB" altLang="en-US" sz="1600" b="0"/>
              <a:t>Block 1</a:t>
            </a:r>
          </a:p>
        </p:txBody>
      </p:sp>
      <p:sp>
        <p:nvSpPr>
          <p:cNvPr id="506887" name="Text Box 7">
            <a:extLst>
              <a:ext uri="{FF2B5EF4-FFF2-40B4-BE49-F238E27FC236}">
                <a16:creationId xmlns:a16="http://schemas.microsoft.com/office/drawing/2014/main" id="{C5D8BF1A-74FD-BA0C-AD2B-D8EA306ED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3933825"/>
            <a:ext cx="1008063" cy="374650"/>
          </a:xfrm>
          <a:prstGeom prst="rect">
            <a:avLst/>
          </a:prstGeom>
          <a:solidFill>
            <a:srgbClr val="FFFF0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GB" altLang="en-US" sz="1600" b="0"/>
              <a:t>Window</a:t>
            </a:r>
          </a:p>
        </p:txBody>
      </p:sp>
      <p:sp>
        <p:nvSpPr>
          <p:cNvPr id="506888" name="AutoShape 8">
            <a:extLst>
              <a:ext uri="{FF2B5EF4-FFF2-40B4-BE49-F238E27FC236}">
                <a16:creationId xmlns:a16="http://schemas.microsoft.com/office/drawing/2014/main" id="{812A3394-46B9-FD59-8FEE-BB4CF1C86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933825"/>
            <a:ext cx="431800" cy="360363"/>
          </a:xfrm>
          <a:prstGeom prst="rightArrow">
            <a:avLst>
              <a:gd name="adj1" fmla="val 50000"/>
              <a:gd name="adj2" fmla="val 29956"/>
            </a:avLst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en-US"/>
          </a:p>
        </p:txBody>
      </p:sp>
      <p:sp>
        <p:nvSpPr>
          <p:cNvPr id="506889" name="Text Box 9">
            <a:extLst>
              <a:ext uri="{FF2B5EF4-FFF2-40B4-BE49-F238E27FC236}">
                <a16:creationId xmlns:a16="http://schemas.microsoft.com/office/drawing/2014/main" id="{9E505EC3-BDCF-8127-8D76-90B653F0F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7050" y="3933825"/>
            <a:ext cx="1008063" cy="374650"/>
          </a:xfrm>
          <a:prstGeom prst="rect">
            <a:avLst/>
          </a:prstGeom>
          <a:solidFill>
            <a:srgbClr val="CCFFCC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GB" altLang="en-US" sz="1600" b="0"/>
              <a:t>FFT</a:t>
            </a:r>
          </a:p>
        </p:txBody>
      </p:sp>
      <p:sp>
        <p:nvSpPr>
          <p:cNvPr id="506890" name="AutoShape 10">
            <a:extLst>
              <a:ext uri="{FF2B5EF4-FFF2-40B4-BE49-F238E27FC236}">
                <a16:creationId xmlns:a16="http://schemas.microsoft.com/office/drawing/2014/main" id="{DE0658A6-3337-8CA4-3B6A-5FF43E185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4781550"/>
            <a:ext cx="431800" cy="360363"/>
          </a:xfrm>
          <a:prstGeom prst="rightArrow">
            <a:avLst>
              <a:gd name="adj1" fmla="val 50000"/>
              <a:gd name="adj2" fmla="val 29956"/>
            </a:avLst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en-US"/>
          </a:p>
        </p:txBody>
      </p:sp>
      <p:sp>
        <p:nvSpPr>
          <p:cNvPr id="506891" name="Text Box 11">
            <a:extLst>
              <a:ext uri="{FF2B5EF4-FFF2-40B4-BE49-F238E27FC236}">
                <a16:creationId xmlns:a16="http://schemas.microsoft.com/office/drawing/2014/main" id="{557D45E2-70D7-8540-F9FC-3374CC39E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4783138"/>
            <a:ext cx="1152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GB" altLang="en-US" sz="1600" b="0"/>
              <a:t>Block 2</a:t>
            </a:r>
          </a:p>
        </p:txBody>
      </p:sp>
      <p:sp>
        <p:nvSpPr>
          <p:cNvPr id="506892" name="Text Box 12">
            <a:extLst>
              <a:ext uri="{FF2B5EF4-FFF2-40B4-BE49-F238E27FC236}">
                <a16:creationId xmlns:a16="http://schemas.microsoft.com/office/drawing/2014/main" id="{2E9EF027-B379-C5C8-F883-C36E4E1E4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4783138"/>
            <a:ext cx="1008063" cy="374650"/>
          </a:xfrm>
          <a:prstGeom prst="rect">
            <a:avLst/>
          </a:prstGeom>
          <a:solidFill>
            <a:srgbClr val="FFFF0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GB" altLang="en-US" sz="1600" b="0"/>
              <a:t>Window</a:t>
            </a:r>
          </a:p>
        </p:txBody>
      </p:sp>
      <p:sp>
        <p:nvSpPr>
          <p:cNvPr id="506893" name="AutoShape 13">
            <a:extLst>
              <a:ext uri="{FF2B5EF4-FFF2-40B4-BE49-F238E27FC236}">
                <a16:creationId xmlns:a16="http://schemas.microsoft.com/office/drawing/2014/main" id="{CB55C5A0-40F7-E98F-D088-43AE5C62A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4783138"/>
            <a:ext cx="431800" cy="360362"/>
          </a:xfrm>
          <a:prstGeom prst="rightArrow">
            <a:avLst>
              <a:gd name="adj1" fmla="val 50000"/>
              <a:gd name="adj2" fmla="val 29956"/>
            </a:avLst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en-US"/>
          </a:p>
        </p:txBody>
      </p:sp>
      <p:sp>
        <p:nvSpPr>
          <p:cNvPr id="506894" name="Text Box 14">
            <a:extLst>
              <a:ext uri="{FF2B5EF4-FFF2-40B4-BE49-F238E27FC236}">
                <a16:creationId xmlns:a16="http://schemas.microsoft.com/office/drawing/2014/main" id="{06A6CCED-FBA8-621D-2535-FC89C8ADF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7050" y="4783138"/>
            <a:ext cx="1008063" cy="374650"/>
          </a:xfrm>
          <a:prstGeom prst="rect">
            <a:avLst/>
          </a:prstGeom>
          <a:solidFill>
            <a:srgbClr val="CCFFCC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GB" altLang="en-US" sz="1600" b="0"/>
              <a:t>FFT</a:t>
            </a:r>
          </a:p>
        </p:txBody>
      </p:sp>
      <p:sp>
        <p:nvSpPr>
          <p:cNvPr id="506895" name="AutoShape 15">
            <a:extLst>
              <a:ext uri="{FF2B5EF4-FFF2-40B4-BE49-F238E27FC236}">
                <a16:creationId xmlns:a16="http://schemas.microsoft.com/office/drawing/2014/main" id="{2D2F01AB-60F4-9D99-9D68-DC4BEF33F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5645150"/>
            <a:ext cx="431800" cy="360363"/>
          </a:xfrm>
          <a:prstGeom prst="rightArrow">
            <a:avLst>
              <a:gd name="adj1" fmla="val 50000"/>
              <a:gd name="adj2" fmla="val 29956"/>
            </a:avLst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en-US"/>
          </a:p>
        </p:txBody>
      </p:sp>
      <p:sp>
        <p:nvSpPr>
          <p:cNvPr id="506896" name="Text Box 16">
            <a:extLst>
              <a:ext uri="{FF2B5EF4-FFF2-40B4-BE49-F238E27FC236}">
                <a16:creationId xmlns:a16="http://schemas.microsoft.com/office/drawing/2014/main" id="{BC13206D-17CC-5444-AE11-56DFF5E675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5646738"/>
            <a:ext cx="1152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GB" altLang="en-US" sz="1600" b="0"/>
              <a:t>Block 3</a:t>
            </a:r>
          </a:p>
        </p:txBody>
      </p:sp>
      <p:sp>
        <p:nvSpPr>
          <p:cNvPr id="506897" name="Text Box 17">
            <a:extLst>
              <a:ext uri="{FF2B5EF4-FFF2-40B4-BE49-F238E27FC236}">
                <a16:creationId xmlns:a16="http://schemas.microsoft.com/office/drawing/2014/main" id="{192E4735-C6EF-67C4-E1C6-B39D72EE7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5646738"/>
            <a:ext cx="1008063" cy="374650"/>
          </a:xfrm>
          <a:prstGeom prst="rect">
            <a:avLst/>
          </a:prstGeom>
          <a:solidFill>
            <a:srgbClr val="FFFF0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GB" altLang="en-US" sz="1600" b="0"/>
              <a:t>Window</a:t>
            </a:r>
          </a:p>
        </p:txBody>
      </p:sp>
      <p:sp>
        <p:nvSpPr>
          <p:cNvPr id="506898" name="AutoShape 18">
            <a:extLst>
              <a:ext uri="{FF2B5EF4-FFF2-40B4-BE49-F238E27FC236}">
                <a16:creationId xmlns:a16="http://schemas.microsoft.com/office/drawing/2014/main" id="{2198D9C4-1023-3EBB-B6D1-8E080C3B4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5646738"/>
            <a:ext cx="431800" cy="360362"/>
          </a:xfrm>
          <a:prstGeom prst="rightArrow">
            <a:avLst>
              <a:gd name="adj1" fmla="val 50000"/>
              <a:gd name="adj2" fmla="val 29956"/>
            </a:avLst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en-US"/>
          </a:p>
        </p:txBody>
      </p:sp>
      <p:sp>
        <p:nvSpPr>
          <p:cNvPr id="506899" name="Text Box 19">
            <a:extLst>
              <a:ext uri="{FF2B5EF4-FFF2-40B4-BE49-F238E27FC236}">
                <a16:creationId xmlns:a16="http://schemas.microsoft.com/office/drawing/2014/main" id="{6B041FF8-EF7A-4720-0D99-FB1B9CAC2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7050" y="5646738"/>
            <a:ext cx="1008063" cy="374650"/>
          </a:xfrm>
          <a:prstGeom prst="rect">
            <a:avLst/>
          </a:prstGeom>
          <a:solidFill>
            <a:srgbClr val="CCFFCC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GB" altLang="en-US" sz="1600" b="0"/>
              <a:t>FFT</a:t>
            </a:r>
          </a:p>
        </p:txBody>
      </p:sp>
      <p:sp>
        <p:nvSpPr>
          <p:cNvPr id="506900" name="Rectangle 20">
            <a:extLst>
              <a:ext uri="{FF2B5EF4-FFF2-40B4-BE49-F238E27FC236}">
                <a16:creationId xmlns:a16="http://schemas.microsoft.com/office/drawing/2014/main" id="{099BB74F-B57B-C5E0-04E4-F96DAB918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3670300"/>
            <a:ext cx="7200900" cy="838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en-US"/>
          </a:p>
        </p:txBody>
      </p:sp>
      <p:sp>
        <p:nvSpPr>
          <p:cNvPr id="506901" name="Rectangle 21">
            <a:extLst>
              <a:ext uri="{FF2B5EF4-FFF2-40B4-BE49-F238E27FC236}">
                <a16:creationId xmlns:a16="http://schemas.microsoft.com/office/drawing/2014/main" id="{27A476BE-707C-1DF5-E23B-28934EC85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4508500"/>
            <a:ext cx="7200900" cy="8651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en-US"/>
          </a:p>
        </p:txBody>
      </p:sp>
      <p:sp>
        <p:nvSpPr>
          <p:cNvPr id="506902" name="Rectangle 22">
            <a:extLst>
              <a:ext uri="{FF2B5EF4-FFF2-40B4-BE49-F238E27FC236}">
                <a16:creationId xmlns:a16="http://schemas.microsoft.com/office/drawing/2014/main" id="{4EAA4781-1BEA-2D6C-F9DD-F63EB17EC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5373688"/>
            <a:ext cx="7200900" cy="12239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en-US"/>
          </a:p>
        </p:txBody>
      </p:sp>
      <p:sp>
        <p:nvSpPr>
          <p:cNvPr id="506903" name="Rectangle 23">
            <a:extLst>
              <a:ext uri="{FF2B5EF4-FFF2-40B4-BE49-F238E27FC236}">
                <a16:creationId xmlns:a16="http://schemas.microsoft.com/office/drawing/2014/main" id="{DE696217-29FF-DA18-09E0-832F6FDDB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7988" y="2870200"/>
            <a:ext cx="857250" cy="798513"/>
          </a:xfrm>
          <a:prstGeom prst="rect">
            <a:avLst/>
          </a:prstGeom>
          <a:solidFill>
            <a:srgbClr val="FFFF00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en-US"/>
          </a:p>
        </p:txBody>
      </p:sp>
      <p:sp>
        <p:nvSpPr>
          <p:cNvPr id="506904" name="Rectangle 24">
            <a:extLst>
              <a:ext uri="{FF2B5EF4-FFF2-40B4-BE49-F238E27FC236}">
                <a16:creationId xmlns:a16="http://schemas.microsoft.com/office/drawing/2014/main" id="{7186358B-DF7F-FD5C-6689-5684BEE59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9475" y="2874963"/>
            <a:ext cx="857250" cy="798512"/>
          </a:xfrm>
          <a:prstGeom prst="rect">
            <a:avLst/>
          </a:prstGeom>
          <a:solidFill>
            <a:srgbClr val="FFFF00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en-US"/>
          </a:p>
        </p:txBody>
      </p:sp>
      <p:sp>
        <p:nvSpPr>
          <p:cNvPr id="506905" name="Rectangle 25">
            <a:extLst>
              <a:ext uri="{FF2B5EF4-FFF2-40B4-BE49-F238E27FC236}">
                <a16:creationId xmlns:a16="http://schemas.microsoft.com/office/drawing/2014/main" id="{0D6E87D3-34D9-C3C3-B4B7-9FDEA2A81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1113" y="2851150"/>
            <a:ext cx="928687" cy="798513"/>
          </a:xfrm>
          <a:prstGeom prst="rect">
            <a:avLst/>
          </a:prstGeom>
          <a:solidFill>
            <a:srgbClr val="FFFF00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en-US"/>
          </a:p>
        </p:txBody>
      </p:sp>
      <p:sp>
        <p:nvSpPr>
          <p:cNvPr id="506906" name="Rectangle 26">
            <a:extLst>
              <a:ext uri="{FF2B5EF4-FFF2-40B4-BE49-F238E27FC236}">
                <a16:creationId xmlns:a16="http://schemas.microsoft.com/office/drawing/2014/main" id="{5B93BE72-89DA-1FC2-F8FD-31DC93B25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2859088"/>
            <a:ext cx="939800" cy="798512"/>
          </a:xfrm>
          <a:prstGeom prst="rect">
            <a:avLst/>
          </a:prstGeom>
          <a:solidFill>
            <a:srgbClr val="FFFF00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en-US"/>
          </a:p>
        </p:txBody>
      </p:sp>
      <p:sp>
        <p:nvSpPr>
          <p:cNvPr id="506907" name="Rectangle 27">
            <a:extLst>
              <a:ext uri="{FF2B5EF4-FFF2-40B4-BE49-F238E27FC236}">
                <a16:creationId xmlns:a16="http://schemas.microsoft.com/office/drawing/2014/main" id="{FF1E2D0F-C40A-81C7-9FF0-48A5C6FDE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2868613"/>
            <a:ext cx="939800" cy="798512"/>
          </a:xfrm>
          <a:prstGeom prst="rect">
            <a:avLst/>
          </a:prstGeom>
          <a:solidFill>
            <a:srgbClr val="FFFF00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6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6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6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6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6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6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06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06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06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6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06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6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06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06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06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06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06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06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06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06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06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06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06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06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06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06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06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06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06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06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06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06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06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06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06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06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06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06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06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06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06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06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5069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5069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5069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883" grpId="0" build="p" autoUpdateAnimBg="0"/>
      <p:bldP spid="506885" grpId="0" animBg="1"/>
      <p:bldP spid="506886" grpId="0"/>
      <p:bldP spid="506887" grpId="0" animBg="1"/>
      <p:bldP spid="506888" grpId="0" animBg="1"/>
      <p:bldP spid="506889" grpId="0" animBg="1"/>
      <p:bldP spid="506890" grpId="0" animBg="1"/>
      <p:bldP spid="506891" grpId="0"/>
      <p:bldP spid="506892" grpId="0" animBg="1"/>
      <p:bldP spid="506893" grpId="0" animBg="1"/>
      <p:bldP spid="506894" grpId="0" animBg="1"/>
      <p:bldP spid="506895" grpId="0" animBg="1"/>
      <p:bldP spid="506896" grpId="0"/>
      <p:bldP spid="506897" grpId="0" animBg="1"/>
      <p:bldP spid="506898" grpId="0" animBg="1"/>
      <p:bldP spid="506899" grpId="0" animBg="1"/>
      <p:bldP spid="506900" grpId="0" animBg="1"/>
      <p:bldP spid="506900" grpId="1" animBg="1"/>
      <p:bldP spid="506901" grpId="0" animBg="1"/>
      <p:bldP spid="506901" grpId="1" animBg="1"/>
      <p:bldP spid="506902" grpId="0" animBg="1"/>
      <p:bldP spid="506902" grpId="1" animBg="1"/>
      <p:bldP spid="506903" grpId="0" animBg="1"/>
      <p:bldP spid="506903" grpId="1" animBg="1"/>
      <p:bldP spid="506904" grpId="0" animBg="1"/>
      <p:bldP spid="506904" grpId="1" animBg="1"/>
      <p:bldP spid="506905" grpId="0" animBg="1"/>
      <p:bldP spid="506905" grpId="1" animBg="1"/>
      <p:bldP spid="506906" grpId="0" animBg="1"/>
      <p:bldP spid="506906" grpId="1" animBg="1"/>
      <p:bldP spid="50690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>
            <a:extLst>
              <a:ext uri="{FF2B5EF4-FFF2-40B4-BE49-F238E27FC236}">
                <a16:creationId xmlns:a16="http://schemas.microsoft.com/office/drawing/2014/main" id="{7D90870F-C8FF-3264-5610-34B868E390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D933409-1648-46F2-9CE5-0320D9CCF6A3}" type="slidenum">
              <a:rPr lang="en-US" altLang="en-US" sz="1000" b="0"/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000" b="0"/>
          </a:p>
        </p:txBody>
      </p:sp>
      <p:sp>
        <p:nvSpPr>
          <p:cNvPr id="30723" name="Footer Placeholder 4">
            <a:extLst>
              <a:ext uri="{FF2B5EF4-FFF2-40B4-BE49-F238E27FC236}">
                <a16:creationId xmlns:a16="http://schemas.microsoft.com/office/drawing/2014/main" id="{2C30850E-084D-061D-7B6F-6BB241544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q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400" b="0">
                <a:latin typeface="Times New Roman" panose="02020603050405020304" pitchFamily="18" charset="0"/>
              </a:rPr>
              <a:t>Elaborazione numerica del suono</a:t>
            </a:r>
          </a:p>
        </p:txBody>
      </p:sp>
      <p:sp>
        <p:nvSpPr>
          <p:cNvPr id="508930" name="Rectangle 2">
            <a:extLst>
              <a:ext uri="{FF2B5EF4-FFF2-40B4-BE49-F238E27FC236}">
                <a16:creationId xmlns:a16="http://schemas.microsoft.com/office/drawing/2014/main" id="{1EA7A0E1-B223-6A8D-9153-D9C6E42CCA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Media, waterfall, spettrogramma</a:t>
            </a:r>
            <a:endParaRPr lang="en-US"/>
          </a:p>
        </p:txBody>
      </p:sp>
      <p:sp>
        <p:nvSpPr>
          <p:cNvPr id="508931" name="Rectangle 3">
            <a:extLst>
              <a:ext uri="{FF2B5EF4-FFF2-40B4-BE49-F238E27FC236}">
                <a16:creationId xmlns:a16="http://schemas.microsoft.com/office/drawing/2014/main" id="{793CC4EC-E4E4-B7ED-96D8-236E51D49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9288" y="1152525"/>
            <a:ext cx="7818437" cy="1385888"/>
          </a:xfrm>
          <a:noFill/>
        </p:spPr>
        <p:txBody>
          <a:bodyPr/>
          <a:lstStyle/>
          <a:p>
            <a:pPr>
              <a:buClr>
                <a:srgbClr val="FF3300"/>
              </a:buClr>
            </a:pPr>
            <a:r>
              <a:rPr lang="it-IT" altLang="en-US" b="0"/>
              <a:t>Ottenuta una sequenza di spettri FFT nel tempo, si possono fare medie esponenziali (Fast, Slow) o lineari (Leq)</a:t>
            </a:r>
          </a:p>
          <a:p>
            <a:pPr>
              <a:buClr>
                <a:srgbClr val="FF3300"/>
              </a:buClr>
            </a:pPr>
            <a:r>
              <a:rPr lang="it-IT" altLang="en-US" b="0"/>
              <a:t>Oppure si può visualizzare l’evolvere dello spettro nel tempo secondo le modalità grafiche dette “waterfall” e “spettrogramma”</a:t>
            </a:r>
            <a:endParaRPr lang="en-US" altLang="en-US" b="0">
              <a:cs typeface="Arial" panose="020B0604020202020204" pitchFamily="34" charset="0"/>
            </a:endParaRPr>
          </a:p>
        </p:txBody>
      </p:sp>
      <p:pic>
        <p:nvPicPr>
          <p:cNvPr id="508932" name="Picture 4">
            <a:extLst>
              <a:ext uri="{FF2B5EF4-FFF2-40B4-BE49-F238E27FC236}">
                <a16:creationId xmlns:a16="http://schemas.microsoft.com/office/drawing/2014/main" id="{123DF19B-EB99-307C-BE24-833DD02D17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2622550"/>
            <a:ext cx="7545388" cy="394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8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8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8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8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8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8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8931" grpId="0" build="p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ampionamento&amp;quot;&quot;/&gt;&lt;property id=&quot;20307&quot; value=&quot;560&quot;/&gt;&lt;/object&gt;&lt;object type=&quot;3&quot; unique_id=&quot;10005&quot;&gt;&lt;property id=&quot;20148&quot; value=&quot;5&quot;/&gt;&lt;property id=&quot;20300&quot; value=&quot;Slide 2 - &amp;quot;Discretizzazione in ampiezza e nel tempo&amp;quot;&quot;/&gt;&lt;property id=&quot;20307&quot; value=&quot;701&quot;/&gt;&lt;/object&gt;&lt;object type=&quot;3&quot; unique_id=&quot;10006&quot;&gt;&lt;property id=&quot;20148&quot; value=&quot;5&quot;/&gt;&lt;property id=&quot;20300&quot; value=&quot;Slide 3 - &amp;quot;Puo’ il segnale campionato rappresentare “fedelmente” quello originale?&amp;quot;&quot;/&gt;&lt;property id=&quot;20307&quot; value=&quot;562&quot;/&gt;&lt;/object&gt;&lt;object type=&quot;3&quot; unique_id=&quot;10007&quot;&gt;&lt;property id=&quot;20148&quot; value=&quot;5&quot;/&gt;&lt;property id=&quot;20300&quot; value=&quot;Slide 4 - &amp;quot;ESEMPI&amp;quot;&quot;/&gt;&lt;property id=&quot;20307&quot; value=&quot;563&quot;/&gt;&lt;/object&gt;&lt;object type=&quot;3&quot; unique_id=&quot;10008&quot;&gt;&lt;property id=&quot;20148&quot; value=&quot;5&quot;/&gt;&lt;property id=&quot;20300&quot; value=&quot;Slide 5 - &amp;quot;Un semplice sistema lineare&amp;quot;&quot;/&gt;&lt;property id=&quot;20307&quot; value=&quot;593&quot;/&gt;&lt;/object&gt;&lt;object type=&quot;3&quot; unique_id=&quot;10009&quot;&gt;&lt;property id=&quot;20148&quot; value=&quot;5&quot;/&gt;&lt;property id=&quot;20300&quot; value=&quot;Slide 6 - &amp;quot;Risposta all’impulso&amp;quot;&quot;/&gt;&lt;property id=&quot;20307&quot; value=&quot;715&quot;/&gt;&lt;/object&gt;&lt;object type=&quot;3&quot; unique_id=&quot;10010&quot;&gt;&lt;property id=&quot;20148&quot; value=&quot;5&quot;/&gt;&lt;property id=&quot;20300&quot; value=&quot;Slide 7 - &amp;quot;Filtraggio FIR (Finite Impulse Response)&amp;quot;&quot;/&gt;&lt;property id=&quot;20307&quot; value=&quot;599&quot;/&gt;&lt;/object&gt;&lt;object type=&quot;3&quot; unique_id=&quot;10011&quot;&gt;&lt;property id=&quot;20148&quot; value=&quot;5&quot;/&gt;&lt;property id=&quot;20300&quot; value=&quot;Slide 8 - &amp;quot;Filtraggio IIR (Infinite Impulse Response)&amp;quot;&quot;/&gt;&lt;property id=&quot;20307&quot; value=&quot;716&quot;/&gt;&lt;/object&gt;&lt;object type=&quot;3&quot; unique_id=&quot;10012&quot;&gt;&lt;property id=&quot;20148&quot; value=&quot;5&quot;/&gt;&lt;property id=&quot;20300&quot; value=&quot;Slide 23 - &amp;quot;Sistema “lineare”, distorsione&amp;quot;&quot;/&gt;&lt;property id=&quot;20307&quot; value=&quot;600&quot;/&gt;&lt;/object&gt;&lt;object type=&quot;3&quot; unique_id=&quot;10013&quot;&gt;&lt;property id=&quot;20148&quot; value=&quot;5&quot;/&gt;&lt;property id=&quot;20300&quot; value=&quot;Slide 24 - &amp;quot;Un sistema lineare con filtro di correzione&amp;quot;&quot;/&gt;&lt;property id=&quot;20307&quot; value=&quot;702&quot;/&gt;&lt;/object&gt;&lt;object type=&quot;3&quot; unique_id=&quot;10014&quot;&gt;&lt;property id=&quot;20148&quot; value=&quot;5&quot;/&gt;&lt;property id=&quot;20300&quot; value=&quot;Slide 25 - &amp;quot;Effetto combinato filtro+sistema&amp;quot;&quot;/&gt;&lt;property id=&quot;20307&quot; value=&quot;566&quot;/&gt;&lt;/object&gt;&lt;object type=&quot;3&quot; unique_id=&quot;10015&quot;&gt;&lt;property id=&quot;20148&quot; value=&quot;5&quot;/&gt;&lt;property id=&quot;20300&quot; value=&quot;Slide 26 - &amp;quot;Possibili strategie di progettazione &amp;#x0D;&amp;#x0A;di un filtro equalizzatore&amp;quot;&quot;/&gt;&lt;property id=&quot;20307&quot; value=&quot;571&quot;/&gt;&lt;/object&gt;&lt;object type=&quot;3&quot; unique_id=&quot;10016&quot;&gt;&lt;property id=&quot;20148&quot; value=&quot;5&quot;/&gt;&lt;property id=&quot;20300&quot; value=&quot;Slide 27 - &amp;quot;Teoria del filtraggio inverso di Kirkeby&amp;quot;&quot;/&gt;&lt;property id=&quot;20307&quot; value=&quot;573&quot;/&gt;&lt;/object&gt;&lt;object type=&quot;3&quot; unique_id=&quot;10017&quot;&gt;&lt;property id=&quot;20148&quot; value=&quot;5&quot;/&gt;&lt;property id=&quot;20300&quot; value=&quot;Slide 28 - &amp;quot;Parametro di regolarizzazione e(w)&amp;#x0D;&amp;#x0A;variabile con la frequenza&amp;quot;&quot;/&gt;&lt;property id=&quot;20307&quot; value=&quot;714&quot;/&gt;&lt;/object&gt;&lt;object type=&quot;3&quot; unique_id=&quot;10018&quot;&gt;&lt;property id=&quot;20148&quot; value=&quot;5&quot;/&gt;&lt;property id=&quot;20300&quot; value=&quot;Slide 29 - &amp;quot;Che differenza c’è fra un segnale, &amp;#x0D;&amp;#x0A;un sistema ed un filtro?&amp;quot;&quot;/&gt;&lt;property id=&quot;20307&quot; value=&quot;604&quot;/&gt;&lt;/object&gt;&lt;object type=&quot;3&quot; unique_id=&quot;10019&quot;&gt;&lt;property id=&quot;20148&quot; value=&quot;5&quot;/&gt;&lt;property id=&quot;20300&quot; value=&quot;Slide 31 - &amp;quot;Esempio di sistema con filtro equalizzatore&amp;quot;&quot;/&gt;&lt;property id=&quot;20307&quot; value=&quot;703&quot;/&gt;&lt;/object&gt;&lt;object type=&quot;3&quot; unique_id=&quot;10020&quot;&gt;&lt;property id=&quot;20148&quot; value=&quot;5&quot;/&gt;&lt;property id=&quot;20300&quot; value=&quot;Slide 32 - &amp;quot;Esempio di sistema con filtro equalizzatore&amp;quot;&quot;/&gt;&lt;property id=&quot;20307&quot; value=&quot;704&quot;/&gt;&lt;/object&gt;&lt;object type=&quot;3&quot; unique_id=&quot;10040&quot;&gt;&lt;property id=&quot;20148&quot; value=&quot;5&quot;/&gt;&lt;property id=&quot;20300&quot; value=&quot;Slide 30 - &amp;quot;Auralizzazione&amp;quot;&quot;/&gt;&lt;property id=&quot;20307&quot; value=&quot;717&quot;/&gt;&lt;/object&gt;&lt;object type=&quot;3&quot; unique_id=&quot;11180&quot;&gt;&lt;property id=&quot;20148&quot; value=&quot;5&quot;/&gt;&lt;property id=&quot;20300&quot; value=&quot;Slide 9 - &amp;quot;L’algoritmo FFT&amp;quot;&quot;/&gt;&lt;property id=&quot;20307&quot; value=&quot;718&quot;/&gt;&lt;/object&gt;&lt;object type=&quot;3&quot; unique_id=&quot;11181&quot;&gt;&lt;property id=&quot;20148&quot; value=&quot;5&quot;/&gt;&lt;property id=&quot;20300&quot; value=&quot;Slide 10 - &amp;quot;L’algoritmo FFT&amp;quot;&quot;/&gt;&lt;property id=&quot;20307&quot; value=&quot;719&quot;/&gt;&lt;/object&gt;&lt;object type=&quot;3&quot; unique_id=&quot;11182&quot;&gt;&lt;property id=&quot;20148&quot; value=&quot;5&quot;/&gt;&lt;property id=&quot;20300&quot; value=&quot;Slide 11 - &amp;quot;Spettro complesso, autospettro&amp;quot;&quot;/&gt;&lt;property id=&quot;20307&quot; value=&quot;720&quot;/&gt;&lt;/object&gt;&lt;object type=&quot;3&quot; unique_id=&quot;11183&quot;&gt;&lt;property id=&quot;20148&quot; value=&quot;5&quot;/&gt;&lt;property id=&quot;20300&quot; value=&quot;Slide 12 - &amp;quot;Spettro complesso, autospettro&amp;quot;&quot;/&gt;&lt;property id=&quot;20307&quot; value=&quot;721&quot;/&gt;&lt;/object&gt;&lt;object type=&quot;3&quot; unique_id=&quot;11184&quot;&gt;&lt;property id=&quot;20148&quot; value=&quot;5&quot;/&gt;&lt;property id=&quot;20300&quot; value=&quot;Slide 13 - &amp;quot;Il “leakage” e le finestre (“window”)&amp;quot;&quot;/&gt;&lt;property id=&quot;20307&quot; value=&quot;722&quot;/&gt;&lt;/object&gt;&lt;object type=&quot;3&quot; unique_id=&quot;11185&quot;&gt;&lt;property id=&quot;20148&quot; value=&quot;5&quot;/&gt;&lt;property id=&quot;20300&quot; value=&quot;Slide 14 - &amp;quot;Il “leakage” e le finestre (“window”)&amp;quot;&quot;/&gt;&lt;property id=&quot;20307&quot; value=&quot;723&quot;/&gt;&lt;/object&gt;&lt;object type=&quot;3&quot; unique_id=&quot;11186&quot;&gt;&lt;property id=&quot;20148&quot; value=&quot;5&quot;/&gt;&lt;property id=&quot;20300&quot; value=&quot;Slide 15 - &amp;quot;L’overlap&amp;quot;&quot;/&gt;&lt;property id=&quot;20307&quot; value=&quot;724&quot;/&gt;&lt;/object&gt;&lt;object type=&quot;3&quot; unique_id=&quot;11187&quot;&gt;&lt;property id=&quot;20148&quot; value=&quot;5&quot;/&gt;&lt;property id=&quot;20300&quot; value=&quot;Slide 16 - &amp;quot;Media, waterfall, spettrogramma&amp;quot;&quot;/&gt;&lt;property id=&quot;20307&quot; value=&quot;725&quot;/&gt;&lt;/object&gt;&lt;object type=&quot;3&quot; unique_id=&quot;11188&quot;&gt;&lt;property id=&quot;20148&quot; value=&quot;5&quot;/&gt;&lt;property id=&quot;20300&quot; value=&quot;Slide 17 - &amp;quot;Filtraggio FIR veloce mediante FFT&amp;quot;&quot;/&gt;&lt;property id=&quot;20307&quot; value=&quot;726&quot;/&gt;&lt;/object&gt;&lt;object type=&quot;3&quot; unique_id=&quot;11189&quot;&gt;&lt;property id=&quot;20148&quot; value=&quot;5&quot;/&gt;&lt;property id=&quot;20300&quot; value=&quot;Slide 18 - &amp;quot;L’algoritmo “Overlap &amp;amp; Save”&amp;quot;&quot;/&gt;&lt;property id=&quot;20307&quot; value=&quot;727&quot;/&gt;&lt;/object&gt;&lt;object type=&quot;3&quot; unique_id=&quot;11190&quot;&gt;&lt;property id=&quot;20148&quot; value=&quot;5&quot;/&gt;&lt;property id=&quot;20300&quot; value=&quot;Slide 19 - &amp;quot;L’algoritmo “Overlap &amp;amp; Save”&amp;quot;&quot;/&gt;&lt;property id=&quot;20307&quot; value=&quot;728&quot;/&gt;&lt;/object&gt;&lt;object type=&quot;3&quot; unique_id=&quot;11191&quot;&gt;&lt;property id=&quot;20148&quot; value=&quot;5&quot;/&gt;&lt;property id=&quot;20300&quot; value=&quot;Slide 20 - &amp;quot;Schema a blocchi Overlap &amp;amp; Save&amp;quot;&quot;/&gt;&lt;property id=&quot;20307&quot; value=&quot;729&quot;/&gt;&lt;/object&gt;&lt;object type=&quot;3&quot; unique_id=&quot;11192&quot;&gt;&lt;property id=&quot;20148&quot; value=&quot;5&quot;/&gt;&lt;property id=&quot;20300&quot; value=&quot;Slide 21 - &amp;quot;Uniformly Partitioned Overlap &amp;amp; Save&amp;quot;&quot;/&gt;&lt;property id=&quot;20307&quot; value=&quot;730&quot;/&gt;&lt;/object&gt;&lt;object type=&quot;3&quot; unique_id=&quot;11193&quot;&gt;&lt;property id=&quot;20148&quot; value=&quot;5&quot;/&gt;&lt;property id=&quot;20300&quot; value=&quot;Slide 22 - &amp;quot;Uniformly Partitioned Overlap &amp;amp; Save&amp;quot;&quot;/&gt;&lt;property id=&quot;20307&quot; value=&quot;73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techtmpl">
  <a:themeElements>
    <a:clrScheme name="techtmpl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chtmp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Tx/>
          <a:buFont typeface="Wingdings" panose="05000000000000000000" pitchFamily="2" charset="2"/>
          <a:buChar char="q"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Tx/>
          <a:buFont typeface="Wingdings" panose="05000000000000000000" pitchFamily="2" charset="2"/>
          <a:buChar char="q"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techtmpl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chtmpl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chtmpl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chtmpl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chtmpl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chtmpl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chtmpl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C:\MSOffice\Templates\techtmpl.pot</Template>
  <TotalTime>40135</TotalTime>
  <Words>720</Words>
  <Application>Microsoft Office PowerPoint</Application>
  <PresentationFormat>Letter Paper (8.5x11 in)</PresentationFormat>
  <Paragraphs>79</Paragraphs>
  <Slides>9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Wingdings</vt:lpstr>
      <vt:lpstr>Symbol</vt:lpstr>
      <vt:lpstr>Times New Roman</vt:lpstr>
      <vt:lpstr>techtmpl</vt:lpstr>
      <vt:lpstr>Microsoft Equation 3.0</vt:lpstr>
      <vt:lpstr>Elaborazione numerica del suono  FFT – Analisi spettrale</vt:lpstr>
      <vt:lpstr>L’algoritmo FFT</vt:lpstr>
      <vt:lpstr>L’algoritmo FFT</vt:lpstr>
      <vt:lpstr>Spettro complesso, autospettro</vt:lpstr>
      <vt:lpstr>Spettro complesso, autospettro</vt:lpstr>
      <vt:lpstr>Il “leakage” e le finestre (“window”)</vt:lpstr>
      <vt:lpstr>Il “leakage” e le finestre (“window”)</vt:lpstr>
      <vt:lpstr>L’overlap</vt:lpstr>
      <vt:lpstr>Media, waterfall, spettrogramma</vt:lpstr>
    </vt:vector>
  </TitlesOfParts>
  <Company>ADI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2116x_Basics</dc:title>
  <dc:creator>robert hoffmann</dc:creator>
  <cp:lastModifiedBy>Angelo Farina</cp:lastModifiedBy>
  <cp:revision>146</cp:revision>
  <cp:lastPrinted>2000-03-27T16:20:25Z</cp:lastPrinted>
  <dcterms:created xsi:type="dcterms:W3CDTF">1998-08-07T13:31:30Z</dcterms:created>
  <dcterms:modified xsi:type="dcterms:W3CDTF">2024-10-24T17:13:37Z</dcterms:modified>
</cp:coreProperties>
</file>