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8"/>
  </p:notesMasterIdLst>
  <p:handoutMasterIdLst>
    <p:handoutMasterId r:id="rId29"/>
  </p:handoutMasterIdLst>
  <p:sldIdLst>
    <p:sldId id="735" r:id="rId2"/>
    <p:sldId id="599" r:id="rId3"/>
    <p:sldId id="716" r:id="rId4"/>
    <p:sldId id="726" r:id="rId5"/>
    <p:sldId id="727" r:id="rId6"/>
    <p:sldId id="728" r:id="rId7"/>
    <p:sldId id="729" r:id="rId8"/>
    <p:sldId id="730" r:id="rId9"/>
    <p:sldId id="731" r:id="rId10"/>
    <p:sldId id="732" r:id="rId11"/>
    <p:sldId id="733" r:id="rId12"/>
    <p:sldId id="734" r:id="rId13"/>
    <p:sldId id="736" r:id="rId14"/>
    <p:sldId id="737" r:id="rId15"/>
    <p:sldId id="738" r:id="rId16"/>
    <p:sldId id="739" r:id="rId17"/>
    <p:sldId id="740" r:id="rId18"/>
    <p:sldId id="600" r:id="rId19"/>
    <p:sldId id="702" r:id="rId20"/>
    <p:sldId id="566" r:id="rId21"/>
    <p:sldId id="571" r:id="rId22"/>
    <p:sldId id="573" r:id="rId23"/>
    <p:sldId id="714" r:id="rId24"/>
    <p:sldId id="604" r:id="rId25"/>
    <p:sldId id="703" r:id="rId26"/>
    <p:sldId id="704" r:id="rId27"/>
  </p:sldIdLst>
  <p:sldSz cx="9144000" cy="6858000" type="letter"/>
  <p:notesSz cx="6797675" cy="9926638"/>
  <p:custDataLst>
    <p:tags r:id="rId30"/>
  </p:custDataLst>
  <p:defaultTextStyle>
    <a:defPPr>
      <a:defRPr lang="en-US"/>
    </a:defPPr>
    <a:lvl1pPr algn="l" rtl="0" eaLnBrk="0" fontAlgn="base" hangingPunct="0">
      <a:spcBef>
        <a:spcPct val="20000"/>
      </a:spcBef>
      <a:spcAft>
        <a:spcPct val="0"/>
      </a:spcAft>
      <a:buClr>
        <a:schemeClr val="tx1"/>
      </a:buClr>
      <a:buFont typeface="Wingdings" panose="05000000000000000000" pitchFamily="2" charset="2"/>
      <a:buChar char="q"/>
      <a:defRPr sz="2000" b="1" kern="1200">
        <a:solidFill>
          <a:schemeClr val="tx1"/>
        </a:solidFill>
        <a:latin typeface="Arial" panose="020B0604020202020204" pitchFamily="34" charset="0"/>
        <a:ea typeface="+mn-ea"/>
        <a:cs typeface="+mn-cs"/>
      </a:defRPr>
    </a:lvl1pPr>
    <a:lvl2pPr marL="457200" algn="l" rtl="0" eaLnBrk="0" fontAlgn="base" hangingPunct="0">
      <a:spcBef>
        <a:spcPct val="20000"/>
      </a:spcBef>
      <a:spcAft>
        <a:spcPct val="0"/>
      </a:spcAft>
      <a:buClr>
        <a:schemeClr val="tx1"/>
      </a:buClr>
      <a:buFont typeface="Wingdings" panose="05000000000000000000" pitchFamily="2" charset="2"/>
      <a:buChar char="q"/>
      <a:defRPr sz="2000" b="1" kern="1200">
        <a:solidFill>
          <a:schemeClr val="tx1"/>
        </a:solidFill>
        <a:latin typeface="Arial" panose="020B0604020202020204" pitchFamily="34" charset="0"/>
        <a:ea typeface="+mn-ea"/>
        <a:cs typeface="+mn-cs"/>
      </a:defRPr>
    </a:lvl2pPr>
    <a:lvl3pPr marL="914400" algn="l" rtl="0" eaLnBrk="0" fontAlgn="base" hangingPunct="0">
      <a:spcBef>
        <a:spcPct val="20000"/>
      </a:spcBef>
      <a:spcAft>
        <a:spcPct val="0"/>
      </a:spcAft>
      <a:buClr>
        <a:schemeClr val="tx1"/>
      </a:buClr>
      <a:buFont typeface="Wingdings" panose="05000000000000000000" pitchFamily="2" charset="2"/>
      <a:buChar char="q"/>
      <a:defRPr sz="2000" b="1" kern="1200">
        <a:solidFill>
          <a:schemeClr val="tx1"/>
        </a:solidFill>
        <a:latin typeface="Arial" panose="020B0604020202020204" pitchFamily="34" charset="0"/>
        <a:ea typeface="+mn-ea"/>
        <a:cs typeface="+mn-cs"/>
      </a:defRPr>
    </a:lvl3pPr>
    <a:lvl4pPr marL="1371600" algn="l" rtl="0" eaLnBrk="0" fontAlgn="base" hangingPunct="0">
      <a:spcBef>
        <a:spcPct val="20000"/>
      </a:spcBef>
      <a:spcAft>
        <a:spcPct val="0"/>
      </a:spcAft>
      <a:buClr>
        <a:schemeClr val="tx1"/>
      </a:buClr>
      <a:buFont typeface="Wingdings" panose="05000000000000000000" pitchFamily="2" charset="2"/>
      <a:buChar char="q"/>
      <a:defRPr sz="2000" b="1" kern="1200">
        <a:solidFill>
          <a:schemeClr val="tx1"/>
        </a:solidFill>
        <a:latin typeface="Arial" panose="020B0604020202020204" pitchFamily="34" charset="0"/>
        <a:ea typeface="+mn-ea"/>
        <a:cs typeface="+mn-cs"/>
      </a:defRPr>
    </a:lvl4pPr>
    <a:lvl5pPr marL="1828800" algn="l" rtl="0" eaLnBrk="0" fontAlgn="base" hangingPunct="0">
      <a:spcBef>
        <a:spcPct val="20000"/>
      </a:spcBef>
      <a:spcAft>
        <a:spcPct val="0"/>
      </a:spcAft>
      <a:buClr>
        <a:schemeClr val="tx1"/>
      </a:buClr>
      <a:buFont typeface="Wingdings" panose="05000000000000000000" pitchFamily="2" charset="2"/>
      <a:buChar char="q"/>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849">
          <p15:clr>
            <a:srgbClr val="A4A3A4"/>
          </p15:clr>
        </p15:guide>
        <p15:guide id="2" pos="5485">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6" autoAdjust="0"/>
    <p:restoredTop sz="94830" autoAdjust="0"/>
  </p:normalViewPr>
  <p:slideViewPr>
    <p:cSldViewPr snapToGrid="0">
      <p:cViewPr varScale="1">
        <p:scale>
          <a:sx n="98" d="100"/>
          <a:sy n="98" d="100"/>
        </p:scale>
        <p:origin x="315" y="36"/>
      </p:cViewPr>
      <p:guideLst>
        <p:guide orient="horz" pos="849"/>
        <p:guide pos="5485"/>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4332"/>
    </p:cViewPr>
  </p:sorterViewPr>
  <p:notesViewPr>
    <p:cSldViewPr snapToGrid="0">
      <p:cViewPr varScale="1">
        <p:scale>
          <a:sx n="55" d="100"/>
          <a:sy n="55" d="100"/>
        </p:scale>
        <p:origin x="-1272"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8772531-2512-B0AE-174D-637A5037777B}"/>
              </a:ext>
            </a:extLst>
          </p:cNvPr>
          <p:cNvSpPr>
            <a:spLocks noChangeArrowheads="1"/>
          </p:cNvSpPr>
          <p:nvPr/>
        </p:nvSpPr>
        <p:spPr bwMode="auto">
          <a:xfrm>
            <a:off x="3124200" y="9220200"/>
            <a:ext cx="557213"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nSpc>
                <a:spcPct val="130000"/>
              </a:lnSpc>
              <a:buFont typeface="Wingdings" panose="05000000000000000000" pitchFamily="2" charset="2"/>
              <a:buNone/>
            </a:pPr>
            <a:r>
              <a:rPr lang="de-DE" altLang="en-US" sz="1000" b="0"/>
              <a:t>Basics</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8691EE8-1E4B-C040-2D5A-75009EC253AC}"/>
              </a:ext>
            </a:extLst>
          </p:cNvPr>
          <p:cNvSpPr>
            <a:spLocks noGrp="1" noRot="1" noChangeAspect="1" noChangeArrowheads="1" noTextEdit="1"/>
          </p:cNvSpPr>
          <p:nvPr>
            <p:ph type="sldImg" idx="2"/>
          </p:nvPr>
        </p:nvSpPr>
        <p:spPr bwMode="auto">
          <a:xfrm>
            <a:off x="68263" y="744538"/>
            <a:ext cx="6661150" cy="4995862"/>
          </a:xfrm>
          <a:prstGeom prst="rect">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FF4DB6B8-E89C-ACF8-1A50-72868D371E97}"/>
              </a:ext>
            </a:extLst>
          </p:cNvPr>
          <p:cNvSpPr>
            <a:spLocks noGrp="1" noChangeArrowheads="1"/>
          </p:cNvSpPr>
          <p:nvPr>
            <p:ph type="sldNum" sz="quarter" idx="5"/>
          </p:nvPr>
        </p:nvSpPr>
        <p:spPr bwMode="auto">
          <a:xfrm>
            <a:off x="3852863" y="9428163"/>
            <a:ext cx="294481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spcBef>
                <a:spcPct val="0"/>
              </a:spcBef>
              <a:buClrTx/>
              <a:buFontTx/>
              <a:buNone/>
              <a:defRPr sz="1000" b="0" i="1"/>
            </a:lvl1pPr>
          </a:lstStyle>
          <a:p>
            <a:r>
              <a:rPr lang="en-US" altLang="en-US"/>
              <a:t>2-</a:t>
            </a:r>
            <a:fld id="{2E35D018-103C-4D49-B7BA-A8B2F2A1F968}" type="slidenum">
              <a:rPr lang="en-US" altLang="en-US"/>
              <a:pPr/>
              <a:t>‹#›</a:t>
            </a:fld>
            <a:endParaRPr lang="en-US" altLang="en-US"/>
          </a:p>
        </p:txBody>
      </p:sp>
      <p:sp>
        <p:nvSpPr>
          <p:cNvPr id="2052" name="Rectangle 4">
            <a:extLst>
              <a:ext uri="{FF2B5EF4-FFF2-40B4-BE49-F238E27FC236}">
                <a16:creationId xmlns:a16="http://schemas.microsoft.com/office/drawing/2014/main" id="{15F916B1-6648-EAC2-0B44-F51A77EE5FBA}"/>
              </a:ext>
            </a:extLst>
          </p:cNvPr>
          <p:cNvSpPr>
            <a:spLocks noGrp="1" noChangeArrowheads="1"/>
          </p:cNvSpPr>
          <p:nvPr>
            <p:ph type="ftr" sz="quarter" idx="4"/>
          </p:nvPr>
        </p:nvSpPr>
        <p:spPr bwMode="auto">
          <a:xfrm>
            <a:off x="1963738" y="9428163"/>
            <a:ext cx="294481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spcBef>
                <a:spcPct val="0"/>
              </a:spcBef>
              <a:buClrTx/>
              <a:buFontTx/>
              <a:buNone/>
              <a:defRPr sz="1000" b="0"/>
            </a:lvl1pPr>
          </a:lstStyle>
          <a:p>
            <a:r>
              <a:rPr lang="en-US" altLang="en-US"/>
              <a:t>ADSP-2116x Workshop</a:t>
            </a:r>
            <a:endParaRPr lang="en-US" altLang="en-US" i="1"/>
          </a:p>
        </p:txBody>
      </p:sp>
      <p:sp>
        <p:nvSpPr>
          <p:cNvPr id="2053" name="Rectangle 5">
            <a:extLst>
              <a:ext uri="{FF2B5EF4-FFF2-40B4-BE49-F238E27FC236}">
                <a16:creationId xmlns:a16="http://schemas.microsoft.com/office/drawing/2014/main" id="{F34C14AE-8B0E-DA09-6736-94D8A2E44E8C}"/>
              </a:ext>
            </a:extLst>
          </p:cNvPr>
          <p:cNvSpPr>
            <a:spLocks noGrp="1" noChangeArrowheads="1"/>
          </p:cNvSpPr>
          <p:nvPr>
            <p:ph type="body" sz="quarter" idx="3"/>
          </p:nvPr>
        </p:nvSpPr>
        <p:spPr bwMode="auto">
          <a:xfrm>
            <a:off x="906463" y="6083300"/>
            <a:ext cx="4984750"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113F6E4-4763-68C0-86DD-0347BA2FD9BA}"/>
              </a:ext>
            </a:extLst>
          </p:cNvPr>
          <p:cNvSpPr>
            <a:spLocks noGrp="1" noChangeArrowheads="1"/>
          </p:cNvSpPr>
          <p:nvPr>
            <p:ph type="sldNum" sz="quarter" idx="5"/>
          </p:nvPr>
        </p:nvSpPr>
        <p:spPr>
          <a:ln/>
        </p:spPr>
        <p:txBody>
          <a:bodyPr/>
          <a:lstStyle/>
          <a:p>
            <a:r>
              <a:rPr lang="en-US" altLang="en-US"/>
              <a:t>2-</a:t>
            </a:r>
            <a:fld id="{B6E7936D-771A-49C0-A9BD-2C24431383A0}" type="slidenum">
              <a:rPr lang="en-US" altLang="en-US"/>
              <a:pPr/>
              <a:t>4</a:t>
            </a:fld>
            <a:endParaRPr lang="en-US" altLang="en-US"/>
          </a:p>
        </p:txBody>
      </p:sp>
      <p:sp>
        <p:nvSpPr>
          <p:cNvPr id="3" name="Rectangle 4">
            <a:extLst>
              <a:ext uri="{FF2B5EF4-FFF2-40B4-BE49-F238E27FC236}">
                <a16:creationId xmlns:a16="http://schemas.microsoft.com/office/drawing/2014/main" id="{1C9112ED-9685-9E3E-589D-9810E4771AF9}"/>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12002" name="Rectangle 2">
            <a:extLst>
              <a:ext uri="{FF2B5EF4-FFF2-40B4-BE49-F238E27FC236}">
                <a16:creationId xmlns:a16="http://schemas.microsoft.com/office/drawing/2014/main" id="{9197ED0C-83AF-9633-5B98-A1F2F82E67CD}"/>
              </a:ext>
            </a:extLst>
          </p:cNvPr>
          <p:cNvSpPr>
            <a:spLocks noGrp="1" noRot="1" noChangeAspect="1" noChangeArrowheads="1" noTextEdit="1"/>
          </p:cNvSpPr>
          <p:nvPr>
            <p:ph type="sldImg"/>
          </p:nvPr>
        </p:nvSpPr>
        <p:spPr>
          <a:xfrm>
            <a:off x="917575" y="744538"/>
            <a:ext cx="4962525" cy="3722687"/>
          </a:xfrm>
          <a:ln/>
        </p:spPr>
      </p:sp>
      <p:sp>
        <p:nvSpPr>
          <p:cNvPr id="512003" name="Rectangle 3">
            <a:extLst>
              <a:ext uri="{FF2B5EF4-FFF2-40B4-BE49-F238E27FC236}">
                <a16:creationId xmlns:a16="http://schemas.microsoft.com/office/drawing/2014/main" id="{5B0560F4-3785-DE59-16DC-CA6E0B7710A0}"/>
              </a:ext>
            </a:extLst>
          </p:cNvPr>
          <p:cNvSpPr>
            <a:spLocks noGrp="1" noChangeArrowheads="1"/>
          </p:cNvSpPr>
          <p:nvPr>
            <p:ph type="body" idx="1"/>
          </p:nvPr>
        </p:nvSpPr>
        <p:spPr>
          <a:xfrm>
            <a:off x="906463" y="4714875"/>
            <a:ext cx="4984750" cy="4467225"/>
          </a:xfrm>
        </p:spPr>
        <p:txBody>
          <a:bodyPr/>
          <a:lstStyle/>
          <a:p>
            <a:endParaRPr lang="it-IT"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2A06-EA57-714A-A9CB-1C7D4A4BE9F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4D35970-9C37-D0BB-95F8-3F9524BBE01E}"/>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13</a:t>
            </a:fld>
            <a:endParaRPr lang="en-US" altLang="en-US"/>
          </a:p>
        </p:txBody>
      </p:sp>
      <p:sp>
        <p:nvSpPr>
          <p:cNvPr id="3" name="Rectangle 4">
            <a:extLst>
              <a:ext uri="{FF2B5EF4-FFF2-40B4-BE49-F238E27FC236}">
                <a16:creationId xmlns:a16="http://schemas.microsoft.com/office/drawing/2014/main" id="{FF3E372E-C350-9171-E809-66D31297686C}"/>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F168759A-6C73-BEC3-9368-FAA66A9B0629}"/>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42D5DAD5-6D3F-094C-CB17-DE61126ED003}"/>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201502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E647-488B-DA54-4AA0-B68D9243755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D546C16-FCDC-0F36-494A-428C3095B18A}"/>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14</a:t>
            </a:fld>
            <a:endParaRPr lang="en-US" altLang="en-US"/>
          </a:p>
        </p:txBody>
      </p:sp>
      <p:sp>
        <p:nvSpPr>
          <p:cNvPr id="3" name="Rectangle 4">
            <a:extLst>
              <a:ext uri="{FF2B5EF4-FFF2-40B4-BE49-F238E27FC236}">
                <a16:creationId xmlns:a16="http://schemas.microsoft.com/office/drawing/2014/main" id="{2B79FC1A-11AF-3738-7F18-F0119D2FD540}"/>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564728BB-75CB-992D-82DF-4E7117D03F8C}"/>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5906AA59-7A2C-017D-B5B2-C5EC79561CA9}"/>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879484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79AA-4815-F054-10ED-7933693E353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4366465-D3A0-C616-BD7B-4C69368A2BF9}"/>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15</a:t>
            </a:fld>
            <a:endParaRPr lang="en-US" altLang="en-US"/>
          </a:p>
        </p:txBody>
      </p:sp>
      <p:sp>
        <p:nvSpPr>
          <p:cNvPr id="3" name="Rectangle 4">
            <a:extLst>
              <a:ext uri="{FF2B5EF4-FFF2-40B4-BE49-F238E27FC236}">
                <a16:creationId xmlns:a16="http://schemas.microsoft.com/office/drawing/2014/main" id="{B1276942-910F-639B-D564-E5ABD4452C3A}"/>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5EA0380B-7547-6508-E986-154FF87F594D}"/>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FE7491C9-CC3F-3010-12F5-FC86ACACD5FE}"/>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4101693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7C2F1-BEA5-C5B3-81F5-ECDB8A35430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FDE5B0A-47DA-1847-1D63-0BC00EFD5C35}"/>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16</a:t>
            </a:fld>
            <a:endParaRPr lang="en-US" altLang="en-US"/>
          </a:p>
        </p:txBody>
      </p:sp>
      <p:sp>
        <p:nvSpPr>
          <p:cNvPr id="3" name="Rectangle 4">
            <a:extLst>
              <a:ext uri="{FF2B5EF4-FFF2-40B4-BE49-F238E27FC236}">
                <a16:creationId xmlns:a16="http://schemas.microsoft.com/office/drawing/2014/main" id="{703A3425-240D-F9C0-0801-BC154D383777}"/>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F0334A34-E378-882D-762F-B30C59EA58AC}"/>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22AA3806-9909-FA8B-DD8A-88570908DF0B}"/>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40759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7DC3-F24B-E4E9-F44A-487702B23EE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8DF8822-F5BF-F666-77E7-85E4A0F2243F}"/>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17</a:t>
            </a:fld>
            <a:endParaRPr lang="en-US" altLang="en-US"/>
          </a:p>
        </p:txBody>
      </p:sp>
      <p:sp>
        <p:nvSpPr>
          <p:cNvPr id="3" name="Rectangle 4">
            <a:extLst>
              <a:ext uri="{FF2B5EF4-FFF2-40B4-BE49-F238E27FC236}">
                <a16:creationId xmlns:a16="http://schemas.microsoft.com/office/drawing/2014/main" id="{2E57AD37-06E3-A20A-D561-762085047118}"/>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19E60AED-830E-4B5D-3149-6FD22F73D181}"/>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7D8D1D5A-5FDA-A07E-C767-72D5C6B2A1C7}"/>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233553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9297ED5-F762-C904-FCF7-DDAC1C23AC70}"/>
              </a:ext>
            </a:extLst>
          </p:cNvPr>
          <p:cNvSpPr>
            <a:spLocks noGrp="1" noChangeArrowheads="1"/>
          </p:cNvSpPr>
          <p:nvPr>
            <p:ph type="sldNum" sz="quarter" idx="5"/>
          </p:nvPr>
        </p:nvSpPr>
        <p:spPr>
          <a:ln/>
        </p:spPr>
        <p:txBody>
          <a:bodyPr/>
          <a:lstStyle/>
          <a:p>
            <a:r>
              <a:rPr lang="en-US" altLang="en-US"/>
              <a:t>2-</a:t>
            </a:r>
            <a:fld id="{10748510-3477-45E4-B1DB-4A30C79B5400}" type="slidenum">
              <a:rPr lang="en-US" altLang="en-US"/>
              <a:pPr/>
              <a:t>20</a:t>
            </a:fld>
            <a:endParaRPr lang="en-US" altLang="en-US"/>
          </a:p>
        </p:txBody>
      </p:sp>
      <p:sp>
        <p:nvSpPr>
          <p:cNvPr id="3" name="Rectangle 4">
            <a:extLst>
              <a:ext uri="{FF2B5EF4-FFF2-40B4-BE49-F238E27FC236}">
                <a16:creationId xmlns:a16="http://schemas.microsoft.com/office/drawing/2014/main" id="{C4CA75C3-B32B-8608-D1A9-D5D35F6DB46C}"/>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169986" name="Rectangle 2">
            <a:extLst>
              <a:ext uri="{FF2B5EF4-FFF2-40B4-BE49-F238E27FC236}">
                <a16:creationId xmlns:a16="http://schemas.microsoft.com/office/drawing/2014/main" id="{73E36F03-686F-1C86-9E9E-A67D7CDF718E}"/>
              </a:ext>
            </a:extLst>
          </p:cNvPr>
          <p:cNvSpPr>
            <a:spLocks noGrp="1" noRot="1" noChangeAspect="1" noChangeArrowheads="1"/>
          </p:cNvSpPr>
          <p:nvPr>
            <p:ph type="sldImg"/>
          </p:nvPr>
        </p:nvSpPr>
        <p:spPr bwMode="auto">
          <a:xfrm>
            <a:off x="919163" y="744538"/>
            <a:ext cx="4960937" cy="3721100"/>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7" name="Rectangle 3">
            <a:extLst>
              <a:ext uri="{FF2B5EF4-FFF2-40B4-BE49-F238E27FC236}">
                <a16:creationId xmlns:a16="http://schemas.microsoft.com/office/drawing/2014/main" id="{40EB191D-46B0-C32A-F851-C33C04C94D83}"/>
              </a:ext>
            </a:extLst>
          </p:cNvPr>
          <p:cNvSpPr>
            <a:spLocks noGrp="1" noChangeArrowheads="1"/>
          </p:cNvSpPr>
          <p:nvPr>
            <p:ph type="body" idx="1"/>
          </p:nvPr>
        </p:nvSpPr>
        <p:spPr bwMode="auto">
          <a:xfrm>
            <a:off x="906463" y="4716463"/>
            <a:ext cx="498475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it-IT"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291EB1D-7322-1E22-1B6A-B525C93AA304}"/>
              </a:ext>
            </a:extLst>
          </p:cNvPr>
          <p:cNvSpPr>
            <a:spLocks noGrp="1" noChangeArrowheads="1"/>
          </p:cNvSpPr>
          <p:nvPr>
            <p:ph type="sldNum" sz="quarter" idx="5"/>
          </p:nvPr>
        </p:nvSpPr>
        <p:spPr>
          <a:ln/>
        </p:spPr>
        <p:txBody>
          <a:bodyPr/>
          <a:lstStyle/>
          <a:p>
            <a:r>
              <a:rPr lang="en-US" altLang="en-US"/>
              <a:t>2-</a:t>
            </a:r>
            <a:fld id="{0581275D-1415-4ABF-A0EC-60941D5B9DDD}" type="slidenum">
              <a:rPr lang="en-US" altLang="en-US"/>
              <a:pPr/>
              <a:t>21</a:t>
            </a:fld>
            <a:endParaRPr lang="en-US" altLang="en-US"/>
          </a:p>
        </p:txBody>
      </p:sp>
      <p:sp>
        <p:nvSpPr>
          <p:cNvPr id="3" name="Rectangle 4">
            <a:extLst>
              <a:ext uri="{FF2B5EF4-FFF2-40B4-BE49-F238E27FC236}">
                <a16:creationId xmlns:a16="http://schemas.microsoft.com/office/drawing/2014/main" id="{31C774C3-1840-6F3A-05FA-30A19753AD93}"/>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180226" name="Rectangle 2">
            <a:extLst>
              <a:ext uri="{FF2B5EF4-FFF2-40B4-BE49-F238E27FC236}">
                <a16:creationId xmlns:a16="http://schemas.microsoft.com/office/drawing/2014/main" id="{F9CF5445-B014-F411-5358-33C6D85A29EF}"/>
              </a:ext>
            </a:extLst>
          </p:cNvPr>
          <p:cNvSpPr>
            <a:spLocks noGrp="1" noRot="1" noChangeAspect="1" noChangeArrowheads="1"/>
          </p:cNvSpPr>
          <p:nvPr>
            <p:ph type="sldImg"/>
          </p:nvPr>
        </p:nvSpPr>
        <p:spPr bwMode="auto">
          <a:xfrm>
            <a:off x="919163" y="744538"/>
            <a:ext cx="4960937" cy="3721100"/>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7" name="Rectangle 3">
            <a:extLst>
              <a:ext uri="{FF2B5EF4-FFF2-40B4-BE49-F238E27FC236}">
                <a16:creationId xmlns:a16="http://schemas.microsoft.com/office/drawing/2014/main" id="{F55558A5-8A49-C8B7-409B-B5D80A7B558A}"/>
              </a:ext>
            </a:extLst>
          </p:cNvPr>
          <p:cNvSpPr>
            <a:spLocks noGrp="1" noChangeArrowheads="1"/>
          </p:cNvSpPr>
          <p:nvPr>
            <p:ph type="body" idx="1"/>
          </p:nvPr>
        </p:nvSpPr>
        <p:spPr bwMode="auto">
          <a:xfrm>
            <a:off x="906463" y="4716463"/>
            <a:ext cx="498475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it-IT"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2A0B113-6F88-E3BA-8BAB-8704F55AB78B}"/>
              </a:ext>
            </a:extLst>
          </p:cNvPr>
          <p:cNvSpPr>
            <a:spLocks noGrp="1" noChangeArrowheads="1"/>
          </p:cNvSpPr>
          <p:nvPr>
            <p:ph type="sldNum" sz="quarter" idx="5"/>
          </p:nvPr>
        </p:nvSpPr>
        <p:spPr>
          <a:ln/>
        </p:spPr>
        <p:txBody>
          <a:bodyPr/>
          <a:lstStyle/>
          <a:p>
            <a:r>
              <a:rPr lang="en-US" altLang="en-US"/>
              <a:t>2-</a:t>
            </a:r>
            <a:fld id="{71FE8684-45E5-4B98-9FC5-DCB94BE1052F}" type="slidenum">
              <a:rPr lang="en-US" altLang="en-US"/>
              <a:pPr/>
              <a:t>22</a:t>
            </a:fld>
            <a:endParaRPr lang="en-US" altLang="en-US"/>
          </a:p>
        </p:txBody>
      </p:sp>
      <p:sp>
        <p:nvSpPr>
          <p:cNvPr id="3" name="Rectangle 4">
            <a:extLst>
              <a:ext uri="{FF2B5EF4-FFF2-40B4-BE49-F238E27FC236}">
                <a16:creationId xmlns:a16="http://schemas.microsoft.com/office/drawing/2014/main" id="{21B8E02D-C09E-E68A-3792-A9B84956DCD5}"/>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184322" name="Rectangle 2">
            <a:extLst>
              <a:ext uri="{FF2B5EF4-FFF2-40B4-BE49-F238E27FC236}">
                <a16:creationId xmlns:a16="http://schemas.microsoft.com/office/drawing/2014/main" id="{B2732849-3CEA-7FF8-0DFC-6640F713CB40}"/>
              </a:ext>
            </a:extLst>
          </p:cNvPr>
          <p:cNvSpPr>
            <a:spLocks noGrp="1" noRot="1" noChangeAspect="1" noChangeArrowheads="1"/>
          </p:cNvSpPr>
          <p:nvPr>
            <p:ph type="sldImg"/>
          </p:nvPr>
        </p:nvSpPr>
        <p:spPr bwMode="auto">
          <a:xfrm>
            <a:off x="919163" y="744538"/>
            <a:ext cx="4960937" cy="3721100"/>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3" name="Rectangle 3">
            <a:extLst>
              <a:ext uri="{FF2B5EF4-FFF2-40B4-BE49-F238E27FC236}">
                <a16:creationId xmlns:a16="http://schemas.microsoft.com/office/drawing/2014/main" id="{F0F2A6B7-2538-C051-59D0-E69C9DB45C53}"/>
              </a:ext>
            </a:extLst>
          </p:cNvPr>
          <p:cNvSpPr>
            <a:spLocks noGrp="1" noChangeArrowheads="1"/>
          </p:cNvSpPr>
          <p:nvPr>
            <p:ph type="body" idx="1"/>
          </p:nvPr>
        </p:nvSpPr>
        <p:spPr bwMode="auto">
          <a:xfrm>
            <a:off x="906463" y="4716463"/>
            <a:ext cx="498475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it-IT"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6DD341F-74F3-9A8C-D3DD-4C99953165FE}"/>
              </a:ext>
            </a:extLst>
          </p:cNvPr>
          <p:cNvSpPr>
            <a:spLocks noGrp="1" noChangeArrowheads="1"/>
          </p:cNvSpPr>
          <p:nvPr>
            <p:ph type="sldNum" sz="quarter" idx="5"/>
          </p:nvPr>
        </p:nvSpPr>
        <p:spPr>
          <a:ln/>
        </p:spPr>
        <p:txBody>
          <a:bodyPr/>
          <a:lstStyle/>
          <a:p>
            <a:r>
              <a:rPr lang="en-US" altLang="en-US"/>
              <a:t>2-</a:t>
            </a:r>
            <a:fld id="{1A7EDD92-A7FF-41AB-B9A0-527BDC163901}" type="slidenum">
              <a:rPr lang="en-US" altLang="en-US"/>
              <a:pPr/>
              <a:t>24</a:t>
            </a:fld>
            <a:endParaRPr lang="en-US" altLang="en-US"/>
          </a:p>
        </p:txBody>
      </p:sp>
      <p:sp>
        <p:nvSpPr>
          <p:cNvPr id="3" name="Rectangle 4">
            <a:extLst>
              <a:ext uri="{FF2B5EF4-FFF2-40B4-BE49-F238E27FC236}">
                <a16:creationId xmlns:a16="http://schemas.microsoft.com/office/drawing/2014/main" id="{A068BE11-08C5-068C-5378-E4906664C0BE}"/>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252930" name="Rectangle 2">
            <a:extLst>
              <a:ext uri="{FF2B5EF4-FFF2-40B4-BE49-F238E27FC236}">
                <a16:creationId xmlns:a16="http://schemas.microsoft.com/office/drawing/2014/main" id="{9EAA4D22-5B11-E866-5CB6-2CBCB6F33DAD}"/>
              </a:ext>
            </a:extLst>
          </p:cNvPr>
          <p:cNvSpPr>
            <a:spLocks noGrp="1" noRot="1" noChangeAspect="1" noChangeArrowheads="1" noTextEdit="1"/>
          </p:cNvSpPr>
          <p:nvPr>
            <p:ph type="sldImg"/>
          </p:nvPr>
        </p:nvSpPr>
        <p:spPr>
          <a:xfrm>
            <a:off x="919163" y="744538"/>
            <a:ext cx="4960937" cy="3721100"/>
          </a:xfrm>
          <a:ln w="12700" cap="flat"/>
        </p:spPr>
      </p:sp>
      <p:sp>
        <p:nvSpPr>
          <p:cNvPr id="252931" name="Rectangle 3">
            <a:extLst>
              <a:ext uri="{FF2B5EF4-FFF2-40B4-BE49-F238E27FC236}">
                <a16:creationId xmlns:a16="http://schemas.microsoft.com/office/drawing/2014/main" id="{DC0D54C6-DBAD-A6CA-F7B5-E8852943DEAF}"/>
              </a:ext>
            </a:extLst>
          </p:cNvPr>
          <p:cNvSpPr>
            <a:spLocks noGrp="1" noChangeArrowheads="1"/>
          </p:cNvSpPr>
          <p:nvPr>
            <p:ph type="body" idx="1"/>
          </p:nvPr>
        </p:nvSpPr>
        <p:spPr>
          <a:xfrm>
            <a:off x="906463" y="4716463"/>
            <a:ext cx="4984750" cy="4467225"/>
          </a:xfrm>
          <a:ln/>
        </p:spPr>
        <p:txBody>
          <a:bodyPr/>
          <a:lstStyle/>
          <a:p>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CEABE45-A4F6-079A-91B3-71C73746C3E2}"/>
              </a:ext>
            </a:extLst>
          </p:cNvPr>
          <p:cNvSpPr>
            <a:spLocks noGrp="1" noChangeArrowheads="1"/>
          </p:cNvSpPr>
          <p:nvPr>
            <p:ph type="sldNum" sz="quarter" idx="5"/>
          </p:nvPr>
        </p:nvSpPr>
        <p:spPr>
          <a:ln/>
        </p:spPr>
        <p:txBody>
          <a:bodyPr/>
          <a:lstStyle/>
          <a:p>
            <a:r>
              <a:rPr lang="en-US" altLang="en-US"/>
              <a:t>2-</a:t>
            </a:r>
            <a:fld id="{653BC237-6E8E-4846-BC09-7CAA9BB2980E}" type="slidenum">
              <a:rPr lang="en-US" altLang="en-US"/>
              <a:pPr/>
              <a:t>5</a:t>
            </a:fld>
            <a:endParaRPr lang="en-US" altLang="en-US"/>
          </a:p>
        </p:txBody>
      </p:sp>
      <p:sp>
        <p:nvSpPr>
          <p:cNvPr id="3" name="Rectangle 4">
            <a:extLst>
              <a:ext uri="{FF2B5EF4-FFF2-40B4-BE49-F238E27FC236}">
                <a16:creationId xmlns:a16="http://schemas.microsoft.com/office/drawing/2014/main" id="{5CBFC999-8509-0E7A-1528-F4C2B860FB47}"/>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14050" name="Rectangle 2">
            <a:extLst>
              <a:ext uri="{FF2B5EF4-FFF2-40B4-BE49-F238E27FC236}">
                <a16:creationId xmlns:a16="http://schemas.microsoft.com/office/drawing/2014/main" id="{4B5FF165-F5D9-C71F-803B-D77BDCB83945}"/>
              </a:ext>
            </a:extLst>
          </p:cNvPr>
          <p:cNvSpPr>
            <a:spLocks noGrp="1" noRot="1" noChangeAspect="1" noChangeArrowheads="1" noTextEdit="1"/>
          </p:cNvSpPr>
          <p:nvPr>
            <p:ph type="sldImg"/>
          </p:nvPr>
        </p:nvSpPr>
        <p:spPr>
          <a:xfrm>
            <a:off x="917575" y="744538"/>
            <a:ext cx="4962525" cy="3722687"/>
          </a:xfrm>
          <a:ln/>
        </p:spPr>
      </p:sp>
      <p:sp>
        <p:nvSpPr>
          <p:cNvPr id="514051" name="Rectangle 3">
            <a:extLst>
              <a:ext uri="{FF2B5EF4-FFF2-40B4-BE49-F238E27FC236}">
                <a16:creationId xmlns:a16="http://schemas.microsoft.com/office/drawing/2014/main" id="{4AD89431-B5D4-63F3-BA14-E8ECE022C189}"/>
              </a:ext>
            </a:extLst>
          </p:cNvPr>
          <p:cNvSpPr>
            <a:spLocks noGrp="1" noChangeArrowheads="1"/>
          </p:cNvSpPr>
          <p:nvPr>
            <p:ph type="body" idx="1"/>
          </p:nvPr>
        </p:nvSpPr>
        <p:spPr>
          <a:xfrm>
            <a:off x="906463" y="4714875"/>
            <a:ext cx="4984750" cy="4467225"/>
          </a:xfrm>
        </p:spPr>
        <p:txBody>
          <a:bodyPr/>
          <a:lstStyle/>
          <a:p>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4AE1129-52A6-2EFF-867E-CEF6E92607A7}"/>
              </a:ext>
            </a:extLst>
          </p:cNvPr>
          <p:cNvSpPr>
            <a:spLocks noGrp="1" noChangeArrowheads="1"/>
          </p:cNvSpPr>
          <p:nvPr>
            <p:ph type="sldNum" sz="quarter" idx="5"/>
          </p:nvPr>
        </p:nvSpPr>
        <p:spPr>
          <a:ln/>
        </p:spPr>
        <p:txBody>
          <a:bodyPr/>
          <a:lstStyle/>
          <a:p>
            <a:r>
              <a:rPr lang="en-US" altLang="en-US"/>
              <a:t>2-</a:t>
            </a:r>
            <a:fld id="{2D20229E-5021-4B14-9F66-12644D9E6F9C}" type="slidenum">
              <a:rPr lang="en-US" altLang="en-US"/>
              <a:pPr/>
              <a:t>6</a:t>
            </a:fld>
            <a:endParaRPr lang="en-US" altLang="en-US"/>
          </a:p>
        </p:txBody>
      </p:sp>
      <p:sp>
        <p:nvSpPr>
          <p:cNvPr id="3" name="Rectangle 4">
            <a:extLst>
              <a:ext uri="{FF2B5EF4-FFF2-40B4-BE49-F238E27FC236}">
                <a16:creationId xmlns:a16="http://schemas.microsoft.com/office/drawing/2014/main" id="{68F8392C-E33B-3918-BD1B-3BC96D59761C}"/>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16098" name="Rectangle 2">
            <a:extLst>
              <a:ext uri="{FF2B5EF4-FFF2-40B4-BE49-F238E27FC236}">
                <a16:creationId xmlns:a16="http://schemas.microsoft.com/office/drawing/2014/main" id="{F08CA54B-A589-6C61-D8D4-B613B91B3C36}"/>
              </a:ext>
            </a:extLst>
          </p:cNvPr>
          <p:cNvSpPr>
            <a:spLocks noGrp="1" noRot="1" noChangeAspect="1" noChangeArrowheads="1" noTextEdit="1"/>
          </p:cNvSpPr>
          <p:nvPr>
            <p:ph type="sldImg"/>
          </p:nvPr>
        </p:nvSpPr>
        <p:spPr>
          <a:xfrm>
            <a:off x="917575" y="744538"/>
            <a:ext cx="4962525" cy="3722687"/>
          </a:xfrm>
          <a:ln/>
        </p:spPr>
      </p:sp>
      <p:sp>
        <p:nvSpPr>
          <p:cNvPr id="516099" name="Rectangle 3">
            <a:extLst>
              <a:ext uri="{FF2B5EF4-FFF2-40B4-BE49-F238E27FC236}">
                <a16:creationId xmlns:a16="http://schemas.microsoft.com/office/drawing/2014/main" id="{C75D2C3E-AEF7-2B4A-D943-FA6ECCD4E068}"/>
              </a:ext>
            </a:extLst>
          </p:cNvPr>
          <p:cNvSpPr>
            <a:spLocks noGrp="1" noChangeArrowheads="1"/>
          </p:cNvSpPr>
          <p:nvPr>
            <p:ph type="body" idx="1"/>
          </p:nvPr>
        </p:nvSpPr>
        <p:spPr>
          <a:xfrm>
            <a:off x="906463" y="4714875"/>
            <a:ext cx="4984750" cy="4467225"/>
          </a:xfrm>
        </p:spPr>
        <p:txBody>
          <a:bodyPr/>
          <a:lstStyle/>
          <a:p>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D39EBA3-1A8A-028F-3713-4DD8C14BFAC2}"/>
              </a:ext>
            </a:extLst>
          </p:cNvPr>
          <p:cNvSpPr>
            <a:spLocks noGrp="1" noChangeArrowheads="1"/>
          </p:cNvSpPr>
          <p:nvPr>
            <p:ph type="sldNum" sz="quarter" idx="5"/>
          </p:nvPr>
        </p:nvSpPr>
        <p:spPr>
          <a:ln/>
        </p:spPr>
        <p:txBody>
          <a:bodyPr/>
          <a:lstStyle/>
          <a:p>
            <a:r>
              <a:rPr lang="en-US" altLang="en-US"/>
              <a:t>2-</a:t>
            </a:r>
            <a:fld id="{228845AF-E4D2-48F7-9C3F-297F4EB8EBBF}" type="slidenum">
              <a:rPr lang="en-US" altLang="en-US"/>
              <a:pPr/>
              <a:t>7</a:t>
            </a:fld>
            <a:endParaRPr lang="en-US" altLang="en-US"/>
          </a:p>
        </p:txBody>
      </p:sp>
      <p:sp>
        <p:nvSpPr>
          <p:cNvPr id="3" name="Rectangle 4">
            <a:extLst>
              <a:ext uri="{FF2B5EF4-FFF2-40B4-BE49-F238E27FC236}">
                <a16:creationId xmlns:a16="http://schemas.microsoft.com/office/drawing/2014/main" id="{6CF0ECEA-AB96-53AD-F1CD-D3E7871B74D5}"/>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18146" name="Rectangle 2">
            <a:extLst>
              <a:ext uri="{FF2B5EF4-FFF2-40B4-BE49-F238E27FC236}">
                <a16:creationId xmlns:a16="http://schemas.microsoft.com/office/drawing/2014/main" id="{4AC9DC03-020E-2622-9B29-A58D1D4A463C}"/>
              </a:ext>
            </a:extLst>
          </p:cNvPr>
          <p:cNvSpPr>
            <a:spLocks noGrp="1" noRot="1" noChangeAspect="1" noChangeArrowheads="1" noTextEdit="1"/>
          </p:cNvSpPr>
          <p:nvPr>
            <p:ph type="sldImg"/>
          </p:nvPr>
        </p:nvSpPr>
        <p:spPr>
          <a:xfrm>
            <a:off x="917575" y="744538"/>
            <a:ext cx="4962525" cy="3722687"/>
          </a:xfrm>
          <a:ln/>
        </p:spPr>
      </p:sp>
      <p:sp>
        <p:nvSpPr>
          <p:cNvPr id="518147" name="Rectangle 3">
            <a:extLst>
              <a:ext uri="{FF2B5EF4-FFF2-40B4-BE49-F238E27FC236}">
                <a16:creationId xmlns:a16="http://schemas.microsoft.com/office/drawing/2014/main" id="{6139822C-117C-93E0-17B3-27D5B31D7D36}"/>
              </a:ext>
            </a:extLst>
          </p:cNvPr>
          <p:cNvSpPr>
            <a:spLocks noGrp="1" noChangeArrowheads="1"/>
          </p:cNvSpPr>
          <p:nvPr>
            <p:ph type="body" idx="1"/>
          </p:nvPr>
        </p:nvSpPr>
        <p:spPr>
          <a:xfrm>
            <a:off x="906463" y="4714875"/>
            <a:ext cx="4984750" cy="4467225"/>
          </a:xfrm>
        </p:spPr>
        <p:txBody>
          <a:bodyPr/>
          <a:lstStyle/>
          <a:p>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7981150-F0F8-5261-CBA2-F13039236D8E}"/>
              </a:ext>
            </a:extLst>
          </p:cNvPr>
          <p:cNvSpPr>
            <a:spLocks noGrp="1" noChangeArrowheads="1"/>
          </p:cNvSpPr>
          <p:nvPr>
            <p:ph type="sldNum" sz="quarter" idx="5"/>
          </p:nvPr>
        </p:nvSpPr>
        <p:spPr>
          <a:ln/>
        </p:spPr>
        <p:txBody>
          <a:bodyPr/>
          <a:lstStyle/>
          <a:p>
            <a:r>
              <a:rPr lang="en-US" altLang="en-US"/>
              <a:t>2-</a:t>
            </a:r>
            <a:fld id="{84EF103C-BFE3-43BD-924F-62E375FF7439}" type="slidenum">
              <a:rPr lang="en-US" altLang="en-US"/>
              <a:pPr/>
              <a:t>8</a:t>
            </a:fld>
            <a:endParaRPr lang="en-US" altLang="en-US"/>
          </a:p>
        </p:txBody>
      </p:sp>
      <p:sp>
        <p:nvSpPr>
          <p:cNvPr id="3" name="Rectangle 4">
            <a:extLst>
              <a:ext uri="{FF2B5EF4-FFF2-40B4-BE49-F238E27FC236}">
                <a16:creationId xmlns:a16="http://schemas.microsoft.com/office/drawing/2014/main" id="{DFC6041A-0904-FC6A-3940-0EB9AD744398}"/>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0194" name="Rectangle 2">
            <a:extLst>
              <a:ext uri="{FF2B5EF4-FFF2-40B4-BE49-F238E27FC236}">
                <a16:creationId xmlns:a16="http://schemas.microsoft.com/office/drawing/2014/main" id="{59857AE8-2791-9ADA-E403-CAE33F95C4EB}"/>
              </a:ext>
            </a:extLst>
          </p:cNvPr>
          <p:cNvSpPr>
            <a:spLocks noGrp="1" noRot="1" noChangeAspect="1" noChangeArrowheads="1" noTextEdit="1"/>
          </p:cNvSpPr>
          <p:nvPr>
            <p:ph type="sldImg"/>
          </p:nvPr>
        </p:nvSpPr>
        <p:spPr>
          <a:xfrm>
            <a:off x="917575" y="744538"/>
            <a:ext cx="4962525" cy="3722687"/>
          </a:xfrm>
          <a:ln/>
        </p:spPr>
      </p:sp>
      <p:sp>
        <p:nvSpPr>
          <p:cNvPr id="520195" name="Rectangle 3">
            <a:extLst>
              <a:ext uri="{FF2B5EF4-FFF2-40B4-BE49-F238E27FC236}">
                <a16:creationId xmlns:a16="http://schemas.microsoft.com/office/drawing/2014/main" id="{D885BA54-FAFE-F502-236B-6804B868E07F}"/>
              </a:ext>
            </a:extLst>
          </p:cNvPr>
          <p:cNvSpPr>
            <a:spLocks noGrp="1" noChangeArrowheads="1"/>
          </p:cNvSpPr>
          <p:nvPr>
            <p:ph type="body" idx="1"/>
          </p:nvPr>
        </p:nvSpPr>
        <p:spPr>
          <a:xfrm>
            <a:off x="906463" y="4714875"/>
            <a:ext cx="4984750" cy="4467225"/>
          </a:xfrm>
        </p:spPr>
        <p:txBody>
          <a:bodyPr/>
          <a:lstStyle/>
          <a:p>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AE64BAF-DBC3-77E8-D9D8-0DDED9C4C452}"/>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9</a:t>
            </a:fld>
            <a:endParaRPr lang="en-US" altLang="en-US"/>
          </a:p>
        </p:txBody>
      </p:sp>
      <p:sp>
        <p:nvSpPr>
          <p:cNvPr id="3" name="Rectangle 4">
            <a:extLst>
              <a:ext uri="{FF2B5EF4-FFF2-40B4-BE49-F238E27FC236}">
                <a16:creationId xmlns:a16="http://schemas.microsoft.com/office/drawing/2014/main" id="{D82DFB14-E7D2-EFF4-54B1-FBC22B15BBD4}"/>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416ECF4F-6E20-C2BB-3FFC-364278CBC72F}"/>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3EE20F79-10AC-D493-3679-F0315482898E}"/>
              </a:ext>
            </a:extLst>
          </p:cNvPr>
          <p:cNvSpPr>
            <a:spLocks noGrp="1" noChangeArrowheads="1"/>
          </p:cNvSpPr>
          <p:nvPr>
            <p:ph type="body" idx="1"/>
          </p:nvPr>
        </p:nvSpPr>
        <p:spPr>
          <a:xfrm>
            <a:off x="906463" y="4714875"/>
            <a:ext cx="4984750" cy="4467225"/>
          </a:xfrm>
        </p:spPr>
        <p:txBody>
          <a:bodyPr/>
          <a:lstStyle/>
          <a:p>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33820-A95D-5DDE-967A-B6492ECC75B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20DD12A-1A0E-1DF7-672E-2CEA5FBF7FD7}"/>
              </a:ext>
            </a:extLst>
          </p:cNvPr>
          <p:cNvSpPr>
            <a:spLocks noGrp="1" noChangeArrowheads="1"/>
          </p:cNvSpPr>
          <p:nvPr>
            <p:ph type="sldNum" sz="quarter" idx="5"/>
          </p:nvPr>
        </p:nvSpPr>
        <p:spPr>
          <a:ln/>
        </p:spPr>
        <p:txBody>
          <a:bodyPr/>
          <a:lstStyle/>
          <a:p>
            <a:r>
              <a:rPr lang="en-US" altLang="en-US"/>
              <a:t>2-</a:t>
            </a:r>
            <a:fld id="{84EF103C-BFE3-43BD-924F-62E375FF7439}" type="slidenum">
              <a:rPr lang="en-US" altLang="en-US"/>
              <a:pPr/>
              <a:t>10</a:t>
            </a:fld>
            <a:endParaRPr lang="en-US" altLang="en-US"/>
          </a:p>
        </p:txBody>
      </p:sp>
      <p:sp>
        <p:nvSpPr>
          <p:cNvPr id="3" name="Rectangle 4">
            <a:extLst>
              <a:ext uri="{FF2B5EF4-FFF2-40B4-BE49-F238E27FC236}">
                <a16:creationId xmlns:a16="http://schemas.microsoft.com/office/drawing/2014/main" id="{A2BB37B3-1482-4B30-A128-4B045B9C02A6}"/>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0194" name="Rectangle 2">
            <a:extLst>
              <a:ext uri="{FF2B5EF4-FFF2-40B4-BE49-F238E27FC236}">
                <a16:creationId xmlns:a16="http://schemas.microsoft.com/office/drawing/2014/main" id="{1CF5EFC6-A639-11DD-3D5C-534D1CB88190}"/>
              </a:ext>
            </a:extLst>
          </p:cNvPr>
          <p:cNvSpPr>
            <a:spLocks noGrp="1" noRot="1" noChangeAspect="1" noChangeArrowheads="1" noTextEdit="1"/>
          </p:cNvSpPr>
          <p:nvPr>
            <p:ph type="sldImg"/>
          </p:nvPr>
        </p:nvSpPr>
        <p:spPr>
          <a:xfrm>
            <a:off x="917575" y="744538"/>
            <a:ext cx="4962525" cy="3722687"/>
          </a:xfrm>
          <a:ln/>
        </p:spPr>
      </p:sp>
      <p:sp>
        <p:nvSpPr>
          <p:cNvPr id="520195" name="Rectangle 3">
            <a:extLst>
              <a:ext uri="{FF2B5EF4-FFF2-40B4-BE49-F238E27FC236}">
                <a16:creationId xmlns:a16="http://schemas.microsoft.com/office/drawing/2014/main" id="{917BC54F-9903-9F95-644D-E9E350339DCC}"/>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1906031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88762-6492-D898-0480-9479B19CAB5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F4E42A7-89C7-3C5B-1CB9-72D2E49E7BF0}"/>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11</a:t>
            </a:fld>
            <a:endParaRPr lang="en-US" altLang="en-US"/>
          </a:p>
        </p:txBody>
      </p:sp>
      <p:sp>
        <p:nvSpPr>
          <p:cNvPr id="3" name="Rectangle 4">
            <a:extLst>
              <a:ext uri="{FF2B5EF4-FFF2-40B4-BE49-F238E27FC236}">
                <a16:creationId xmlns:a16="http://schemas.microsoft.com/office/drawing/2014/main" id="{711A27E2-95CE-CAFA-FB08-082C322369BF}"/>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AF9E1E12-DDA0-54D5-153A-D6B943E91826}"/>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F4384834-67DF-EA59-E915-2CFAAD072224}"/>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65589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8E330-1B59-2A46-695C-0BBA3388EA8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E3DFFE9-CB6C-82BE-4C5F-1B920AD7B54D}"/>
              </a:ext>
            </a:extLst>
          </p:cNvPr>
          <p:cNvSpPr>
            <a:spLocks noGrp="1" noChangeArrowheads="1"/>
          </p:cNvSpPr>
          <p:nvPr>
            <p:ph type="sldNum" sz="quarter" idx="5"/>
          </p:nvPr>
        </p:nvSpPr>
        <p:spPr>
          <a:ln/>
        </p:spPr>
        <p:txBody>
          <a:bodyPr/>
          <a:lstStyle/>
          <a:p>
            <a:r>
              <a:rPr lang="en-US" altLang="en-US"/>
              <a:t>2-</a:t>
            </a:r>
            <a:fld id="{3D745749-25F9-4BA5-9D7E-325D01C1D8D4}" type="slidenum">
              <a:rPr lang="en-US" altLang="en-US"/>
              <a:pPr/>
              <a:t>12</a:t>
            </a:fld>
            <a:endParaRPr lang="en-US" altLang="en-US"/>
          </a:p>
        </p:txBody>
      </p:sp>
      <p:sp>
        <p:nvSpPr>
          <p:cNvPr id="3" name="Rectangle 4">
            <a:extLst>
              <a:ext uri="{FF2B5EF4-FFF2-40B4-BE49-F238E27FC236}">
                <a16:creationId xmlns:a16="http://schemas.microsoft.com/office/drawing/2014/main" id="{1595B0DD-441C-E410-5A9C-71AC329550AC}"/>
              </a:ext>
            </a:extLst>
          </p:cNvPr>
          <p:cNvSpPr>
            <a:spLocks noGrp="1" noChangeArrowheads="1"/>
          </p:cNvSpPr>
          <p:nvPr>
            <p:ph type="ftr" sz="quarter" idx="4"/>
          </p:nvPr>
        </p:nvSpPr>
        <p:spPr>
          <a:ln/>
        </p:spPr>
        <p:txBody>
          <a:bodyPr/>
          <a:lstStyle/>
          <a:p>
            <a:r>
              <a:rPr lang="en-US" altLang="en-US"/>
              <a:t>ADSP-2116x Workshop</a:t>
            </a:r>
            <a:endParaRPr lang="en-US" altLang="en-US" i="1"/>
          </a:p>
        </p:txBody>
      </p:sp>
      <p:sp>
        <p:nvSpPr>
          <p:cNvPr id="522242" name="Rectangle 2">
            <a:extLst>
              <a:ext uri="{FF2B5EF4-FFF2-40B4-BE49-F238E27FC236}">
                <a16:creationId xmlns:a16="http://schemas.microsoft.com/office/drawing/2014/main" id="{0B74968C-49CF-6DF2-5481-0A62BFB0B973}"/>
              </a:ext>
            </a:extLst>
          </p:cNvPr>
          <p:cNvSpPr>
            <a:spLocks noGrp="1" noRot="1" noChangeAspect="1" noChangeArrowheads="1" noTextEdit="1"/>
          </p:cNvSpPr>
          <p:nvPr>
            <p:ph type="sldImg"/>
          </p:nvPr>
        </p:nvSpPr>
        <p:spPr>
          <a:xfrm>
            <a:off x="917575" y="744538"/>
            <a:ext cx="4962525" cy="3722687"/>
          </a:xfrm>
          <a:ln/>
        </p:spPr>
      </p:sp>
      <p:sp>
        <p:nvSpPr>
          <p:cNvPr id="522243" name="Rectangle 3">
            <a:extLst>
              <a:ext uri="{FF2B5EF4-FFF2-40B4-BE49-F238E27FC236}">
                <a16:creationId xmlns:a16="http://schemas.microsoft.com/office/drawing/2014/main" id="{1D5E2AA9-17D8-3D25-27B7-305F8FBE9864}"/>
              </a:ext>
            </a:extLst>
          </p:cNvPr>
          <p:cNvSpPr>
            <a:spLocks noGrp="1" noChangeArrowheads="1"/>
          </p:cNvSpPr>
          <p:nvPr>
            <p:ph type="body" idx="1"/>
          </p:nvPr>
        </p:nvSpPr>
        <p:spPr>
          <a:xfrm>
            <a:off x="906463" y="4714875"/>
            <a:ext cx="4984750" cy="4467225"/>
          </a:xfrm>
        </p:spPr>
        <p:txBody>
          <a:bodyPr/>
          <a:lstStyle/>
          <a:p>
            <a:endParaRPr lang="it-IT" altLang="en-US"/>
          </a:p>
        </p:txBody>
      </p:sp>
    </p:spTree>
    <p:extLst>
      <p:ext uri="{BB962C8B-B14F-4D97-AF65-F5344CB8AC3E}">
        <p14:creationId xmlns:p14="http://schemas.microsoft.com/office/powerpoint/2010/main" val="176765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D88-1DB7-A266-FDC0-957943601AD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83645C-3CAC-E996-BC32-2F9426B2338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Slide Number Placeholder 3">
            <a:extLst>
              <a:ext uri="{FF2B5EF4-FFF2-40B4-BE49-F238E27FC236}">
                <a16:creationId xmlns:a16="http://schemas.microsoft.com/office/drawing/2014/main" id="{AAF51157-BD2A-F57E-6290-1E1335FC3301}"/>
              </a:ext>
            </a:extLst>
          </p:cNvPr>
          <p:cNvSpPr>
            <a:spLocks noGrp="1"/>
          </p:cNvSpPr>
          <p:nvPr>
            <p:ph type="sldNum" sz="quarter" idx="10"/>
          </p:nvPr>
        </p:nvSpPr>
        <p:spPr/>
        <p:txBody>
          <a:bodyPr/>
          <a:lstStyle>
            <a:lvl1pPr>
              <a:defRPr/>
            </a:lvl1pPr>
          </a:lstStyle>
          <a:p>
            <a:fld id="{190F1AFB-93F6-42CA-9DEA-8CE9FB44598D}" type="slidenum">
              <a:rPr lang="en-US" altLang="en-US"/>
              <a:pPr/>
              <a:t>‹#›</a:t>
            </a:fld>
            <a:endParaRPr lang="en-US" altLang="en-US"/>
          </a:p>
        </p:txBody>
      </p:sp>
      <p:sp>
        <p:nvSpPr>
          <p:cNvPr id="5" name="Footer Placeholder 4">
            <a:extLst>
              <a:ext uri="{FF2B5EF4-FFF2-40B4-BE49-F238E27FC236}">
                <a16:creationId xmlns:a16="http://schemas.microsoft.com/office/drawing/2014/main" id="{71CEEB80-6C7C-7F59-82D6-939689E0F0E5}"/>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239827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BF8D-7F13-7970-F9DA-2852F560C3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C42593-7280-06B8-E726-FE48D41CB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0D5E4D30-ABE9-8AD3-8388-C05568EA41D4}"/>
              </a:ext>
            </a:extLst>
          </p:cNvPr>
          <p:cNvSpPr>
            <a:spLocks noGrp="1"/>
          </p:cNvSpPr>
          <p:nvPr>
            <p:ph type="sldNum" sz="quarter" idx="10"/>
          </p:nvPr>
        </p:nvSpPr>
        <p:spPr/>
        <p:txBody>
          <a:bodyPr/>
          <a:lstStyle>
            <a:lvl1pPr>
              <a:defRPr/>
            </a:lvl1pPr>
          </a:lstStyle>
          <a:p>
            <a:fld id="{BDA9A150-8425-4F64-99A5-8EC5FAD98FEC}" type="slidenum">
              <a:rPr lang="en-US" altLang="en-US"/>
              <a:pPr/>
              <a:t>‹#›</a:t>
            </a:fld>
            <a:endParaRPr lang="en-US" altLang="en-US"/>
          </a:p>
        </p:txBody>
      </p:sp>
      <p:sp>
        <p:nvSpPr>
          <p:cNvPr id="5" name="Footer Placeholder 4">
            <a:extLst>
              <a:ext uri="{FF2B5EF4-FFF2-40B4-BE49-F238E27FC236}">
                <a16:creationId xmlns:a16="http://schemas.microsoft.com/office/drawing/2014/main" id="{D11687D3-DEBA-1A8D-4BDF-3B12D0C6B6E6}"/>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246307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F8231-FC92-6F13-9BFE-5AC7758F3A3C}"/>
              </a:ext>
            </a:extLst>
          </p:cNvPr>
          <p:cNvSpPr>
            <a:spLocks noGrp="1"/>
          </p:cNvSpPr>
          <p:nvPr>
            <p:ph type="title" orient="vert"/>
          </p:nvPr>
        </p:nvSpPr>
        <p:spPr>
          <a:xfrm>
            <a:off x="6515100" y="266700"/>
            <a:ext cx="1943100" cy="59817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2F1EBE-7506-E24E-6751-0554A7E5BE07}"/>
              </a:ext>
            </a:extLst>
          </p:cNvPr>
          <p:cNvSpPr>
            <a:spLocks noGrp="1"/>
          </p:cNvSpPr>
          <p:nvPr>
            <p:ph type="body" orient="vert" idx="1"/>
          </p:nvPr>
        </p:nvSpPr>
        <p:spPr>
          <a:xfrm>
            <a:off x="685800" y="266700"/>
            <a:ext cx="5676900" cy="5981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23F7C6E1-DE3B-7893-39CB-78849A27DE8B}"/>
              </a:ext>
            </a:extLst>
          </p:cNvPr>
          <p:cNvSpPr>
            <a:spLocks noGrp="1"/>
          </p:cNvSpPr>
          <p:nvPr>
            <p:ph type="sldNum" sz="quarter" idx="10"/>
          </p:nvPr>
        </p:nvSpPr>
        <p:spPr/>
        <p:txBody>
          <a:bodyPr/>
          <a:lstStyle>
            <a:lvl1pPr>
              <a:defRPr/>
            </a:lvl1pPr>
          </a:lstStyle>
          <a:p>
            <a:fld id="{5878C595-469F-428A-A25A-B1000A8F63BA}" type="slidenum">
              <a:rPr lang="en-US" altLang="en-US"/>
              <a:pPr/>
              <a:t>‹#›</a:t>
            </a:fld>
            <a:endParaRPr lang="en-US" altLang="en-US"/>
          </a:p>
        </p:txBody>
      </p:sp>
      <p:sp>
        <p:nvSpPr>
          <p:cNvPr id="5" name="Footer Placeholder 4">
            <a:extLst>
              <a:ext uri="{FF2B5EF4-FFF2-40B4-BE49-F238E27FC236}">
                <a16:creationId xmlns:a16="http://schemas.microsoft.com/office/drawing/2014/main" id="{819307F4-6452-792A-B710-03A1DF9F0749}"/>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63311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8512D-32A3-5E9F-F857-734F7EB1D99F}"/>
              </a:ext>
            </a:extLst>
          </p:cNvPr>
          <p:cNvSpPr>
            <a:spLocks noGrp="1"/>
          </p:cNvSpPr>
          <p:nvPr>
            <p:ph type="title"/>
          </p:nvPr>
        </p:nvSpPr>
        <p:spPr>
          <a:xfrm>
            <a:off x="685800" y="266700"/>
            <a:ext cx="7772400" cy="838200"/>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3CFE2E-A603-6499-1D66-4958EB18661E}"/>
              </a:ext>
            </a:extLst>
          </p:cNvPr>
          <p:cNvSpPr>
            <a:spLocks noGrp="1"/>
          </p:cNvSpPr>
          <p:nvPr>
            <p:ph type="body" sz="half" idx="1"/>
          </p:nvPr>
        </p:nvSpPr>
        <p:spPr>
          <a:xfrm>
            <a:off x="685800" y="1371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278E3C-392B-19DD-B748-B3CFFEA040A7}"/>
              </a:ext>
            </a:extLst>
          </p:cNvPr>
          <p:cNvSpPr>
            <a:spLocks noGrp="1"/>
          </p:cNvSpPr>
          <p:nvPr>
            <p:ph sz="quarter" idx="2"/>
          </p:nvPr>
        </p:nvSpPr>
        <p:spPr>
          <a:xfrm>
            <a:off x="4648200" y="1371600"/>
            <a:ext cx="38100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B5D31489-AD68-F17E-A7B3-CE1F2AD49050}"/>
              </a:ext>
            </a:extLst>
          </p:cNvPr>
          <p:cNvSpPr>
            <a:spLocks noGrp="1"/>
          </p:cNvSpPr>
          <p:nvPr>
            <p:ph sz="quarter" idx="3"/>
          </p:nvPr>
        </p:nvSpPr>
        <p:spPr>
          <a:xfrm>
            <a:off x="4648200" y="3886200"/>
            <a:ext cx="38100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2A7AFC1-2620-2E61-6997-1DB0824E45F6}"/>
              </a:ext>
            </a:extLst>
          </p:cNvPr>
          <p:cNvSpPr>
            <a:spLocks noGrp="1"/>
          </p:cNvSpPr>
          <p:nvPr>
            <p:ph type="sldNum" sz="quarter" idx="10"/>
          </p:nvPr>
        </p:nvSpPr>
        <p:spPr>
          <a:xfrm>
            <a:off x="7237413" y="6399213"/>
            <a:ext cx="1905000" cy="457200"/>
          </a:xfrm>
        </p:spPr>
        <p:txBody>
          <a:bodyPr/>
          <a:lstStyle>
            <a:lvl1pPr>
              <a:defRPr/>
            </a:lvl1pPr>
          </a:lstStyle>
          <a:p>
            <a:fld id="{E09E3007-EFD6-43E9-910B-6B4578531319}" type="slidenum">
              <a:rPr lang="en-US" altLang="en-US"/>
              <a:pPr/>
              <a:t>‹#›</a:t>
            </a:fld>
            <a:endParaRPr lang="en-US" altLang="en-US"/>
          </a:p>
        </p:txBody>
      </p:sp>
      <p:sp>
        <p:nvSpPr>
          <p:cNvPr id="7" name="Footer Placeholder 6">
            <a:extLst>
              <a:ext uri="{FF2B5EF4-FFF2-40B4-BE49-F238E27FC236}">
                <a16:creationId xmlns:a16="http://schemas.microsoft.com/office/drawing/2014/main" id="{52E12FF1-D6ED-45DE-7FF8-EF5237D9139B}"/>
              </a:ext>
            </a:extLst>
          </p:cNvPr>
          <p:cNvSpPr>
            <a:spLocks noGrp="1"/>
          </p:cNvSpPr>
          <p:nvPr>
            <p:ph type="ftr" sz="quarter" idx="11"/>
          </p:nvPr>
        </p:nvSpPr>
        <p:spPr>
          <a:xfrm>
            <a:off x="3124200" y="6550025"/>
            <a:ext cx="2895600" cy="306388"/>
          </a:xfrm>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76057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6D4E-41D1-4182-8834-9D830BADEC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5D8364-4EDE-3EA2-2E42-D793B238CD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A8EF8244-5385-48CC-A99A-65F8FC0959E8}"/>
              </a:ext>
            </a:extLst>
          </p:cNvPr>
          <p:cNvSpPr>
            <a:spLocks noGrp="1"/>
          </p:cNvSpPr>
          <p:nvPr>
            <p:ph type="sldNum" sz="quarter" idx="10"/>
          </p:nvPr>
        </p:nvSpPr>
        <p:spPr/>
        <p:txBody>
          <a:bodyPr/>
          <a:lstStyle>
            <a:lvl1pPr>
              <a:defRPr/>
            </a:lvl1pPr>
          </a:lstStyle>
          <a:p>
            <a:fld id="{832E4440-E2BF-49EB-95CA-FB736A669418}" type="slidenum">
              <a:rPr lang="en-US" altLang="en-US"/>
              <a:pPr/>
              <a:t>‹#›</a:t>
            </a:fld>
            <a:endParaRPr lang="en-US" altLang="en-US"/>
          </a:p>
        </p:txBody>
      </p:sp>
      <p:sp>
        <p:nvSpPr>
          <p:cNvPr id="5" name="Footer Placeholder 4">
            <a:extLst>
              <a:ext uri="{FF2B5EF4-FFF2-40B4-BE49-F238E27FC236}">
                <a16:creationId xmlns:a16="http://schemas.microsoft.com/office/drawing/2014/main" id="{9276F132-715C-80C6-AAC1-A3C290631C8E}"/>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19407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B87D9-04BC-885E-3580-4C53DDEB6DE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39CDE5-79AC-61E9-8563-983C562FF0E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78E1304-CFFD-B8C9-44C1-E6C157A2F678}"/>
              </a:ext>
            </a:extLst>
          </p:cNvPr>
          <p:cNvSpPr>
            <a:spLocks noGrp="1"/>
          </p:cNvSpPr>
          <p:nvPr>
            <p:ph type="sldNum" sz="quarter" idx="10"/>
          </p:nvPr>
        </p:nvSpPr>
        <p:spPr/>
        <p:txBody>
          <a:bodyPr/>
          <a:lstStyle>
            <a:lvl1pPr>
              <a:defRPr/>
            </a:lvl1pPr>
          </a:lstStyle>
          <a:p>
            <a:fld id="{F562DB52-24F3-41D1-9C52-7D9BB7560BB7}" type="slidenum">
              <a:rPr lang="en-US" altLang="en-US"/>
              <a:pPr/>
              <a:t>‹#›</a:t>
            </a:fld>
            <a:endParaRPr lang="en-US" altLang="en-US"/>
          </a:p>
        </p:txBody>
      </p:sp>
      <p:sp>
        <p:nvSpPr>
          <p:cNvPr id="5" name="Footer Placeholder 4">
            <a:extLst>
              <a:ext uri="{FF2B5EF4-FFF2-40B4-BE49-F238E27FC236}">
                <a16:creationId xmlns:a16="http://schemas.microsoft.com/office/drawing/2014/main" id="{F94B77B5-7292-5700-D37B-EE5F88274665}"/>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1212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81B6-9DE8-ED19-9B43-C5FA12776B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D5F5A0-2177-2953-CE85-FE348EA8021F}"/>
              </a:ext>
            </a:extLst>
          </p:cNvPr>
          <p:cNvSpPr>
            <a:spLocks noGrp="1"/>
          </p:cNvSpPr>
          <p:nvPr>
            <p:ph sz="half" idx="1"/>
          </p:nvPr>
        </p:nvSpPr>
        <p:spPr>
          <a:xfrm>
            <a:off x="685800" y="1371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78EF6A-CF15-06FF-8679-D817020EBE5F}"/>
              </a:ext>
            </a:extLst>
          </p:cNvPr>
          <p:cNvSpPr>
            <a:spLocks noGrp="1"/>
          </p:cNvSpPr>
          <p:nvPr>
            <p:ph sz="half" idx="2"/>
          </p:nvPr>
        </p:nvSpPr>
        <p:spPr>
          <a:xfrm>
            <a:off x="4648200" y="1371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8806F1D7-12BA-AB45-CA48-4467ADBABE18}"/>
              </a:ext>
            </a:extLst>
          </p:cNvPr>
          <p:cNvSpPr>
            <a:spLocks noGrp="1"/>
          </p:cNvSpPr>
          <p:nvPr>
            <p:ph type="sldNum" sz="quarter" idx="10"/>
          </p:nvPr>
        </p:nvSpPr>
        <p:spPr/>
        <p:txBody>
          <a:bodyPr/>
          <a:lstStyle>
            <a:lvl1pPr>
              <a:defRPr/>
            </a:lvl1pPr>
          </a:lstStyle>
          <a:p>
            <a:fld id="{2DF19A54-047A-47CD-AD2C-635DF40F4425}" type="slidenum">
              <a:rPr lang="en-US" altLang="en-US"/>
              <a:pPr/>
              <a:t>‹#›</a:t>
            </a:fld>
            <a:endParaRPr lang="en-US" altLang="en-US"/>
          </a:p>
        </p:txBody>
      </p:sp>
      <p:sp>
        <p:nvSpPr>
          <p:cNvPr id="6" name="Footer Placeholder 5">
            <a:extLst>
              <a:ext uri="{FF2B5EF4-FFF2-40B4-BE49-F238E27FC236}">
                <a16:creationId xmlns:a16="http://schemas.microsoft.com/office/drawing/2014/main" id="{A02C4065-E9D9-5126-1D79-EA75DE0551EB}"/>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9738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3853-5F16-7CF0-D3D6-1757C96B977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0BBD87-855E-3D93-38E3-B9351099204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50C8E-D982-C775-3FDB-758D1A99D33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8FB29E-B0F3-933D-19E2-9D94D89FC77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57CF6-DE29-6816-E2CD-759F61E87B7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7D22397C-6218-EB2C-CE38-3B1B03995CA6}"/>
              </a:ext>
            </a:extLst>
          </p:cNvPr>
          <p:cNvSpPr>
            <a:spLocks noGrp="1"/>
          </p:cNvSpPr>
          <p:nvPr>
            <p:ph type="sldNum" sz="quarter" idx="10"/>
          </p:nvPr>
        </p:nvSpPr>
        <p:spPr/>
        <p:txBody>
          <a:bodyPr/>
          <a:lstStyle>
            <a:lvl1pPr>
              <a:defRPr/>
            </a:lvl1pPr>
          </a:lstStyle>
          <a:p>
            <a:fld id="{6C72D481-D21A-416B-A8AB-C0D332F3CF4F}" type="slidenum">
              <a:rPr lang="en-US" altLang="en-US"/>
              <a:pPr/>
              <a:t>‹#›</a:t>
            </a:fld>
            <a:endParaRPr lang="en-US" altLang="en-US"/>
          </a:p>
        </p:txBody>
      </p:sp>
      <p:sp>
        <p:nvSpPr>
          <p:cNvPr id="8" name="Footer Placeholder 7">
            <a:extLst>
              <a:ext uri="{FF2B5EF4-FFF2-40B4-BE49-F238E27FC236}">
                <a16:creationId xmlns:a16="http://schemas.microsoft.com/office/drawing/2014/main" id="{75561609-EB64-8582-FC1D-01BDE090177C}"/>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203231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4D72-3C86-7891-84A5-D45E949BDE43}"/>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18FB0FE0-D02A-F9C4-BAC4-812ADD6A6C76}"/>
              </a:ext>
            </a:extLst>
          </p:cNvPr>
          <p:cNvSpPr>
            <a:spLocks noGrp="1"/>
          </p:cNvSpPr>
          <p:nvPr>
            <p:ph type="sldNum" sz="quarter" idx="10"/>
          </p:nvPr>
        </p:nvSpPr>
        <p:spPr/>
        <p:txBody>
          <a:bodyPr/>
          <a:lstStyle>
            <a:lvl1pPr>
              <a:defRPr/>
            </a:lvl1pPr>
          </a:lstStyle>
          <a:p>
            <a:fld id="{1639FFD1-99CB-4A33-9C9E-AEECBBACBC64}" type="slidenum">
              <a:rPr lang="en-US" altLang="en-US"/>
              <a:pPr/>
              <a:t>‹#›</a:t>
            </a:fld>
            <a:endParaRPr lang="en-US" altLang="en-US"/>
          </a:p>
        </p:txBody>
      </p:sp>
      <p:sp>
        <p:nvSpPr>
          <p:cNvPr id="4" name="Footer Placeholder 3">
            <a:extLst>
              <a:ext uri="{FF2B5EF4-FFF2-40B4-BE49-F238E27FC236}">
                <a16:creationId xmlns:a16="http://schemas.microsoft.com/office/drawing/2014/main" id="{B292D888-0ADF-9DC1-A51D-DA67DE00BFA0}"/>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130397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2C7A49-77AA-5F26-98AA-A2E3FD608546}"/>
              </a:ext>
            </a:extLst>
          </p:cNvPr>
          <p:cNvSpPr>
            <a:spLocks noGrp="1"/>
          </p:cNvSpPr>
          <p:nvPr>
            <p:ph type="sldNum" sz="quarter" idx="10"/>
          </p:nvPr>
        </p:nvSpPr>
        <p:spPr/>
        <p:txBody>
          <a:bodyPr/>
          <a:lstStyle>
            <a:lvl1pPr>
              <a:defRPr/>
            </a:lvl1pPr>
          </a:lstStyle>
          <a:p>
            <a:fld id="{78F9C017-76A6-438F-BF12-7E99506789D8}" type="slidenum">
              <a:rPr lang="en-US" altLang="en-US"/>
              <a:pPr/>
              <a:t>‹#›</a:t>
            </a:fld>
            <a:endParaRPr lang="en-US" altLang="en-US"/>
          </a:p>
        </p:txBody>
      </p:sp>
      <p:sp>
        <p:nvSpPr>
          <p:cNvPr id="3" name="Footer Placeholder 2">
            <a:extLst>
              <a:ext uri="{FF2B5EF4-FFF2-40B4-BE49-F238E27FC236}">
                <a16:creationId xmlns:a16="http://schemas.microsoft.com/office/drawing/2014/main" id="{91BC8783-9F56-11FC-6F9A-9C87153EB2A8}"/>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405416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8D8A-84B7-CC69-2485-BE807596AE1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6FC984-6DE2-F15E-0D32-6D3EEE7F1E4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A65DCC6-0F61-5C7C-7D16-458F4DAFE5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298EE1E-4554-C326-C5F3-C1112FA1BFA3}"/>
              </a:ext>
            </a:extLst>
          </p:cNvPr>
          <p:cNvSpPr>
            <a:spLocks noGrp="1"/>
          </p:cNvSpPr>
          <p:nvPr>
            <p:ph type="sldNum" sz="quarter" idx="10"/>
          </p:nvPr>
        </p:nvSpPr>
        <p:spPr/>
        <p:txBody>
          <a:bodyPr/>
          <a:lstStyle>
            <a:lvl1pPr>
              <a:defRPr/>
            </a:lvl1pPr>
          </a:lstStyle>
          <a:p>
            <a:fld id="{35372696-C58C-44E5-91E8-B7C63C990162}" type="slidenum">
              <a:rPr lang="en-US" altLang="en-US"/>
              <a:pPr/>
              <a:t>‹#›</a:t>
            </a:fld>
            <a:endParaRPr lang="en-US" altLang="en-US"/>
          </a:p>
        </p:txBody>
      </p:sp>
      <p:sp>
        <p:nvSpPr>
          <p:cNvPr id="6" name="Footer Placeholder 5">
            <a:extLst>
              <a:ext uri="{FF2B5EF4-FFF2-40B4-BE49-F238E27FC236}">
                <a16:creationId xmlns:a16="http://schemas.microsoft.com/office/drawing/2014/main" id="{21BF0F64-A832-337F-F845-494260CA5B83}"/>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54936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7325-06CE-D4A2-6BEC-214962CDE03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B3A5B9-3280-C532-EE7E-39E1E3E6D93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0CBFDB-E478-CB2B-3038-A9040CBB46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F7155A9-C941-D015-3946-466F195DE266}"/>
              </a:ext>
            </a:extLst>
          </p:cNvPr>
          <p:cNvSpPr>
            <a:spLocks noGrp="1"/>
          </p:cNvSpPr>
          <p:nvPr>
            <p:ph type="sldNum" sz="quarter" idx="10"/>
          </p:nvPr>
        </p:nvSpPr>
        <p:spPr/>
        <p:txBody>
          <a:bodyPr/>
          <a:lstStyle>
            <a:lvl1pPr>
              <a:defRPr/>
            </a:lvl1pPr>
          </a:lstStyle>
          <a:p>
            <a:fld id="{165E7D24-E075-4910-86CB-3AC36A0ED227}" type="slidenum">
              <a:rPr lang="en-US" altLang="en-US"/>
              <a:pPr/>
              <a:t>‹#›</a:t>
            </a:fld>
            <a:endParaRPr lang="en-US" altLang="en-US"/>
          </a:p>
        </p:txBody>
      </p:sp>
      <p:sp>
        <p:nvSpPr>
          <p:cNvPr id="6" name="Footer Placeholder 5">
            <a:extLst>
              <a:ext uri="{FF2B5EF4-FFF2-40B4-BE49-F238E27FC236}">
                <a16:creationId xmlns:a16="http://schemas.microsoft.com/office/drawing/2014/main" id="{5C8E5331-1186-90BB-DE6C-F4427CC905AF}"/>
              </a:ext>
            </a:extLst>
          </p:cNvPr>
          <p:cNvSpPr>
            <a:spLocks noGrp="1"/>
          </p:cNvSpPr>
          <p:nvPr>
            <p:ph type="ftr" sz="quarter" idx="11"/>
          </p:nvPr>
        </p:nvSpPr>
        <p:spPr/>
        <p:txBody>
          <a:bodyPr/>
          <a:lstStyle>
            <a:lvl1pPr>
              <a:defRPr/>
            </a:lvl1pPr>
          </a:lstStyle>
          <a:p>
            <a:r>
              <a:rPr lang="en-US" altLang="en-US"/>
              <a:t>Elaborazione numerica del suono</a:t>
            </a:r>
          </a:p>
        </p:txBody>
      </p:sp>
    </p:spTree>
    <p:extLst>
      <p:ext uri="{BB962C8B-B14F-4D97-AF65-F5344CB8AC3E}">
        <p14:creationId xmlns:p14="http://schemas.microsoft.com/office/powerpoint/2010/main" val="3077700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50000">
              <a:schemeClr val="bg1"/>
            </a:gs>
            <a:gs pos="100000">
              <a:schemeClr val="bg1">
                <a:gamma/>
                <a:shade val="80000"/>
                <a:invGamma/>
              </a:schemeClr>
            </a:gs>
          </a:gsLst>
          <a:lin ang="18900000" scaled="1"/>
        </a:gra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276F261-E0E8-696A-4A0C-0F2B7EB84B8A}"/>
              </a:ext>
            </a:extLst>
          </p:cNvPr>
          <p:cNvSpPr>
            <a:spLocks noGrp="1" noChangeArrowheads="1"/>
          </p:cNvSpPr>
          <p:nvPr>
            <p:ph type="title"/>
          </p:nvPr>
        </p:nvSpPr>
        <p:spPr bwMode="auto">
          <a:xfrm>
            <a:off x="685800" y="2667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3667" name="Rectangle 3">
            <a:extLst>
              <a:ext uri="{FF2B5EF4-FFF2-40B4-BE49-F238E27FC236}">
                <a16:creationId xmlns:a16="http://schemas.microsoft.com/office/drawing/2014/main" id="{C2D568E9-C688-247F-CC7C-5D0146A9EED1}"/>
              </a:ext>
            </a:extLst>
          </p:cNvPr>
          <p:cNvSpPr>
            <a:spLocks noGrp="1" noChangeArrowheads="1"/>
          </p:cNvSpPr>
          <p:nvPr>
            <p:ph type="body" idx="1"/>
          </p:nvPr>
        </p:nvSpPr>
        <p:spPr bwMode="auto">
          <a:xfrm>
            <a:off x="685800" y="1371600"/>
            <a:ext cx="777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68" name="Rectangle 4">
            <a:extLst>
              <a:ext uri="{FF2B5EF4-FFF2-40B4-BE49-F238E27FC236}">
                <a16:creationId xmlns:a16="http://schemas.microsoft.com/office/drawing/2014/main" id="{A9A4920B-F94C-78FC-1CFD-35B01123289A}"/>
              </a:ext>
            </a:extLst>
          </p:cNvPr>
          <p:cNvSpPr>
            <a:spLocks noGrp="1" noChangeArrowheads="1"/>
          </p:cNvSpPr>
          <p:nvPr>
            <p:ph type="sldNum" sz="quarter" idx="4"/>
          </p:nvPr>
        </p:nvSpPr>
        <p:spPr bwMode="auto">
          <a:xfrm>
            <a:off x="7237413"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spcBef>
                <a:spcPct val="0"/>
              </a:spcBef>
              <a:buClrTx/>
              <a:buFontTx/>
              <a:buNone/>
              <a:defRPr sz="1000" b="0"/>
            </a:lvl1pPr>
          </a:lstStyle>
          <a:p>
            <a:fld id="{352E24F5-4CE2-4F08-92A4-5FB30B7DA9DF}" type="slidenum">
              <a:rPr lang="en-US" altLang="en-US"/>
              <a:pPr/>
              <a:t>‹#›</a:t>
            </a:fld>
            <a:endParaRPr lang="en-US" altLang="en-US"/>
          </a:p>
        </p:txBody>
      </p:sp>
      <p:sp>
        <p:nvSpPr>
          <p:cNvPr id="113669" name="Rectangle 5">
            <a:extLst>
              <a:ext uri="{FF2B5EF4-FFF2-40B4-BE49-F238E27FC236}">
                <a16:creationId xmlns:a16="http://schemas.microsoft.com/office/drawing/2014/main" id="{AC8FAC88-6394-3FA3-AB70-EFD71145EAF6}"/>
              </a:ext>
            </a:extLst>
          </p:cNvPr>
          <p:cNvSpPr>
            <a:spLocks noGrp="1" noChangeArrowheads="1"/>
          </p:cNvSpPr>
          <p:nvPr>
            <p:ph type="ftr" sz="quarter" idx="3"/>
          </p:nvPr>
        </p:nvSpPr>
        <p:spPr bwMode="auto">
          <a:xfrm>
            <a:off x="3124200" y="6550025"/>
            <a:ext cx="28956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spcBef>
                <a:spcPct val="0"/>
              </a:spcBef>
              <a:buClrTx/>
              <a:buFontTx/>
              <a:buNone/>
              <a:defRPr sz="1400" b="0">
                <a:latin typeface="Times New Roman" panose="02020603050405020304" pitchFamily="18" charset="0"/>
              </a:defRPr>
            </a:lvl1pPr>
          </a:lstStyle>
          <a:p>
            <a:r>
              <a:rPr lang="en-US" altLang="en-US"/>
              <a:t>Elaborazione numerica del suono</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dt="0"/>
  <p:txStyles>
    <p:titleStyle>
      <a:lvl1pPr algn="ctr" rtl="0" eaLnBrk="0" fontAlgn="base" hangingPunct="0">
        <a:spcBef>
          <a:spcPct val="0"/>
        </a:spcBef>
        <a:spcAft>
          <a:spcPct val="0"/>
        </a:spcAft>
        <a:defRPr sz="2800" b="1" kern="1200">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5pPr>
      <a:lvl6pPr marL="457200"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6pPr>
      <a:lvl7pPr marL="914400"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7pPr>
      <a:lvl8pPr marL="1371600"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8pPr>
      <a:lvl9pPr marL="1828800" algn="ctr"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q"/>
        <a:defRPr sz="20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o"/>
        <a:defRPr b="1" kern="1200">
          <a:solidFill>
            <a:schemeClr val="tx1"/>
          </a:solidFill>
          <a:latin typeface="+mn-lt"/>
          <a:ea typeface="+mn-ea"/>
          <a:cs typeface="+mn-cs"/>
        </a:defRPr>
      </a:lvl2pPr>
      <a:lvl3pPr marL="1085850" indent="-228600" algn="l" rtl="0" eaLnBrk="0" fontAlgn="base" hangingPunct="0">
        <a:spcBef>
          <a:spcPct val="20000"/>
        </a:spcBef>
        <a:spcAft>
          <a:spcPct val="0"/>
        </a:spcAft>
        <a:buClr>
          <a:schemeClr val="tx1"/>
        </a:buClr>
        <a:buFont typeface="Symbol" panose="05050102010706020507" pitchFamily="18" charset="2"/>
        <a:buChar char="·"/>
        <a:defRPr b="1" kern="1200">
          <a:solidFill>
            <a:schemeClr val="tx1"/>
          </a:solidFill>
          <a:latin typeface="+mn-lt"/>
          <a:ea typeface="+mn-ea"/>
          <a:cs typeface="+mn-cs"/>
        </a:defRPr>
      </a:lvl3pPr>
      <a:lvl4pPr marL="1428750" indent="-228600" algn="l" rtl="0" eaLnBrk="0" fontAlgn="base" hangingPunct="0">
        <a:spcBef>
          <a:spcPct val="20000"/>
        </a:spcBef>
        <a:spcAft>
          <a:spcPct val="0"/>
        </a:spcAft>
        <a:buClr>
          <a:schemeClr val="tx1"/>
        </a:buClr>
        <a:buFont typeface="Symbol" panose="05050102010706020507" pitchFamily="18" charset="2"/>
        <a:buChar char="-"/>
        <a:defRPr b="1" kern="1200">
          <a:solidFill>
            <a:schemeClr val="tx1"/>
          </a:solidFill>
          <a:latin typeface="+mn-lt"/>
          <a:ea typeface="+mn-ea"/>
          <a:cs typeface="+mn-cs"/>
        </a:defRPr>
      </a:lvl4pPr>
      <a:lvl5pPr marL="1771650" indent="-228600" algn="l" rtl="0" eaLnBrk="0" fontAlgn="base" hangingPunct="0">
        <a:spcBef>
          <a:spcPct val="20000"/>
        </a:spcBef>
        <a:spcAft>
          <a:spcPct val="0"/>
        </a:spcAft>
        <a:buClr>
          <a:schemeClr val="tx1"/>
        </a:buClr>
        <a:buFont typeface="Symbol" panose="05050102010706020507" pitchFamily="18" charset="2"/>
        <a:buChar char="·"/>
        <a:defRPr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wmf"/><Relationship Id="rId4"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wmf"/><Relationship Id="rId7"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5.wmf"/><Relationship Id="rId5" Type="http://schemas.openxmlformats.org/officeDocument/2006/relationships/image" Target="../media/image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wmf"/><Relationship Id="rId5" Type="http://schemas.openxmlformats.org/officeDocument/2006/relationships/oleObject" Target="../embeddings/oleObject15.bin"/><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7.bin"/><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audio" Target="../media/audio5.wav"/><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7.wav"/><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audio" Target="../media/audio6.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4.png"/><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wmf"/><Relationship Id="rId7" Type="http://schemas.openxmlformats.org/officeDocument/2006/relationships/image" Target="../media/image6.wmf"/><Relationship Id="rId2" Type="http://schemas.openxmlformats.org/officeDocument/2006/relationships/oleObject" Target="../embeddings/oleObject6.bin"/><Relationship Id="rId1" Type="http://schemas.openxmlformats.org/officeDocument/2006/relationships/slideLayout" Target="../slideLayouts/slideLayout4.xml"/><Relationship Id="rId6" Type="http://schemas.openxmlformats.org/officeDocument/2006/relationships/oleObject" Target="../embeddings/oleObject8.bin"/><Relationship Id="rId5" Type="http://schemas.openxmlformats.org/officeDocument/2006/relationships/image" Target="../media/image3.wmf"/><Relationship Id="rId4" Type="http://schemas.openxmlformats.org/officeDocument/2006/relationships/oleObject" Target="../embeddings/oleObject7.bin"/><Relationship Id="rId9" Type="http://schemas.openxmlformats.org/officeDocument/2006/relationships/image" Target="../media/image7.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oleObject" Target="../embeddings/oleObject11.bin"/><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a:extLst>
              <a:ext uri="{FF2B5EF4-FFF2-40B4-BE49-F238E27FC236}">
                <a16:creationId xmlns:a16="http://schemas.microsoft.com/office/drawing/2014/main" id="{A490952A-5E91-CD43-59BE-E760AC7B38A6}"/>
              </a:ext>
            </a:extLst>
          </p:cNvPr>
          <p:cNvSpPr>
            <a:spLocks noGrp="1"/>
          </p:cNvSpPr>
          <p:nvPr>
            <p:ph type="sldNum" sz="quarter" idx="10"/>
          </p:nvPr>
        </p:nvSpPr>
        <p:spPr>
          <a:noFill/>
        </p:spPr>
        <p:txBody>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0"/>
              </a:spcBef>
              <a:buClrTx/>
              <a:buFontTx/>
              <a:buNone/>
            </a:pPr>
            <a:fld id="{FB08C74C-1FA1-433E-B9D1-0456ECF4731C}" type="slidenum">
              <a:rPr lang="en-US" altLang="en-US" sz="1000" b="0"/>
              <a:pPr>
                <a:spcBef>
                  <a:spcPct val="0"/>
                </a:spcBef>
                <a:buClrTx/>
                <a:buFontTx/>
                <a:buNone/>
              </a:pPr>
              <a:t>1</a:t>
            </a:fld>
            <a:endParaRPr lang="en-US" altLang="en-US" sz="1000" b="0"/>
          </a:p>
        </p:txBody>
      </p:sp>
      <p:sp>
        <p:nvSpPr>
          <p:cNvPr id="4099" name="Footer Placeholder 4">
            <a:extLst>
              <a:ext uri="{FF2B5EF4-FFF2-40B4-BE49-F238E27FC236}">
                <a16:creationId xmlns:a16="http://schemas.microsoft.com/office/drawing/2014/main" id="{A557A9BE-E80D-F3DD-FB12-A9EECE5DF13E}"/>
              </a:ext>
            </a:extLst>
          </p:cNvPr>
          <p:cNvSpPr>
            <a:spLocks noGrp="1"/>
          </p:cNvSpPr>
          <p:nvPr>
            <p:ph type="ftr" sz="quarter" idx="11"/>
          </p:nvPr>
        </p:nvSpPr>
        <p:spPr>
          <a:noFill/>
        </p:spPr>
        <p:txBody>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0"/>
              </a:spcBef>
              <a:buClrTx/>
              <a:buFontTx/>
              <a:buNone/>
            </a:pPr>
            <a:r>
              <a:rPr lang="en-US" altLang="en-US" sz="1400" b="0">
                <a:latin typeface="Times New Roman" panose="02020603050405020304" pitchFamily="18" charset="0"/>
              </a:rPr>
              <a:t>Elaborazione numerica del suono</a:t>
            </a:r>
          </a:p>
        </p:txBody>
      </p:sp>
      <p:sp>
        <p:nvSpPr>
          <p:cNvPr id="525314" name="Rectangle 2">
            <a:extLst>
              <a:ext uri="{FF2B5EF4-FFF2-40B4-BE49-F238E27FC236}">
                <a16:creationId xmlns:a16="http://schemas.microsoft.com/office/drawing/2014/main" id="{C0210BA7-3D01-9084-410F-F75569773C02}"/>
              </a:ext>
            </a:extLst>
          </p:cNvPr>
          <p:cNvSpPr>
            <a:spLocks noGrp="1" noChangeArrowheads="1"/>
          </p:cNvSpPr>
          <p:nvPr>
            <p:ph type="title"/>
          </p:nvPr>
        </p:nvSpPr>
        <p:spPr>
          <a:xfrm>
            <a:off x="661988" y="2743200"/>
            <a:ext cx="7772400" cy="838200"/>
          </a:xfrm>
        </p:spPr>
        <p:txBody>
          <a:bodyPr/>
          <a:lstStyle/>
          <a:p>
            <a:pPr>
              <a:defRPr/>
            </a:pPr>
            <a:r>
              <a:rPr lang="en-GB" sz="3600" dirty="0" err="1"/>
              <a:t>Elaborazione</a:t>
            </a:r>
            <a:r>
              <a:rPr lang="en-GB" sz="3600" dirty="0"/>
              <a:t> </a:t>
            </a:r>
            <a:r>
              <a:rPr lang="en-GB" sz="3600" dirty="0" err="1"/>
              <a:t>numerica</a:t>
            </a:r>
            <a:r>
              <a:rPr lang="en-GB" sz="3600" dirty="0"/>
              <a:t> del </a:t>
            </a:r>
            <a:r>
              <a:rPr lang="en-GB" sz="3600" dirty="0" err="1"/>
              <a:t>suono</a:t>
            </a:r>
            <a:br>
              <a:rPr lang="en-GB" sz="3600" dirty="0"/>
            </a:br>
            <a:br>
              <a:rPr lang="en-GB" sz="3600" dirty="0"/>
            </a:br>
            <a:r>
              <a:rPr lang="en-GB" sz="3200" dirty="0" err="1"/>
              <a:t>Filtraggio</a:t>
            </a:r>
            <a:r>
              <a:rPr lang="en-GB" sz="3200" dirty="0"/>
              <a:t> FIR veloce</a:t>
            </a:r>
            <a:br>
              <a:rPr lang="en-GB" sz="3200" dirty="0"/>
            </a:br>
            <a:r>
              <a:rPr lang="en-GB" sz="3200" dirty="0" err="1"/>
              <a:t>Auralizzazione</a:t>
            </a:r>
            <a:endParaRPr lang="en-US"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3635-9CC0-C6A1-DE26-2678100615B2}"/>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C0DE9E-F3AA-314A-0091-ADD09D39AAA8}"/>
              </a:ext>
            </a:extLst>
          </p:cNvPr>
          <p:cNvSpPr>
            <a:spLocks noGrp="1"/>
          </p:cNvSpPr>
          <p:nvPr>
            <p:ph type="sldNum" sz="quarter" idx="10"/>
          </p:nvPr>
        </p:nvSpPr>
        <p:spPr/>
        <p:txBody>
          <a:bodyPr/>
          <a:lstStyle/>
          <a:p>
            <a:fld id="{DD2F4DA2-4A2E-44ED-BEA6-CF7BD72B320B}" type="slidenum">
              <a:rPr lang="en-US" altLang="en-US"/>
              <a:pPr/>
              <a:t>10</a:t>
            </a:fld>
            <a:endParaRPr lang="en-US" altLang="en-US"/>
          </a:p>
        </p:txBody>
      </p:sp>
      <p:sp>
        <p:nvSpPr>
          <p:cNvPr id="3" name="Footer Placeholder 4">
            <a:extLst>
              <a:ext uri="{FF2B5EF4-FFF2-40B4-BE49-F238E27FC236}">
                <a16:creationId xmlns:a16="http://schemas.microsoft.com/office/drawing/2014/main" id="{5189E7AD-4E8C-D373-62A7-A6F5F15F8D22}"/>
              </a:ext>
            </a:extLst>
          </p:cNvPr>
          <p:cNvSpPr>
            <a:spLocks noGrp="1"/>
          </p:cNvSpPr>
          <p:nvPr>
            <p:ph type="ftr" sz="quarter" idx="11"/>
          </p:nvPr>
        </p:nvSpPr>
        <p:spPr/>
        <p:txBody>
          <a:bodyPr/>
          <a:lstStyle/>
          <a:p>
            <a:r>
              <a:rPr lang="en-US" altLang="en-US"/>
              <a:t>Elaborazione numerica del suono</a:t>
            </a:r>
          </a:p>
        </p:txBody>
      </p:sp>
      <p:sp>
        <p:nvSpPr>
          <p:cNvPr id="519171" name="Text Box 3">
            <a:extLst>
              <a:ext uri="{FF2B5EF4-FFF2-40B4-BE49-F238E27FC236}">
                <a16:creationId xmlns:a16="http://schemas.microsoft.com/office/drawing/2014/main" id="{726B06FB-1013-3286-5B39-5D2B67E92E3E}"/>
              </a:ext>
            </a:extLst>
          </p:cNvPr>
          <p:cNvSpPr txBox="1">
            <a:spLocks noChangeArrowheads="1"/>
          </p:cNvSpPr>
          <p:nvPr/>
        </p:nvSpPr>
        <p:spPr bwMode="auto">
          <a:xfrm>
            <a:off x="6086475" y="2133600"/>
            <a:ext cx="2743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en-GB" altLang="en-US" sz="2400" b="0" dirty="0">
                <a:latin typeface="Times New Roman" panose="02020603050405020304" pitchFamily="18" charset="0"/>
                <a:cs typeface="Times New Roman" panose="02020603050405020304" pitchFamily="18" charset="0"/>
              </a:rPr>
              <a:t>La </a:t>
            </a:r>
            <a:r>
              <a:rPr lang="en-GB" altLang="en-US" sz="2400" b="0" dirty="0" err="1">
                <a:latin typeface="Times New Roman" panose="02020603050405020304" pitchFamily="18" charset="0"/>
                <a:cs typeface="Times New Roman" panose="02020603050405020304" pitchFamily="18" charset="0"/>
              </a:rPr>
              <a:t>risposta</a:t>
            </a:r>
            <a:r>
              <a:rPr lang="en-GB" altLang="en-US" sz="2400" b="0" dirty="0">
                <a:latin typeface="Times New Roman" panose="02020603050405020304" pitchFamily="18" charset="0"/>
                <a:cs typeface="Times New Roman" panose="02020603050405020304" pitchFamily="18" charset="0"/>
              </a:rPr>
              <a:t> </a:t>
            </a:r>
            <a:r>
              <a:rPr lang="en-GB" altLang="en-US" sz="2400" b="0" dirty="0" err="1">
                <a:latin typeface="Times New Roman" panose="02020603050405020304" pitchFamily="18" charset="0"/>
                <a:cs typeface="Times New Roman" panose="02020603050405020304" pitchFamily="18" charset="0"/>
              </a:rPr>
              <a:t>all’impulso</a:t>
            </a:r>
            <a:r>
              <a:rPr lang="en-GB" altLang="en-US" sz="2400" b="0" dirty="0">
                <a:latin typeface="Times New Roman" panose="02020603050405020304" pitchFamily="18" charset="0"/>
                <a:cs typeface="Times New Roman" panose="02020603050405020304" pitchFamily="18" charset="0"/>
              </a:rPr>
              <a:t> del </a:t>
            </a:r>
            <a:r>
              <a:rPr lang="en-GB" altLang="en-US" sz="2400" b="0" dirty="0" err="1">
                <a:latin typeface="Times New Roman" panose="02020603050405020304" pitchFamily="18" charset="0"/>
                <a:cs typeface="Times New Roman" panose="02020603050405020304" pitchFamily="18" charset="0"/>
              </a:rPr>
              <a:t>filtro</a:t>
            </a:r>
            <a:r>
              <a:rPr lang="en-GB" altLang="en-US" sz="2400" b="0" dirty="0">
                <a:latin typeface="Times New Roman" panose="02020603050405020304" pitchFamily="18" charset="0"/>
                <a:cs typeface="Times New Roman" panose="02020603050405020304" pitchFamily="18" charset="0"/>
              </a:rPr>
              <a:t> </a:t>
            </a:r>
            <a:r>
              <a:rPr lang="en-GB" altLang="en-US" sz="2400" b="0" i="1" dirty="0">
                <a:latin typeface="Times New Roman" panose="02020603050405020304" pitchFamily="18" charset="0"/>
                <a:cs typeface="Times New Roman" panose="02020603050405020304" pitchFamily="18" charset="0"/>
              </a:rPr>
              <a:t>h(n)</a:t>
            </a:r>
            <a:r>
              <a:rPr lang="en-GB" altLang="en-US" sz="2400" b="0" dirty="0">
                <a:latin typeface="Times New Roman" panose="02020603050405020304" pitchFamily="18" charset="0"/>
                <a:cs typeface="Times New Roman" panose="02020603050405020304" pitchFamily="18" charset="0"/>
              </a:rPr>
              <a:t> e’ </a:t>
            </a:r>
            <a:r>
              <a:rPr lang="en-GB" altLang="en-US" sz="2400" b="0" dirty="0" err="1">
                <a:latin typeface="Times New Roman" panose="02020603050405020304" pitchFamily="18" charset="0"/>
                <a:cs typeface="Times New Roman" panose="02020603050405020304" pitchFamily="18" charset="0"/>
              </a:rPr>
              <a:t>partizionata</a:t>
            </a:r>
            <a:r>
              <a:rPr lang="en-GB" altLang="en-US" sz="2400" b="0" dirty="0">
                <a:latin typeface="Times New Roman" panose="02020603050405020304" pitchFamily="18" charset="0"/>
                <a:cs typeface="Times New Roman" panose="02020603050405020304" pitchFamily="18" charset="0"/>
              </a:rPr>
              <a:t> in </a:t>
            </a:r>
            <a:r>
              <a:rPr lang="en-GB" altLang="en-US" sz="2400" b="0" dirty="0" err="1">
                <a:latin typeface="Times New Roman" panose="02020603050405020304" pitchFamily="18" charset="0"/>
                <a:cs typeface="Times New Roman" panose="02020603050405020304" pitchFamily="18" charset="0"/>
              </a:rPr>
              <a:t>blocchi</a:t>
            </a:r>
            <a:r>
              <a:rPr lang="en-GB" altLang="en-US" sz="2400" b="0" dirty="0">
                <a:latin typeface="Times New Roman" panose="02020603050405020304" pitchFamily="18" charset="0"/>
                <a:cs typeface="Times New Roman" panose="02020603050405020304" pitchFamily="18" charset="0"/>
              </a:rPr>
              <a:t> via </a:t>
            </a:r>
            <a:r>
              <a:rPr lang="en-GB" altLang="en-US" sz="2400" b="0" dirty="0" err="1">
                <a:latin typeface="Times New Roman" panose="02020603050405020304" pitchFamily="18" charset="0"/>
                <a:cs typeface="Times New Roman" panose="02020603050405020304" pitchFamily="18" charset="0"/>
              </a:rPr>
              <a:t>via</a:t>
            </a:r>
            <a:r>
              <a:rPr lang="en-GB" altLang="en-US" sz="2400" b="0" dirty="0">
                <a:latin typeface="Times New Roman" panose="02020603050405020304" pitchFamily="18" charset="0"/>
                <a:cs typeface="Times New Roman" panose="02020603050405020304" pitchFamily="18" charset="0"/>
              </a:rPr>
              <a:t> </a:t>
            </a:r>
            <a:r>
              <a:rPr lang="en-GB" altLang="en-US" sz="2400" b="0" dirty="0" err="1">
                <a:latin typeface="Times New Roman" panose="02020603050405020304" pitchFamily="18" charset="0"/>
                <a:cs typeface="Times New Roman" panose="02020603050405020304" pitchFamily="18" charset="0"/>
              </a:rPr>
              <a:t>più</a:t>
            </a:r>
            <a:r>
              <a:rPr lang="en-GB" altLang="en-US" sz="2400" b="0" dirty="0">
                <a:latin typeface="Times New Roman" panose="02020603050405020304" pitchFamily="18" charset="0"/>
                <a:cs typeface="Times New Roman" panose="02020603050405020304" pitchFamily="18" charset="0"/>
              </a:rPr>
              <a:t> </a:t>
            </a:r>
            <a:r>
              <a:rPr lang="en-GB" altLang="en-US" sz="2400" b="0" dirty="0" err="1">
                <a:latin typeface="Times New Roman" panose="02020603050405020304" pitchFamily="18" charset="0"/>
                <a:cs typeface="Times New Roman" panose="02020603050405020304" pitchFamily="18" charset="0"/>
              </a:rPr>
              <a:t>lunghi</a:t>
            </a:r>
            <a:endParaRPr lang="en-US" altLang="en-US" sz="2400" b="0" dirty="0">
              <a:latin typeface="Times New Roman" panose="02020603050405020304" pitchFamily="18" charset="0"/>
              <a:cs typeface="Times New Roman" panose="02020603050405020304" pitchFamily="18" charset="0"/>
            </a:endParaRPr>
          </a:p>
        </p:txBody>
      </p:sp>
      <p:pic>
        <p:nvPicPr>
          <p:cNvPr id="519172" name="Picture 4">
            <a:extLst>
              <a:ext uri="{FF2B5EF4-FFF2-40B4-BE49-F238E27FC236}">
                <a16:creationId xmlns:a16="http://schemas.microsoft.com/office/drawing/2014/main" id="{BCAF5E5B-5ECB-CA84-0126-484FFA738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52600"/>
            <a:ext cx="3213100" cy="172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9189" name="Rectangle 21">
            <a:extLst>
              <a:ext uri="{FF2B5EF4-FFF2-40B4-BE49-F238E27FC236}">
                <a16:creationId xmlns:a16="http://schemas.microsoft.com/office/drawing/2014/main" id="{75EDF198-03C6-70AD-45C9-399DAB129C10}"/>
              </a:ext>
            </a:extLst>
          </p:cNvPr>
          <p:cNvSpPr>
            <a:spLocks noGrp="1" noChangeArrowheads="1"/>
          </p:cNvSpPr>
          <p:nvPr>
            <p:ph type="title"/>
          </p:nvPr>
        </p:nvSpPr>
        <p:spPr/>
        <p:txBody>
          <a:bodyPr/>
          <a:lstStyle/>
          <a:p>
            <a:r>
              <a:rPr lang="it-IT" altLang="en-US" dirty="0">
                <a:solidFill>
                  <a:srgbClr val="0000FF"/>
                </a:solidFill>
                <a:effectLst/>
              </a:rPr>
              <a:t>Not </a:t>
            </a:r>
            <a:r>
              <a:rPr lang="it-IT" altLang="en-US" dirty="0" err="1">
                <a:solidFill>
                  <a:srgbClr val="0000FF"/>
                </a:solidFill>
                <a:effectLst/>
              </a:rPr>
              <a:t>Uniformly</a:t>
            </a:r>
            <a:r>
              <a:rPr lang="it-IT" altLang="en-US" dirty="0">
                <a:solidFill>
                  <a:srgbClr val="0000FF"/>
                </a:solidFill>
                <a:effectLst/>
              </a:rPr>
              <a:t> </a:t>
            </a:r>
            <a:r>
              <a:rPr lang="it-IT" altLang="en-US" dirty="0" err="1">
                <a:solidFill>
                  <a:srgbClr val="0000FF"/>
                </a:solidFill>
                <a:effectLst/>
              </a:rPr>
              <a:t>Partitioned</a:t>
            </a:r>
            <a:r>
              <a:rPr lang="it-IT" altLang="en-US" dirty="0">
                <a:solidFill>
                  <a:srgbClr val="0000FF"/>
                </a:solidFill>
                <a:effectLst/>
              </a:rPr>
              <a:t> </a:t>
            </a:r>
            <a:r>
              <a:rPr lang="it-IT" altLang="en-US" dirty="0" err="1">
                <a:solidFill>
                  <a:srgbClr val="0000FF"/>
                </a:solidFill>
                <a:effectLst/>
              </a:rPr>
              <a:t>Overlap</a:t>
            </a:r>
            <a:r>
              <a:rPr lang="it-IT" altLang="en-US" dirty="0">
                <a:solidFill>
                  <a:srgbClr val="0000FF"/>
                </a:solidFill>
                <a:effectLst/>
              </a:rPr>
              <a:t> &amp; Save</a:t>
            </a:r>
            <a:endParaRPr lang="en-GB" altLang="en-US" dirty="0">
              <a:solidFill>
                <a:srgbClr val="0000FF"/>
              </a:solidFill>
              <a:effectLst/>
            </a:endParaRPr>
          </a:p>
        </p:txBody>
      </p:sp>
      <p:grpSp>
        <p:nvGrpSpPr>
          <p:cNvPr id="13" name="Group 12">
            <a:extLst>
              <a:ext uri="{FF2B5EF4-FFF2-40B4-BE49-F238E27FC236}">
                <a16:creationId xmlns:a16="http://schemas.microsoft.com/office/drawing/2014/main" id="{C3D9A866-9610-236A-4E38-0363DD3EBAF4}"/>
              </a:ext>
            </a:extLst>
          </p:cNvPr>
          <p:cNvGrpSpPr/>
          <p:nvPr/>
        </p:nvGrpSpPr>
        <p:grpSpPr>
          <a:xfrm>
            <a:off x="416383" y="3581400"/>
            <a:ext cx="1699755" cy="2535195"/>
            <a:chOff x="416383" y="3581400"/>
            <a:chExt cx="1699755" cy="2535195"/>
          </a:xfrm>
        </p:grpSpPr>
        <p:sp>
          <p:nvSpPr>
            <p:cNvPr id="519174" name="Line 6">
              <a:extLst>
                <a:ext uri="{FF2B5EF4-FFF2-40B4-BE49-F238E27FC236}">
                  <a16:creationId xmlns:a16="http://schemas.microsoft.com/office/drawing/2014/main" id="{18146155-BD8B-8C9B-DE5F-2FBC3A93F2B9}"/>
                </a:ext>
              </a:extLst>
            </p:cNvPr>
            <p:cNvSpPr>
              <a:spLocks noChangeAspect="1" noChangeShapeType="1"/>
            </p:cNvSpPr>
            <p:nvPr/>
          </p:nvSpPr>
          <p:spPr bwMode="auto">
            <a:xfrm flipH="1">
              <a:off x="1073150" y="3581400"/>
              <a:ext cx="1042988" cy="38417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9176" name="Text Box 8">
              <a:extLst>
                <a:ext uri="{FF2B5EF4-FFF2-40B4-BE49-F238E27FC236}">
                  <a16:creationId xmlns:a16="http://schemas.microsoft.com/office/drawing/2014/main" id="{F5E4D5D5-0A1E-A23C-6AF8-755F53725208}"/>
                </a:ext>
              </a:extLst>
            </p:cNvPr>
            <p:cNvSpPr txBox="1">
              <a:spLocks noChangeAspect="1" noChangeArrowheads="1"/>
            </p:cNvSpPr>
            <p:nvPr/>
          </p:nvSpPr>
          <p:spPr bwMode="auto">
            <a:xfrm>
              <a:off x="416383" y="5710195"/>
              <a:ext cx="1143000" cy="4064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dirty="0">
                  <a:solidFill>
                    <a:srgbClr val="0000FF"/>
                  </a:solidFill>
                  <a:latin typeface="Times New Roman" panose="02020603050405020304" pitchFamily="18" charset="0"/>
                </a:rPr>
                <a:t>1</a:t>
              </a:r>
              <a:r>
                <a:rPr lang="it-IT" altLang="en-US" baseline="30000" dirty="0">
                  <a:solidFill>
                    <a:srgbClr val="0000FF"/>
                  </a:solidFill>
                  <a:latin typeface="Times New Roman" panose="02020603050405020304" pitchFamily="18" charset="0"/>
                </a:rPr>
                <a:t>st</a:t>
              </a:r>
              <a:r>
                <a:rPr lang="it-IT" altLang="en-US" dirty="0">
                  <a:solidFill>
                    <a:srgbClr val="0000FF"/>
                  </a:solidFill>
                  <a:latin typeface="Times New Roman" panose="02020603050405020304" pitchFamily="18" charset="0"/>
                </a:rPr>
                <a:t> </a:t>
              </a:r>
              <a:r>
                <a:rPr lang="it-IT" altLang="en-US" dirty="0" err="1">
                  <a:solidFill>
                    <a:srgbClr val="0000FF"/>
                  </a:solidFill>
                  <a:latin typeface="Times New Roman" panose="02020603050405020304" pitchFamily="18" charset="0"/>
                </a:rPr>
                <a:t>block</a:t>
              </a:r>
              <a:endParaRPr lang="en-GB" altLang="en-US" dirty="0">
                <a:solidFill>
                  <a:srgbClr val="0000FF"/>
                </a:solidFill>
                <a:latin typeface="Times New Roman" panose="02020603050405020304" pitchFamily="18" charset="0"/>
              </a:endParaRPr>
            </a:p>
          </p:txBody>
        </p:sp>
        <p:pic>
          <p:nvPicPr>
            <p:cNvPr id="5" name="Picture 4">
              <a:extLst>
                <a:ext uri="{FF2B5EF4-FFF2-40B4-BE49-F238E27FC236}">
                  <a16:creationId xmlns:a16="http://schemas.microsoft.com/office/drawing/2014/main" id="{4DE8F3F5-1B92-C8E1-63DA-7D9E3BCE6863}"/>
                </a:ext>
              </a:extLst>
            </p:cNvPr>
            <p:cNvPicPr>
              <a:picLocks noChangeAspect="1"/>
            </p:cNvPicPr>
            <p:nvPr/>
          </p:nvPicPr>
          <p:blipFill>
            <a:blip r:embed="rId4"/>
            <a:stretch>
              <a:fillRect/>
            </a:stretch>
          </p:blipFill>
          <p:spPr>
            <a:xfrm>
              <a:off x="922459" y="4016375"/>
              <a:ext cx="130848" cy="1643020"/>
            </a:xfrm>
            <a:prstGeom prst="rect">
              <a:avLst/>
            </a:prstGeom>
            <a:ln>
              <a:solidFill>
                <a:schemeClr val="accent6"/>
              </a:solidFill>
            </a:ln>
          </p:spPr>
        </p:pic>
      </p:grpSp>
      <p:grpSp>
        <p:nvGrpSpPr>
          <p:cNvPr id="14" name="Group 13">
            <a:extLst>
              <a:ext uri="{FF2B5EF4-FFF2-40B4-BE49-F238E27FC236}">
                <a16:creationId xmlns:a16="http://schemas.microsoft.com/office/drawing/2014/main" id="{4F8B2CDC-135F-C537-5E2C-B62CACFE4051}"/>
              </a:ext>
            </a:extLst>
          </p:cNvPr>
          <p:cNvGrpSpPr/>
          <p:nvPr/>
        </p:nvGrpSpPr>
        <p:grpSpPr>
          <a:xfrm>
            <a:off x="1636712" y="3581400"/>
            <a:ext cx="1225550" cy="2535195"/>
            <a:chOff x="1636712" y="3581400"/>
            <a:chExt cx="1225550" cy="2535195"/>
          </a:xfrm>
        </p:grpSpPr>
        <p:sp>
          <p:nvSpPr>
            <p:cNvPr id="519178" name="Line 10">
              <a:extLst>
                <a:ext uri="{FF2B5EF4-FFF2-40B4-BE49-F238E27FC236}">
                  <a16:creationId xmlns:a16="http://schemas.microsoft.com/office/drawing/2014/main" id="{67359B2C-C749-32E8-7898-651CB2E2B86D}"/>
                </a:ext>
              </a:extLst>
            </p:cNvPr>
            <p:cNvSpPr>
              <a:spLocks noChangeAspect="1" noChangeShapeType="1"/>
            </p:cNvSpPr>
            <p:nvPr/>
          </p:nvSpPr>
          <p:spPr bwMode="auto">
            <a:xfrm flipH="1">
              <a:off x="2228982" y="3581400"/>
              <a:ext cx="386176" cy="384175"/>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9180" name="Text Box 12">
              <a:extLst>
                <a:ext uri="{FF2B5EF4-FFF2-40B4-BE49-F238E27FC236}">
                  <a16:creationId xmlns:a16="http://schemas.microsoft.com/office/drawing/2014/main" id="{868C246C-E15A-88FF-70B6-4DF63F5BC8C8}"/>
                </a:ext>
              </a:extLst>
            </p:cNvPr>
            <p:cNvSpPr txBox="1">
              <a:spLocks noChangeAspect="1" noChangeArrowheads="1"/>
            </p:cNvSpPr>
            <p:nvPr/>
          </p:nvSpPr>
          <p:spPr bwMode="auto">
            <a:xfrm>
              <a:off x="1636712" y="5710195"/>
              <a:ext cx="1225550" cy="406400"/>
            </a:xfrm>
            <a:prstGeom prst="rect">
              <a:avLst/>
            </a:prstGeom>
            <a:noFill/>
            <a:ln w="952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9900"/>
                  </a:solidFill>
                  <a:latin typeface="Times New Roman" panose="02020603050405020304" pitchFamily="18" charset="0"/>
                </a:rPr>
                <a:t>2</a:t>
              </a:r>
              <a:r>
                <a:rPr lang="it-IT" altLang="en-US" baseline="30000">
                  <a:solidFill>
                    <a:srgbClr val="FF9900"/>
                  </a:solidFill>
                  <a:latin typeface="Times New Roman" panose="02020603050405020304" pitchFamily="18" charset="0"/>
                </a:rPr>
                <a:t>nd</a:t>
              </a:r>
              <a:r>
                <a:rPr lang="it-IT" altLang="en-US">
                  <a:solidFill>
                    <a:srgbClr val="FF9900"/>
                  </a:solidFill>
                  <a:latin typeface="Times New Roman" panose="02020603050405020304" pitchFamily="18" charset="0"/>
                </a:rPr>
                <a:t> block</a:t>
              </a:r>
              <a:endParaRPr lang="en-GB" altLang="en-US">
                <a:solidFill>
                  <a:srgbClr val="FF9900"/>
                </a:solidFill>
                <a:latin typeface="Times New Roman" panose="02020603050405020304" pitchFamily="18" charset="0"/>
              </a:endParaRPr>
            </a:p>
          </p:txBody>
        </p:sp>
        <p:pic>
          <p:nvPicPr>
            <p:cNvPr id="7" name="Picture 6">
              <a:extLst>
                <a:ext uri="{FF2B5EF4-FFF2-40B4-BE49-F238E27FC236}">
                  <a16:creationId xmlns:a16="http://schemas.microsoft.com/office/drawing/2014/main" id="{FE56190F-C40E-760D-7A14-22D3AB44E154}"/>
                </a:ext>
              </a:extLst>
            </p:cNvPr>
            <p:cNvPicPr>
              <a:picLocks noChangeAspect="1"/>
            </p:cNvPicPr>
            <p:nvPr/>
          </p:nvPicPr>
          <p:blipFill>
            <a:blip r:embed="rId5"/>
            <a:stretch>
              <a:fillRect/>
            </a:stretch>
          </p:blipFill>
          <p:spPr>
            <a:xfrm>
              <a:off x="2129321" y="4016375"/>
              <a:ext cx="240333" cy="1650996"/>
            </a:xfrm>
            <a:prstGeom prst="rect">
              <a:avLst/>
            </a:prstGeom>
            <a:ln>
              <a:solidFill>
                <a:srgbClr val="FFC000"/>
              </a:solidFill>
            </a:ln>
          </p:spPr>
        </p:pic>
      </p:grpSp>
      <p:grpSp>
        <p:nvGrpSpPr>
          <p:cNvPr id="15" name="Group 14">
            <a:extLst>
              <a:ext uri="{FF2B5EF4-FFF2-40B4-BE49-F238E27FC236}">
                <a16:creationId xmlns:a16="http://schemas.microsoft.com/office/drawing/2014/main" id="{BF091DB2-E726-5D65-E026-4BF9CDF39087}"/>
              </a:ext>
            </a:extLst>
          </p:cNvPr>
          <p:cNvGrpSpPr/>
          <p:nvPr/>
        </p:nvGrpSpPr>
        <p:grpSpPr>
          <a:xfrm>
            <a:off x="3006034" y="3581400"/>
            <a:ext cx="1219200" cy="2559573"/>
            <a:chOff x="3006034" y="3581400"/>
            <a:chExt cx="1219200" cy="2559573"/>
          </a:xfrm>
        </p:grpSpPr>
        <p:sp>
          <p:nvSpPr>
            <p:cNvPr id="519182" name="Line 14">
              <a:extLst>
                <a:ext uri="{FF2B5EF4-FFF2-40B4-BE49-F238E27FC236}">
                  <a16:creationId xmlns:a16="http://schemas.microsoft.com/office/drawing/2014/main" id="{97BFAE1D-F48E-3504-ACE3-BDF6DCE5A701}"/>
                </a:ext>
              </a:extLst>
            </p:cNvPr>
            <p:cNvSpPr>
              <a:spLocks noChangeAspect="1" noChangeShapeType="1"/>
            </p:cNvSpPr>
            <p:nvPr/>
          </p:nvSpPr>
          <p:spPr bwMode="auto">
            <a:xfrm>
              <a:off x="3322638" y="3581400"/>
              <a:ext cx="328613" cy="384175"/>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9184" name="Text Box 16">
              <a:extLst>
                <a:ext uri="{FF2B5EF4-FFF2-40B4-BE49-F238E27FC236}">
                  <a16:creationId xmlns:a16="http://schemas.microsoft.com/office/drawing/2014/main" id="{D295E279-6616-3A3B-BDD6-F876CD277866}"/>
                </a:ext>
              </a:extLst>
            </p:cNvPr>
            <p:cNvSpPr txBox="1">
              <a:spLocks noChangeAspect="1" noChangeArrowheads="1"/>
            </p:cNvSpPr>
            <p:nvPr/>
          </p:nvSpPr>
          <p:spPr bwMode="auto">
            <a:xfrm>
              <a:off x="3006034" y="5734573"/>
              <a:ext cx="1219200" cy="40640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00FF00"/>
                  </a:solidFill>
                  <a:latin typeface="Times New Roman" panose="02020603050405020304" pitchFamily="18" charset="0"/>
                </a:rPr>
                <a:t>3</a:t>
              </a:r>
              <a:r>
                <a:rPr lang="it-IT" altLang="en-US" baseline="30000">
                  <a:solidFill>
                    <a:srgbClr val="00FF00"/>
                  </a:solidFill>
                  <a:latin typeface="Times New Roman" panose="02020603050405020304" pitchFamily="18" charset="0"/>
                </a:rPr>
                <a:t>rd</a:t>
              </a:r>
              <a:r>
                <a:rPr lang="it-IT" altLang="en-US">
                  <a:solidFill>
                    <a:srgbClr val="00FF00"/>
                  </a:solidFill>
                  <a:latin typeface="Times New Roman" panose="02020603050405020304" pitchFamily="18" charset="0"/>
                </a:rPr>
                <a:t> block</a:t>
              </a:r>
              <a:endParaRPr lang="en-GB" altLang="en-US">
                <a:solidFill>
                  <a:srgbClr val="00FF00"/>
                </a:solidFill>
                <a:latin typeface="Times New Roman" panose="02020603050405020304" pitchFamily="18" charset="0"/>
              </a:endParaRPr>
            </a:p>
          </p:txBody>
        </p:sp>
        <p:pic>
          <p:nvPicPr>
            <p:cNvPr id="9" name="Picture 8">
              <a:extLst>
                <a:ext uri="{FF2B5EF4-FFF2-40B4-BE49-F238E27FC236}">
                  <a16:creationId xmlns:a16="http://schemas.microsoft.com/office/drawing/2014/main" id="{9B61B8DD-455F-6747-6EB7-E154393594AE}"/>
                </a:ext>
              </a:extLst>
            </p:cNvPr>
            <p:cNvPicPr>
              <a:picLocks noChangeAspect="1"/>
            </p:cNvPicPr>
            <p:nvPr/>
          </p:nvPicPr>
          <p:blipFill>
            <a:blip r:embed="rId6"/>
            <a:stretch>
              <a:fillRect/>
            </a:stretch>
          </p:blipFill>
          <p:spPr>
            <a:xfrm>
              <a:off x="3281838" y="4016375"/>
              <a:ext cx="667593" cy="1643020"/>
            </a:xfrm>
            <a:prstGeom prst="rect">
              <a:avLst/>
            </a:prstGeom>
            <a:ln>
              <a:solidFill>
                <a:srgbClr val="00B050"/>
              </a:solidFill>
            </a:ln>
          </p:spPr>
        </p:pic>
      </p:grpSp>
      <p:grpSp>
        <p:nvGrpSpPr>
          <p:cNvPr id="16" name="Group 15">
            <a:extLst>
              <a:ext uri="{FF2B5EF4-FFF2-40B4-BE49-F238E27FC236}">
                <a16:creationId xmlns:a16="http://schemas.microsoft.com/office/drawing/2014/main" id="{2C91AC0A-242D-9B0D-CD04-3D64C7AFE621}"/>
              </a:ext>
            </a:extLst>
          </p:cNvPr>
          <p:cNvGrpSpPr/>
          <p:nvPr/>
        </p:nvGrpSpPr>
        <p:grpSpPr>
          <a:xfrm>
            <a:off x="3816350" y="3581400"/>
            <a:ext cx="2206731" cy="2535195"/>
            <a:chOff x="3816350" y="3581400"/>
            <a:chExt cx="2206731" cy="2535195"/>
          </a:xfrm>
        </p:grpSpPr>
        <p:sp>
          <p:nvSpPr>
            <p:cNvPr id="519186" name="Line 18">
              <a:extLst>
                <a:ext uri="{FF2B5EF4-FFF2-40B4-BE49-F238E27FC236}">
                  <a16:creationId xmlns:a16="http://schemas.microsoft.com/office/drawing/2014/main" id="{440B68C6-D1A7-4BF3-1972-067A8BDEBCFB}"/>
                </a:ext>
              </a:extLst>
            </p:cNvPr>
            <p:cNvSpPr>
              <a:spLocks noChangeAspect="1" noChangeShapeType="1"/>
            </p:cNvSpPr>
            <p:nvPr/>
          </p:nvSpPr>
          <p:spPr bwMode="auto">
            <a:xfrm>
              <a:off x="3816350" y="3581400"/>
              <a:ext cx="1145565" cy="38185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endParaRPr lang="en-GB"/>
            </a:p>
          </p:txBody>
        </p:sp>
        <p:sp>
          <p:nvSpPr>
            <p:cNvPr id="519188" name="Text Box 20">
              <a:extLst>
                <a:ext uri="{FF2B5EF4-FFF2-40B4-BE49-F238E27FC236}">
                  <a16:creationId xmlns:a16="http://schemas.microsoft.com/office/drawing/2014/main" id="{F73DBB50-9705-75DA-F42B-766B644F1C24}"/>
                </a:ext>
              </a:extLst>
            </p:cNvPr>
            <p:cNvSpPr txBox="1">
              <a:spLocks noChangeAspect="1" noChangeArrowheads="1"/>
            </p:cNvSpPr>
            <p:nvPr/>
          </p:nvSpPr>
          <p:spPr bwMode="auto">
            <a:xfrm>
              <a:off x="4452685" y="5710195"/>
              <a:ext cx="1219200" cy="4064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3300"/>
                  </a:solidFill>
                  <a:latin typeface="Times New Roman" panose="02020603050405020304" pitchFamily="18" charset="0"/>
                </a:rPr>
                <a:t>4</a:t>
              </a:r>
              <a:r>
                <a:rPr lang="it-IT" altLang="en-US" baseline="30000">
                  <a:solidFill>
                    <a:srgbClr val="FF3300"/>
                  </a:solidFill>
                  <a:latin typeface="Times New Roman" panose="02020603050405020304" pitchFamily="18" charset="0"/>
                </a:rPr>
                <a:t>th</a:t>
              </a:r>
              <a:r>
                <a:rPr lang="it-IT" altLang="en-US">
                  <a:solidFill>
                    <a:srgbClr val="FF3300"/>
                  </a:solidFill>
                  <a:latin typeface="Times New Roman" panose="02020603050405020304" pitchFamily="18" charset="0"/>
                </a:rPr>
                <a:t> block</a:t>
              </a:r>
              <a:endParaRPr lang="en-GB" altLang="en-US">
                <a:solidFill>
                  <a:srgbClr val="FF3300"/>
                </a:solidFill>
                <a:latin typeface="Times New Roman" panose="02020603050405020304" pitchFamily="18" charset="0"/>
              </a:endParaRPr>
            </a:p>
          </p:txBody>
        </p:sp>
        <p:pic>
          <p:nvPicPr>
            <p:cNvPr id="11" name="Picture 10">
              <a:extLst>
                <a:ext uri="{FF2B5EF4-FFF2-40B4-BE49-F238E27FC236}">
                  <a16:creationId xmlns:a16="http://schemas.microsoft.com/office/drawing/2014/main" id="{439994D9-6287-DFBD-30F1-2D27F4AF3CB6}"/>
                </a:ext>
              </a:extLst>
            </p:cNvPr>
            <p:cNvPicPr>
              <a:picLocks noChangeAspect="1"/>
            </p:cNvPicPr>
            <p:nvPr/>
          </p:nvPicPr>
          <p:blipFill>
            <a:blip r:embed="rId7"/>
            <a:stretch>
              <a:fillRect/>
            </a:stretch>
          </p:blipFill>
          <p:spPr>
            <a:xfrm>
              <a:off x="4151150" y="4011227"/>
              <a:ext cx="1871931" cy="1650996"/>
            </a:xfrm>
            <a:prstGeom prst="rect">
              <a:avLst/>
            </a:prstGeom>
            <a:ln>
              <a:solidFill>
                <a:srgbClr val="FF0000"/>
              </a:solidFill>
            </a:ln>
          </p:spPr>
        </p:pic>
      </p:grpSp>
    </p:spTree>
    <p:extLst>
      <p:ext uri="{BB962C8B-B14F-4D97-AF65-F5344CB8AC3E}">
        <p14:creationId xmlns:p14="http://schemas.microsoft.com/office/powerpoint/2010/main" val="38612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4DBBC-9670-A1BC-522A-696D9453BC70}"/>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ECC82F9-891E-C204-6EED-0356CBE815CC}"/>
              </a:ext>
            </a:extLst>
          </p:cNvPr>
          <p:cNvSpPr>
            <a:spLocks noGrp="1"/>
          </p:cNvSpPr>
          <p:nvPr>
            <p:ph type="sldNum" sz="quarter" idx="10"/>
          </p:nvPr>
        </p:nvSpPr>
        <p:spPr/>
        <p:txBody>
          <a:bodyPr/>
          <a:lstStyle/>
          <a:p>
            <a:fld id="{C5C4B8C5-431C-4993-B47B-1CA500264A27}" type="slidenum">
              <a:rPr lang="en-US" altLang="en-US"/>
              <a:pPr/>
              <a:t>11</a:t>
            </a:fld>
            <a:endParaRPr lang="en-US" altLang="en-US"/>
          </a:p>
        </p:txBody>
      </p:sp>
      <p:sp>
        <p:nvSpPr>
          <p:cNvPr id="3" name="Footer Placeholder 4">
            <a:extLst>
              <a:ext uri="{FF2B5EF4-FFF2-40B4-BE49-F238E27FC236}">
                <a16:creationId xmlns:a16="http://schemas.microsoft.com/office/drawing/2014/main" id="{EBEDD45E-D23B-FA86-AFB8-0D868F110ACE}"/>
              </a:ext>
            </a:extLst>
          </p:cNvPr>
          <p:cNvSpPr>
            <a:spLocks noGrp="1"/>
          </p:cNvSpPr>
          <p:nvPr>
            <p:ph type="ftr" sz="quarter" idx="11"/>
          </p:nvPr>
        </p:nvSpPr>
        <p:spPr/>
        <p:txBody>
          <a:bodyPr/>
          <a:lstStyle/>
          <a:p>
            <a:r>
              <a:rPr lang="en-US" altLang="en-US"/>
              <a:t>Elaborazione numerica del suono</a:t>
            </a:r>
          </a:p>
        </p:txBody>
      </p:sp>
      <p:sp>
        <p:nvSpPr>
          <p:cNvPr id="521218" name="Text Box 2">
            <a:extLst>
              <a:ext uri="{FF2B5EF4-FFF2-40B4-BE49-F238E27FC236}">
                <a16:creationId xmlns:a16="http://schemas.microsoft.com/office/drawing/2014/main" id="{E0310D8B-AB50-197C-BF83-CC96B00DAA58}"/>
              </a:ext>
            </a:extLst>
          </p:cNvPr>
          <p:cNvSpPr txBox="1">
            <a:spLocks noChangeArrowheads="1"/>
          </p:cNvSpPr>
          <p:nvPr/>
        </p:nvSpPr>
        <p:spPr bwMode="auto">
          <a:xfrm>
            <a:off x="381000" y="3619469"/>
            <a:ext cx="83915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rPr>
              <a:t>I blocchi successivi usano FFT sempre più lunghe, che in generale sono più efficienti, ed in questo modo si riduce il numero di blocchi totali da processare.</a:t>
            </a:r>
            <a:endParaRPr lang="en-US" altLang="en-US" sz="1800" b="0" dirty="0">
              <a:latin typeface="Times New Roman" panose="02020603050405020304" pitchFamily="18" charset="0"/>
            </a:endParaRPr>
          </a:p>
        </p:txBody>
      </p:sp>
      <p:sp>
        <p:nvSpPr>
          <p:cNvPr id="521220" name="Text Box 4">
            <a:extLst>
              <a:ext uri="{FF2B5EF4-FFF2-40B4-BE49-F238E27FC236}">
                <a16:creationId xmlns:a16="http://schemas.microsoft.com/office/drawing/2014/main" id="{F640E3FD-17DD-F37D-B304-7A67606DFA30}"/>
              </a:ext>
            </a:extLst>
          </p:cNvPr>
          <p:cNvSpPr txBox="1">
            <a:spLocks noChangeArrowheads="1"/>
          </p:cNvSpPr>
          <p:nvPr/>
        </p:nvSpPr>
        <p:spPr bwMode="auto">
          <a:xfrm>
            <a:off x="381000" y="1581150"/>
            <a:ext cx="8374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Ciascun blocco della IR </a:t>
            </a:r>
            <a:r>
              <a:rPr lang="it-IT" altLang="en-US" sz="1800" b="0" dirty="0" err="1">
                <a:latin typeface="Times New Roman" panose="02020603050405020304" pitchFamily="18" charset="0"/>
                <a:cs typeface="Times New Roman" panose="02020603050405020304" pitchFamily="18" charset="0"/>
              </a:rPr>
              <a:t>e'</a:t>
            </a:r>
            <a:r>
              <a:rPr lang="it-IT" altLang="en-US" sz="1800" b="0" dirty="0">
                <a:latin typeface="Times New Roman" panose="02020603050405020304" pitchFamily="18" charset="0"/>
                <a:cs typeface="Times New Roman" panose="02020603050405020304" pitchFamily="18" charset="0"/>
              </a:rPr>
              <a:t> trattato come se fosse un filtro indipendente, il primo viene processato a latenza zero, usando direttamente somme e moltipliche</a:t>
            </a:r>
            <a:endParaRPr lang="en-US" altLang="en-US" sz="1800" b="0" dirty="0">
              <a:latin typeface="Times New Roman" panose="02020603050405020304" pitchFamily="18" charset="0"/>
              <a:cs typeface="Times New Roman" panose="02020603050405020304" pitchFamily="18" charset="0"/>
            </a:endParaRPr>
          </a:p>
        </p:txBody>
      </p:sp>
      <p:sp>
        <p:nvSpPr>
          <p:cNvPr id="521224" name="Rectangle 8">
            <a:extLst>
              <a:ext uri="{FF2B5EF4-FFF2-40B4-BE49-F238E27FC236}">
                <a16:creationId xmlns:a16="http://schemas.microsoft.com/office/drawing/2014/main" id="{EE5F01E4-DAFA-9CEF-0AF5-79B74D91FD6C}"/>
              </a:ext>
            </a:extLst>
          </p:cNvPr>
          <p:cNvSpPr>
            <a:spLocks noChangeArrowheads="1"/>
          </p:cNvSpPr>
          <p:nvPr/>
        </p:nvSpPr>
        <p:spPr bwMode="auto">
          <a:xfrm>
            <a:off x="3086100" y="2168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21226" name="Text Box 10">
            <a:extLst>
              <a:ext uri="{FF2B5EF4-FFF2-40B4-BE49-F238E27FC236}">
                <a16:creationId xmlns:a16="http://schemas.microsoft.com/office/drawing/2014/main" id="{17D18281-A958-85FA-7969-751B44864FD2}"/>
              </a:ext>
            </a:extLst>
          </p:cNvPr>
          <p:cNvSpPr txBox="1">
            <a:spLocks noChangeArrowheads="1"/>
          </p:cNvSpPr>
          <p:nvPr/>
        </p:nvSpPr>
        <p:spPr bwMode="auto">
          <a:xfrm>
            <a:off x="363536" y="2454711"/>
            <a:ext cx="83915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A partire dal secondo blocco si usa la FFT, che viene processata in un tempo inferiore alla durata del primo blocco, per cui il risultato può essere accodato al primo senza interruzioni</a:t>
            </a:r>
          </a:p>
        </p:txBody>
      </p:sp>
      <p:sp>
        <p:nvSpPr>
          <p:cNvPr id="521233" name="Rectangle 17">
            <a:extLst>
              <a:ext uri="{FF2B5EF4-FFF2-40B4-BE49-F238E27FC236}">
                <a16:creationId xmlns:a16="http://schemas.microsoft.com/office/drawing/2014/main" id="{9130246C-4014-3A72-FF1C-23950E1B394D}"/>
              </a:ext>
            </a:extLst>
          </p:cNvPr>
          <p:cNvSpPr>
            <a:spLocks noGrp="1" noChangeArrowheads="1"/>
          </p:cNvSpPr>
          <p:nvPr>
            <p:ph type="title"/>
          </p:nvPr>
        </p:nvSpPr>
        <p:spPr/>
        <p:txBody>
          <a:bodyPr/>
          <a:lstStyle/>
          <a:p>
            <a:r>
              <a:rPr lang="it-IT" altLang="en-US" dirty="0">
                <a:solidFill>
                  <a:srgbClr val="0000FF"/>
                </a:solidFill>
                <a:effectLst/>
              </a:rPr>
              <a:t>Not </a:t>
            </a:r>
            <a:r>
              <a:rPr lang="it-IT" altLang="en-US" dirty="0" err="1">
                <a:solidFill>
                  <a:srgbClr val="0000FF"/>
                </a:solidFill>
                <a:effectLst/>
              </a:rPr>
              <a:t>Uniformly</a:t>
            </a:r>
            <a:r>
              <a:rPr lang="it-IT" altLang="en-US" dirty="0">
                <a:solidFill>
                  <a:srgbClr val="0000FF"/>
                </a:solidFill>
                <a:effectLst/>
              </a:rPr>
              <a:t> </a:t>
            </a:r>
            <a:r>
              <a:rPr lang="it-IT" altLang="en-US" dirty="0" err="1">
                <a:solidFill>
                  <a:srgbClr val="0000FF"/>
                </a:solidFill>
                <a:effectLst/>
              </a:rPr>
              <a:t>Partitioned</a:t>
            </a:r>
            <a:r>
              <a:rPr lang="it-IT" altLang="en-US" dirty="0">
                <a:solidFill>
                  <a:srgbClr val="0000FF"/>
                </a:solidFill>
                <a:effectLst/>
              </a:rPr>
              <a:t> </a:t>
            </a:r>
            <a:r>
              <a:rPr lang="it-IT" altLang="en-US" dirty="0" err="1">
                <a:solidFill>
                  <a:srgbClr val="0000FF"/>
                </a:solidFill>
                <a:effectLst/>
              </a:rPr>
              <a:t>Overlap</a:t>
            </a:r>
            <a:r>
              <a:rPr lang="it-IT" altLang="en-US" dirty="0">
                <a:solidFill>
                  <a:srgbClr val="0000FF"/>
                </a:solidFill>
                <a:effectLst/>
              </a:rPr>
              <a:t> &amp; Save</a:t>
            </a:r>
            <a:endParaRPr lang="en-GB" altLang="en-US" dirty="0">
              <a:solidFill>
                <a:srgbClr val="0000FF"/>
              </a:solidFill>
              <a:effectLst/>
            </a:endParaRPr>
          </a:p>
        </p:txBody>
      </p:sp>
      <p:sp>
        <p:nvSpPr>
          <p:cNvPr id="521234" name="Text Box 18">
            <a:extLst>
              <a:ext uri="{FF2B5EF4-FFF2-40B4-BE49-F238E27FC236}">
                <a16:creationId xmlns:a16="http://schemas.microsoft.com/office/drawing/2014/main" id="{F6A225A7-BBDF-AF91-02D3-D3B6CA108179}"/>
              </a:ext>
            </a:extLst>
          </p:cNvPr>
          <p:cNvSpPr txBox="1">
            <a:spLocks noChangeArrowheads="1"/>
          </p:cNvSpPr>
          <p:nvPr/>
        </p:nvSpPr>
        <p:spPr bwMode="auto">
          <a:xfrm>
            <a:off x="381000" y="4502368"/>
            <a:ext cx="82784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rPr>
              <a:t>Non conviene comunque andare oltre una certa lunghezza massima dei blocchi, determinata dalle dimensioni della cache L2 o L3 del processore utilizzato.</a:t>
            </a:r>
            <a:endParaRPr lang="en-US" altLang="en-US" sz="1800" b="0" dirty="0">
              <a:latin typeface="Times New Roman" panose="02020603050405020304" pitchFamily="18" charset="0"/>
            </a:endParaRPr>
          </a:p>
        </p:txBody>
      </p:sp>
    </p:spTree>
    <p:extLst>
      <p:ext uri="{BB962C8B-B14F-4D97-AF65-F5344CB8AC3E}">
        <p14:creationId xmlns:p14="http://schemas.microsoft.com/office/powerpoint/2010/main" val="8236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1226"/>
                                        </p:tgtEl>
                                        <p:attrNameLst>
                                          <p:attrName>style.visibility</p:attrName>
                                        </p:attrNameLst>
                                      </p:cBhvr>
                                      <p:to>
                                        <p:strVal val="visible"/>
                                      </p:to>
                                    </p:set>
                                    <p:animEffect transition="in" filter="fade">
                                      <p:cBhvr>
                                        <p:cTn id="7" dur="500"/>
                                        <p:tgtEl>
                                          <p:spTgt spid="521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1218"/>
                                        </p:tgtEl>
                                        <p:attrNameLst>
                                          <p:attrName>style.visibility</p:attrName>
                                        </p:attrNameLst>
                                      </p:cBhvr>
                                      <p:to>
                                        <p:strVal val="visible"/>
                                      </p:to>
                                    </p:set>
                                    <p:animEffect transition="in" filter="fade">
                                      <p:cBhvr>
                                        <p:cTn id="12" dur="500"/>
                                        <p:tgtEl>
                                          <p:spTgt spid="521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1234"/>
                                        </p:tgtEl>
                                        <p:attrNameLst>
                                          <p:attrName>style.visibility</p:attrName>
                                        </p:attrNameLst>
                                      </p:cBhvr>
                                      <p:to>
                                        <p:strVal val="visible"/>
                                      </p:to>
                                    </p:set>
                                    <p:animEffect transition="in" filter="fade">
                                      <p:cBhvr>
                                        <p:cTn id="17" dur="500"/>
                                        <p:tgtEl>
                                          <p:spTgt spid="52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8" grpId="0"/>
      <p:bldP spid="521226" grpId="0"/>
      <p:bldP spid="5212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92DCE-04BD-8B89-E25C-5D05DC7FDA64}"/>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E39DA74-0FF6-3DC2-8C63-2974AAAFF542}"/>
              </a:ext>
            </a:extLst>
          </p:cNvPr>
          <p:cNvSpPr>
            <a:spLocks noGrp="1"/>
          </p:cNvSpPr>
          <p:nvPr>
            <p:ph type="sldNum" sz="quarter" idx="10"/>
          </p:nvPr>
        </p:nvSpPr>
        <p:spPr/>
        <p:txBody>
          <a:bodyPr/>
          <a:lstStyle/>
          <a:p>
            <a:fld id="{C5C4B8C5-431C-4993-B47B-1CA500264A27}" type="slidenum">
              <a:rPr lang="en-US" altLang="en-US"/>
              <a:pPr/>
              <a:t>12</a:t>
            </a:fld>
            <a:endParaRPr lang="en-US" altLang="en-US"/>
          </a:p>
        </p:txBody>
      </p:sp>
      <p:sp>
        <p:nvSpPr>
          <p:cNvPr id="3" name="Footer Placeholder 4">
            <a:extLst>
              <a:ext uri="{FF2B5EF4-FFF2-40B4-BE49-F238E27FC236}">
                <a16:creationId xmlns:a16="http://schemas.microsoft.com/office/drawing/2014/main" id="{528ACDD1-1170-167C-5AB3-CD6059DBA578}"/>
              </a:ext>
            </a:extLst>
          </p:cNvPr>
          <p:cNvSpPr>
            <a:spLocks noGrp="1"/>
          </p:cNvSpPr>
          <p:nvPr>
            <p:ph type="ftr" sz="quarter" idx="11"/>
          </p:nvPr>
        </p:nvSpPr>
        <p:spPr/>
        <p:txBody>
          <a:bodyPr/>
          <a:lstStyle/>
          <a:p>
            <a:r>
              <a:rPr lang="en-US" altLang="en-US"/>
              <a:t>Elaborazione numerica del suono</a:t>
            </a:r>
          </a:p>
        </p:txBody>
      </p:sp>
      <p:sp>
        <p:nvSpPr>
          <p:cNvPr id="521220" name="Text Box 4">
            <a:extLst>
              <a:ext uri="{FF2B5EF4-FFF2-40B4-BE49-F238E27FC236}">
                <a16:creationId xmlns:a16="http://schemas.microsoft.com/office/drawing/2014/main" id="{E109C3D7-DA5B-44C9-9B3B-C5B93A926E5B}"/>
              </a:ext>
            </a:extLst>
          </p:cNvPr>
          <p:cNvSpPr txBox="1">
            <a:spLocks noChangeArrowheads="1"/>
          </p:cNvSpPr>
          <p:nvPr/>
        </p:nvSpPr>
        <p:spPr bwMode="auto">
          <a:xfrm>
            <a:off x="384967" y="878783"/>
            <a:ext cx="83740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Il primo software per la convoluzione veloce (</a:t>
            </a:r>
            <a:r>
              <a:rPr lang="it-IT" altLang="en-US" sz="1800" b="0" dirty="0" err="1">
                <a:latin typeface="Times New Roman" panose="02020603050405020304" pitchFamily="18" charset="0"/>
                <a:cs typeface="Times New Roman" panose="02020603050405020304" pitchFamily="18" charset="0"/>
              </a:rPr>
              <a:t>Uniformly</a:t>
            </a:r>
            <a:r>
              <a:rPr lang="it-IT" altLang="en-US" sz="1800" b="0" dirty="0">
                <a:latin typeface="Times New Roman" panose="02020603050405020304" pitchFamily="18" charset="0"/>
                <a:cs typeface="Times New Roman" panose="02020603050405020304" pitchFamily="18" charset="0"/>
              </a:rPr>
              <a:t> </a:t>
            </a:r>
            <a:r>
              <a:rPr lang="it-IT" altLang="en-US" sz="1800" b="0" dirty="0" err="1">
                <a:latin typeface="Times New Roman" panose="02020603050405020304" pitchFamily="18" charset="0"/>
                <a:cs typeface="Times New Roman" panose="02020603050405020304" pitchFamily="18" charset="0"/>
              </a:rPr>
              <a:t>Partitioned</a:t>
            </a:r>
            <a:r>
              <a:rPr lang="it-IT" altLang="en-US" sz="1800" b="0" dirty="0">
                <a:latin typeface="Times New Roman" panose="02020603050405020304" pitchFamily="18" charset="0"/>
                <a:cs typeface="Times New Roman" panose="02020603050405020304" pitchFamily="18" charset="0"/>
              </a:rPr>
              <a:t>) fu Aurora - 1995 – sotto forma di plugin per il programma Cool Edit (poi diventato Adobe </a:t>
            </a:r>
            <a:r>
              <a:rPr lang="it-IT" altLang="en-US" sz="1800" b="0" dirty="0" err="1">
                <a:latin typeface="Times New Roman" panose="02020603050405020304" pitchFamily="18" charset="0"/>
                <a:cs typeface="Times New Roman" panose="02020603050405020304" pitchFamily="18" charset="0"/>
              </a:rPr>
              <a:t>Audition</a:t>
            </a:r>
            <a:r>
              <a:rPr lang="it-IT" altLang="en-US" sz="1800" b="0" dirty="0">
                <a:latin typeface="Times New Roman" panose="02020603050405020304" pitchFamily="18" charset="0"/>
                <a:cs typeface="Times New Roman" panose="02020603050405020304" pitchFamily="18" charset="0"/>
              </a:rPr>
              <a:t>), ed era già in grado di processare una matrice di filtraggio 2x2, con 4 filtri FIR:</a:t>
            </a:r>
            <a:endParaRPr lang="en-US" altLang="en-US" sz="1800" b="0" dirty="0">
              <a:latin typeface="Times New Roman" panose="02020603050405020304" pitchFamily="18" charset="0"/>
              <a:cs typeface="Times New Roman" panose="02020603050405020304" pitchFamily="18" charset="0"/>
            </a:endParaRPr>
          </a:p>
        </p:txBody>
      </p:sp>
      <p:sp>
        <p:nvSpPr>
          <p:cNvPr id="521233" name="Rectangle 17">
            <a:extLst>
              <a:ext uri="{FF2B5EF4-FFF2-40B4-BE49-F238E27FC236}">
                <a16:creationId xmlns:a16="http://schemas.microsoft.com/office/drawing/2014/main" id="{4A290B7D-B891-20C4-090A-984C032D36B5}"/>
              </a:ext>
            </a:extLst>
          </p:cNvPr>
          <p:cNvSpPr>
            <a:spLocks noGrp="1" noChangeArrowheads="1"/>
          </p:cNvSpPr>
          <p:nvPr>
            <p:ph type="title"/>
          </p:nvPr>
        </p:nvSpPr>
        <p:spPr>
          <a:xfrm>
            <a:off x="685800" y="84374"/>
            <a:ext cx="7772400" cy="838200"/>
          </a:xfrm>
        </p:spPr>
        <p:txBody>
          <a:bodyPr/>
          <a:lstStyle/>
          <a:p>
            <a:r>
              <a:rPr lang="it-IT" altLang="en-US" dirty="0">
                <a:solidFill>
                  <a:srgbClr val="0000FF"/>
                </a:solidFill>
                <a:effectLst/>
              </a:rPr>
              <a:t>Software per la convoluzione veloce</a:t>
            </a:r>
            <a:endParaRPr lang="en-GB" altLang="en-US" dirty="0">
              <a:solidFill>
                <a:srgbClr val="0000FF"/>
              </a:solidFill>
              <a:effectLst/>
            </a:endParaRPr>
          </a:p>
        </p:txBody>
      </p:sp>
      <p:pic>
        <p:nvPicPr>
          <p:cNvPr id="529410" name="Picture 2">
            <a:extLst>
              <a:ext uri="{FF2B5EF4-FFF2-40B4-BE49-F238E27FC236}">
                <a16:creationId xmlns:a16="http://schemas.microsoft.com/office/drawing/2014/main" id="{D49502AB-44A3-0C03-4919-235A41EAE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605" y="1921209"/>
            <a:ext cx="6320789" cy="452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5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6439E-E1EF-6D6E-90F6-699D3B2F0DA7}"/>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0D0D3C3-AB12-B512-F2CE-B1D567672858}"/>
              </a:ext>
            </a:extLst>
          </p:cNvPr>
          <p:cNvSpPr>
            <a:spLocks noGrp="1"/>
          </p:cNvSpPr>
          <p:nvPr>
            <p:ph type="sldNum" sz="quarter" idx="10"/>
          </p:nvPr>
        </p:nvSpPr>
        <p:spPr/>
        <p:txBody>
          <a:bodyPr/>
          <a:lstStyle/>
          <a:p>
            <a:fld id="{C5C4B8C5-431C-4993-B47B-1CA500264A27}" type="slidenum">
              <a:rPr lang="en-US" altLang="en-US"/>
              <a:pPr/>
              <a:t>13</a:t>
            </a:fld>
            <a:endParaRPr lang="en-US" altLang="en-US"/>
          </a:p>
        </p:txBody>
      </p:sp>
      <p:sp>
        <p:nvSpPr>
          <p:cNvPr id="3" name="Footer Placeholder 4">
            <a:extLst>
              <a:ext uri="{FF2B5EF4-FFF2-40B4-BE49-F238E27FC236}">
                <a16:creationId xmlns:a16="http://schemas.microsoft.com/office/drawing/2014/main" id="{EF6B3BE5-A59E-03F0-214F-FB03468FFA48}"/>
              </a:ext>
            </a:extLst>
          </p:cNvPr>
          <p:cNvSpPr>
            <a:spLocks noGrp="1"/>
          </p:cNvSpPr>
          <p:nvPr>
            <p:ph type="ftr" sz="quarter" idx="11"/>
          </p:nvPr>
        </p:nvSpPr>
        <p:spPr/>
        <p:txBody>
          <a:bodyPr/>
          <a:lstStyle/>
          <a:p>
            <a:r>
              <a:rPr lang="en-US" altLang="en-US"/>
              <a:t>Elaborazione numerica del suono</a:t>
            </a:r>
          </a:p>
        </p:txBody>
      </p:sp>
      <p:sp>
        <p:nvSpPr>
          <p:cNvPr id="521233" name="Rectangle 17">
            <a:extLst>
              <a:ext uri="{FF2B5EF4-FFF2-40B4-BE49-F238E27FC236}">
                <a16:creationId xmlns:a16="http://schemas.microsoft.com/office/drawing/2014/main" id="{E3FF4221-97F7-D913-A315-3821198EC958}"/>
              </a:ext>
            </a:extLst>
          </p:cNvPr>
          <p:cNvSpPr>
            <a:spLocks noGrp="1" noChangeArrowheads="1"/>
          </p:cNvSpPr>
          <p:nvPr>
            <p:ph type="title"/>
          </p:nvPr>
        </p:nvSpPr>
        <p:spPr>
          <a:xfrm>
            <a:off x="685796" y="99241"/>
            <a:ext cx="7772400" cy="838200"/>
          </a:xfrm>
        </p:spPr>
        <p:txBody>
          <a:bodyPr/>
          <a:lstStyle/>
          <a:p>
            <a:r>
              <a:rPr lang="it-IT" altLang="en-US" dirty="0">
                <a:solidFill>
                  <a:srgbClr val="0000FF"/>
                </a:solidFill>
                <a:effectLst/>
              </a:rPr>
              <a:t>Software per la convoluzione veloce</a:t>
            </a:r>
            <a:endParaRPr lang="en-GB" altLang="en-US" dirty="0">
              <a:solidFill>
                <a:srgbClr val="0000FF"/>
              </a:solidFill>
              <a:effectLst/>
            </a:endParaRPr>
          </a:p>
        </p:txBody>
      </p:sp>
      <p:pic>
        <p:nvPicPr>
          <p:cNvPr id="536578" name="Picture 2" descr="Audio Ease - browse through all Altiverb impulse responses here - sampled  acoustics from the Altiverb IR library">
            <a:extLst>
              <a:ext uri="{FF2B5EF4-FFF2-40B4-BE49-F238E27FC236}">
                <a16:creationId xmlns:a16="http://schemas.microsoft.com/office/drawing/2014/main" id="{32A663B2-AD89-5ED8-EB45-C3F947104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79" y="1803597"/>
            <a:ext cx="7256834" cy="4707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E0AB466B-80BE-F054-312B-2BA5DF53E802}"/>
              </a:ext>
            </a:extLst>
          </p:cNvPr>
          <p:cNvSpPr txBox="1">
            <a:spLocks noChangeArrowheads="1"/>
          </p:cNvSpPr>
          <p:nvPr/>
        </p:nvSpPr>
        <p:spPr bwMode="auto">
          <a:xfrm>
            <a:off x="384964" y="840975"/>
            <a:ext cx="83740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Il successo commerciale del software di convoluzione esplose nel 2002-2003 col rilascio dei plugins VST </a:t>
            </a:r>
            <a:r>
              <a:rPr lang="it-IT" altLang="en-US" sz="1800" b="0" dirty="0" err="1">
                <a:latin typeface="Times New Roman" panose="02020603050405020304" pitchFamily="18" charset="0"/>
                <a:cs typeface="Times New Roman" panose="02020603050405020304" pitchFamily="18" charset="0"/>
              </a:rPr>
              <a:t>Altiverb</a:t>
            </a:r>
            <a:r>
              <a:rPr lang="it-IT" altLang="en-US" sz="1800" b="0" dirty="0">
                <a:latin typeface="Times New Roman" panose="02020603050405020304" pitchFamily="18" charset="0"/>
                <a:cs typeface="Times New Roman" panose="02020603050405020304" pitchFamily="18" charset="0"/>
              </a:rPr>
              <a:t> e </a:t>
            </a:r>
            <a:r>
              <a:rPr lang="it-IT" altLang="en-US" sz="1800" b="0" dirty="0" err="1">
                <a:latin typeface="Times New Roman" panose="02020603050405020304" pitchFamily="18" charset="0"/>
                <a:cs typeface="Times New Roman" panose="02020603050405020304" pitchFamily="18" charset="0"/>
              </a:rPr>
              <a:t>Waves</a:t>
            </a:r>
            <a:r>
              <a:rPr lang="it-IT" altLang="en-US" sz="1800" b="0" dirty="0">
                <a:latin typeface="Times New Roman" panose="02020603050405020304" pitchFamily="18" charset="0"/>
                <a:cs typeface="Times New Roman" panose="02020603050405020304" pitchFamily="18" charset="0"/>
              </a:rPr>
              <a:t> IR1, che utilizzavano la convoluzione a partizioni uniformi:</a:t>
            </a:r>
            <a:endParaRPr lang="en-US" altLang="en-US" sz="18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399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446AC-538A-5545-9C0F-E291185A3166}"/>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AED39BD-D065-FDE8-6962-234E726EFA2D}"/>
              </a:ext>
            </a:extLst>
          </p:cNvPr>
          <p:cNvSpPr>
            <a:spLocks noGrp="1"/>
          </p:cNvSpPr>
          <p:nvPr>
            <p:ph type="sldNum" sz="quarter" idx="10"/>
          </p:nvPr>
        </p:nvSpPr>
        <p:spPr/>
        <p:txBody>
          <a:bodyPr/>
          <a:lstStyle/>
          <a:p>
            <a:fld id="{C5C4B8C5-431C-4993-B47B-1CA500264A27}" type="slidenum">
              <a:rPr lang="en-US" altLang="en-US"/>
              <a:pPr/>
              <a:t>14</a:t>
            </a:fld>
            <a:endParaRPr lang="en-US" altLang="en-US"/>
          </a:p>
        </p:txBody>
      </p:sp>
      <p:sp>
        <p:nvSpPr>
          <p:cNvPr id="3" name="Footer Placeholder 4">
            <a:extLst>
              <a:ext uri="{FF2B5EF4-FFF2-40B4-BE49-F238E27FC236}">
                <a16:creationId xmlns:a16="http://schemas.microsoft.com/office/drawing/2014/main" id="{89ABD569-F272-8B0D-4AA0-B4EE29C34845}"/>
              </a:ext>
            </a:extLst>
          </p:cNvPr>
          <p:cNvSpPr>
            <a:spLocks noGrp="1"/>
          </p:cNvSpPr>
          <p:nvPr>
            <p:ph type="ftr" sz="quarter" idx="11"/>
          </p:nvPr>
        </p:nvSpPr>
        <p:spPr/>
        <p:txBody>
          <a:bodyPr/>
          <a:lstStyle/>
          <a:p>
            <a:r>
              <a:rPr lang="en-US" altLang="en-US"/>
              <a:t>Elaborazione numerica del suono</a:t>
            </a:r>
          </a:p>
        </p:txBody>
      </p:sp>
      <p:sp>
        <p:nvSpPr>
          <p:cNvPr id="521233" name="Rectangle 17">
            <a:extLst>
              <a:ext uri="{FF2B5EF4-FFF2-40B4-BE49-F238E27FC236}">
                <a16:creationId xmlns:a16="http://schemas.microsoft.com/office/drawing/2014/main" id="{375AD94A-2205-3CB4-0459-D404FCB195AA}"/>
              </a:ext>
            </a:extLst>
          </p:cNvPr>
          <p:cNvSpPr>
            <a:spLocks noGrp="1" noChangeArrowheads="1"/>
          </p:cNvSpPr>
          <p:nvPr>
            <p:ph type="title"/>
          </p:nvPr>
        </p:nvSpPr>
        <p:spPr>
          <a:xfrm>
            <a:off x="685799" y="111097"/>
            <a:ext cx="7772400" cy="838200"/>
          </a:xfrm>
        </p:spPr>
        <p:txBody>
          <a:bodyPr/>
          <a:lstStyle/>
          <a:p>
            <a:r>
              <a:rPr lang="it-IT" altLang="en-US" dirty="0">
                <a:solidFill>
                  <a:srgbClr val="0000FF"/>
                </a:solidFill>
                <a:effectLst/>
              </a:rPr>
              <a:t>Software per la convoluzione veloce</a:t>
            </a:r>
            <a:endParaRPr lang="en-GB" altLang="en-US" dirty="0">
              <a:solidFill>
                <a:srgbClr val="0000FF"/>
              </a:solidFill>
              <a:effectLst/>
            </a:endParaRPr>
          </a:p>
        </p:txBody>
      </p:sp>
      <p:pic>
        <p:nvPicPr>
          <p:cNvPr id="536582" name="Picture 6">
            <a:extLst>
              <a:ext uri="{FF2B5EF4-FFF2-40B4-BE49-F238E27FC236}">
                <a16:creationId xmlns:a16="http://schemas.microsoft.com/office/drawing/2014/main" id="{A21ADD7F-E623-8CA5-818E-E4EF5E87F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5" y="1890496"/>
            <a:ext cx="8794425" cy="4247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B7D36B04-A485-E65E-DCA9-90742D6BA363}"/>
              </a:ext>
            </a:extLst>
          </p:cNvPr>
          <p:cNvSpPr txBox="1">
            <a:spLocks noChangeArrowheads="1"/>
          </p:cNvSpPr>
          <p:nvPr/>
        </p:nvSpPr>
        <p:spPr bwMode="auto">
          <a:xfrm>
            <a:off x="384967" y="856845"/>
            <a:ext cx="83740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Il successo commerciale del software di convoluzione esplose nel 2002-2003 col rilascio dei plugins VST </a:t>
            </a:r>
            <a:r>
              <a:rPr lang="it-IT" altLang="en-US" sz="1800" b="0" dirty="0" err="1">
                <a:latin typeface="Times New Roman" panose="02020603050405020304" pitchFamily="18" charset="0"/>
                <a:cs typeface="Times New Roman" panose="02020603050405020304" pitchFamily="18" charset="0"/>
              </a:rPr>
              <a:t>Altiverb</a:t>
            </a:r>
            <a:r>
              <a:rPr lang="it-IT" altLang="en-US" sz="1800" b="0" dirty="0">
                <a:latin typeface="Times New Roman" panose="02020603050405020304" pitchFamily="18" charset="0"/>
                <a:cs typeface="Times New Roman" panose="02020603050405020304" pitchFamily="18" charset="0"/>
              </a:rPr>
              <a:t> e </a:t>
            </a:r>
            <a:r>
              <a:rPr lang="it-IT" altLang="en-US" sz="1800" b="0" dirty="0" err="1">
                <a:latin typeface="Times New Roman" panose="02020603050405020304" pitchFamily="18" charset="0"/>
                <a:cs typeface="Times New Roman" panose="02020603050405020304" pitchFamily="18" charset="0"/>
              </a:rPr>
              <a:t>Waves</a:t>
            </a:r>
            <a:r>
              <a:rPr lang="it-IT" altLang="en-US" sz="1800" b="0" dirty="0">
                <a:latin typeface="Times New Roman" panose="02020603050405020304" pitchFamily="18" charset="0"/>
                <a:cs typeface="Times New Roman" panose="02020603050405020304" pitchFamily="18" charset="0"/>
              </a:rPr>
              <a:t> IR1, che utilizzavano la convoluzione a partizioni uniformi:</a:t>
            </a:r>
            <a:endParaRPr lang="en-US" altLang="en-US" sz="18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959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2DAC-49C4-9858-E17C-373C87D9D731}"/>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210424D-A6D7-914D-8A47-89C0A93D6916}"/>
              </a:ext>
            </a:extLst>
          </p:cNvPr>
          <p:cNvSpPr>
            <a:spLocks noGrp="1"/>
          </p:cNvSpPr>
          <p:nvPr>
            <p:ph type="sldNum" sz="quarter" idx="10"/>
          </p:nvPr>
        </p:nvSpPr>
        <p:spPr/>
        <p:txBody>
          <a:bodyPr/>
          <a:lstStyle/>
          <a:p>
            <a:fld id="{C5C4B8C5-431C-4993-B47B-1CA500264A27}" type="slidenum">
              <a:rPr lang="en-US" altLang="en-US"/>
              <a:pPr/>
              <a:t>15</a:t>
            </a:fld>
            <a:endParaRPr lang="en-US" altLang="en-US"/>
          </a:p>
        </p:txBody>
      </p:sp>
      <p:sp>
        <p:nvSpPr>
          <p:cNvPr id="3" name="Footer Placeholder 4">
            <a:extLst>
              <a:ext uri="{FF2B5EF4-FFF2-40B4-BE49-F238E27FC236}">
                <a16:creationId xmlns:a16="http://schemas.microsoft.com/office/drawing/2014/main" id="{DE030E90-1079-80CF-24DA-8EBD80473B9C}"/>
              </a:ext>
            </a:extLst>
          </p:cNvPr>
          <p:cNvSpPr>
            <a:spLocks noGrp="1"/>
          </p:cNvSpPr>
          <p:nvPr>
            <p:ph type="ftr" sz="quarter" idx="11"/>
          </p:nvPr>
        </p:nvSpPr>
        <p:spPr/>
        <p:txBody>
          <a:bodyPr/>
          <a:lstStyle/>
          <a:p>
            <a:r>
              <a:rPr lang="en-US" altLang="en-US"/>
              <a:t>Elaborazione numerica del suono</a:t>
            </a:r>
          </a:p>
        </p:txBody>
      </p:sp>
      <p:sp>
        <p:nvSpPr>
          <p:cNvPr id="521220" name="Text Box 4">
            <a:extLst>
              <a:ext uri="{FF2B5EF4-FFF2-40B4-BE49-F238E27FC236}">
                <a16:creationId xmlns:a16="http://schemas.microsoft.com/office/drawing/2014/main" id="{9239BA2E-27C6-47EC-589C-C0ED7FEA4F9D}"/>
              </a:ext>
            </a:extLst>
          </p:cNvPr>
          <p:cNvSpPr txBox="1">
            <a:spLocks noChangeArrowheads="1"/>
          </p:cNvSpPr>
          <p:nvPr/>
        </p:nvSpPr>
        <p:spPr bwMode="auto">
          <a:xfrm>
            <a:off x="384967" y="858763"/>
            <a:ext cx="8374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err="1">
                <a:latin typeface="Times New Roman" panose="02020603050405020304" pitchFamily="18" charset="0"/>
                <a:cs typeface="Times New Roman" panose="02020603050405020304" pitchFamily="18" charset="0"/>
              </a:rPr>
              <a:t>Waves</a:t>
            </a:r>
            <a:r>
              <a:rPr lang="it-IT" altLang="en-US" sz="1800" b="0" dirty="0">
                <a:latin typeface="Times New Roman" panose="02020603050405020304" pitchFamily="18" charset="0"/>
                <a:cs typeface="Times New Roman" panose="02020603050405020304" pitchFamily="18" charset="0"/>
              </a:rPr>
              <a:t> IR1 fu rilasciato assieme ad una vastissima collezione di risposte all’impulso, misurate per la prima volta con la tecnica dell’</a:t>
            </a:r>
            <a:r>
              <a:rPr lang="it-IT" altLang="en-US" sz="1800" b="0" dirty="0" err="1">
                <a:latin typeface="Times New Roman" panose="02020603050405020304" pitchFamily="18" charset="0"/>
                <a:cs typeface="Times New Roman" panose="02020603050405020304" pitchFamily="18" charset="0"/>
              </a:rPr>
              <a:t>Exponential</a:t>
            </a:r>
            <a:r>
              <a:rPr lang="it-IT" altLang="en-US" sz="1800" b="0" dirty="0">
                <a:latin typeface="Times New Roman" panose="02020603050405020304" pitchFamily="18" charset="0"/>
                <a:cs typeface="Times New Roman" panose="02020603050405020304" pitchFamily="18" charset="0"/>
              </a:rPr>
              <a:t> Sine </a:t>
            </a:r>
            <a:r>
              <a:rPr lang="it-IT" altLang="en-US" sz="1800" b="0" dirty="0" err="1">
                <a:latin typeface="Times New Roman" panose="02020603050405020304" pitchFamily="18" charset="0"/>
                <a:cs typeface="Times New Roman" panose="02020603050405020304" pitchFamily="18" charset="0"/>
              </a:rPr>
              <a:t>Sweep</a:t>
            </a:r>
            <a:r>
              <a:rPr lang="it-IT" altLang="en-US" sz="1800" b="0" dirty="0">
                <a:latin typeface="Times New Roman" panose="02020603050405020304" pitchFamily="18" charset="0"/>
                <a:cs typeface="Times New Roman" panose="02020603050405020304" pitchFamily="18" charset="0"/>
              </a:rPr>
              <a:t>:</a:t>
            </a:r>
            <a:endParaRPr lang="en-US" altLang="en-US" sz="1800" b="0" dirty="0">
              <a:latin typeface="Times New Roman" panose="02020603050405020304" pitchFamily="18" charset="0"/>
              <a:cs typeface="Times New Roman" panose="02020603050405020304" pitchFamily="18" charset="0"/>
            </a:endParaRPr>
          </a:p>
        </p:txBody>
      </p:sp>
      <p:sp>
        <p:nvSpPr>
          <p:cNvPr id="521233" name="Rectangle 17">
            <a:extLst>
              <a:ext uri="{FF2B5EF4-FFF2-40B4-BE49-F238E27FC236}">
                <a16:creationId xmlns:a16="http://schemas.microsoft.com/office/drawing/2014/main" id="{EB5984B6-A1C1-08B1-4C29-A7296F05214F}"/>
              </a:ext>
            </a:extLst>
          </p:cNvPr>
          <p:cNvSpPr>
            <a:spLocks noGrp="1" noChangeArrowheads="1"/>
          </p:cNvSpPr>
          <p:nvPr>
            <p:ph type="title"/>
          </p:nvPr>
        </p:nvSpPr>
        <p:spPr>
          <a:xfrm>
            <a:off x="685799" y="117839"/>
            <a:ext cx="7772400" cy="838200"/>
          </a:xfrm>
        </p:spPr>
        <p:txBody>
          <a:bodyPr/>
          <a:lstStyle/>
          <a:p>
            <a:r>
              <a:rPr lang="it-IT" altLang="en-US" dirty="0">
                <a:solidFill>
                  <a:srgbClr val="0000FF"/>
                </a:solidFill>
                <a:effectLst/>
              </a:rPr>
              <a:t>Software per la convoluzione veloce</a:t>
            </a:r>
            <a:endParaRPr lang="en-GB" altLang="en-US" dirty="0">
              <a:solidFill>
                <a:srgbClr val="0000FF"/>
              </a:solidFill>
              <a:effectLst/>
            </a:endParaRPr>
          </a:p>
        </p:txBody>
      </p:sp>
      <p:pic>
        <p:nvPicPr>
          <p:cNvPr id="5" name="mov_behind_scenes_ir1_01">
            <a:hlinkClick r:id="" action="ppaction://media"/>
            <a:extLst>
              <a:ext uri="{FF2B5EF4-FFF2-40B4-BE49-F238E27FC236}">
                <a16:creationId xmlns:a16="http://schemas.microsoft.com/office/drawing/2014/main" id="{F7ABBEBF-19F3-EA00-B3CA-6F878CFD5D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7812" y="1602370"/>
            <a:ext cx="6559685" cy="4919764"/>
          </a:xfrm>
          <a:prstGeom prst="rect">
            <a:avLst/>
          </a:prstGeom>
        </p:spPr>
      </p:pic>
      <p:pic>
        <p:nvPicPr>
          <p:cNvPr id="7170" name="Picture 2" descr="Waves Logo - Waves Audio">
            <a:extLst>
              <a:ext uri="{FF2B5EF4-FFF2-40B4-BE49-F238E27FC236}">
                <a16:creationId xmlns:a16="http://schemas.microsoft.com/office/drawing/2014/main" id="{E1EA5E4A-7567-8B05-8A52-4C57C8DBE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907" y="1649792"/>
            <a:ext cx="4824919" cy="482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5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70"/>
                                        </p:tgtEl>
                                      </p:cBhvr>
                                    </p:animEffect>
                                    <p:set>
                                      <p:cBhvr>
                                        <p:cTn id="7" dur="1" fill="hold">
                                          <p:stCondLst>
                                            <p:cond delay="499"/>
                                          </p:stCondLst>
                                        </p:cTn>
                                        <p:tgtEl>
                                          <p:spTgt spid="717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44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71D66-7CD4-A1CC-40D5-5A9B37F17F9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CD8F55E5-95BD-4B7D-1EA4-79FC9AB06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16" y="2159598"/>
            <a:ext cx="4607829" cy="46378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326E546C-ABB3-3454-877E-C634CD2E33A7}"/>
              </a:ext>
            </a:extLst>
          </p:cNvPr>
          <p:cNvSpPr>
            <a:spLocks noGrp="1"/>
          </p:cNvSpPr>
          <p:nvPr>
            <p:ph type="sldNum" sz="quarter" idx="10"/>
          </p:nvPr>
        </p:nvSpPr>
        <p:spPr>
          <a:xfrm>
            <a:off x="5413477" y="6340287"/>
            <a:ext cx="1905000" cy="457200"/>
          </a:xfrm>
        </p:spPr>
        <p:txBody>
          <a:bodyPr/>
          <a:lstStyle/>
          <a:p>
            <a:fld id="{C5C4B8C5-431C-4993-B47B-1CA500264A27}" type="slidenum">
              <a:rPr lang="en-US" altLang="en-US"/>
              <a:pPr/>
              <a:t>16</a:t>
            </a:fld>
            <a:endParaRPr lang="en-US" altLang="en-US"/>
          </a:p>
        </p:txBody>
      </p:sp>
      <p:sp>
        <p:nvSpPr>
          <p:cNvPr id="3" name="Footer Placeholder 4">
            <a:extLst>
              <a:ext uri="{FF2B5EF4-FFF2-40B4-BE49-F238E27FC236}">
                <a16:creationId xmlns:a16="http://schemas.microsoft.com/office/drawing/2014/main" id="{7FC76639-26E4-FDBE-AA4E-10AB3BF0B0D2}"/>
              </a:ext>
            </a:extLst>
          </p:cNvPr>
          <p:cNvSpPr>
            <a:spLocks noGrp="1"/>
          </p:cNvSpPr>
          <p:nvPr>
            <p:ph type="ftr" sz="quarter" idx="11"/>
          </p:nvPr>
        </p:nvSpPr>
        <p:spPr>
          <a:xfrm>
            <a:off x="1300264" y="6491099"/>
            <a:ext cx="2895600" cy="306388"/>
          </a:xfrm>
        </p:spPr>
        <p:txBody>
          <a:bodyPr/>
          <a:lstStyle/>
          <a:p>
            <a:r>
              <a:rPr lang="en-US" altLang="en-US"/>
              <a:t>Elaborazione numerica del suono</a:t>
            </a:r>
          </a:p>
        </p:txBody>
      </p:sp>
      <p:sp>
        <p:nvSpPr>
          <p:cNvPr id="521233" name="Rectangle 17">
            <a:extLst>
              <a:ext uri="{FF2B5EF4-FFF2-40B4-BE49-F238E27FC236}">
                <a16:creationId xmlns:a16="http://schemas.microsoft.com/office/drawing/2014/main" id="{4162028D-E74D-EB7F-0241-A4D67237E492}"/>
              </a:ext>
            </a:extLst>
          </p:cNvPr>
          <p:cNvSpPr>
            <a:spLocks noGrp="1" noChangeArrowheads="1"/>
          </p:cNvSpPr>
          <p:nvPr>
            <p:ph type="title"/>
          </p:nvPr>
        </p:nvSpPr>
        <p:spPr>
          <a:xfrm>
            <a:off x="685800" y="133826"/>
            <a:ext cx="7772400" cy="838200"/>
          </a:xfrm>
        </p:spPr>
        <p:txBody>
          <a:bodyPr/>
          <a:lstStyle/>
          <a:p>
            <a:r>
              <a:rPr lang="it-IT" altLang="en-US" dirty="0">
                <a:solidFill>
                  <a:srgbClr val="0000FF"/>
                </a:solidFill>
                <a:effectLst/>
              </a:rPr>
              <a:t>Convoluzione veloce matriciale</a:t>
            </a:r>
            <a:endParaRPr lang="en-GB" altLang="en-US" dirty="0">
              <a:solidFill>
                <a:srgbClr val="0000FF"/>
              </a:solidFill>
              <a:effectLst/>
            </a:endParaRPr>
          </a:p>
        </p:txBody>
      </p:sp>
      <p:sp>
        <p:nvSpPr>
          <p:cNvPr id="4" name="Text Box 4">
            <a:extLst>
              <a:ext uri="{FF2B5EF4-FFF2-40B4-BE49-F238E27FC236}">
                <a16:creationId xmlns:a16="http://schemas.microsoft.com/office/drawing/2014/main" id="{29A6297C-7D4A-1BA9-6A19-1783FDBE5CDB}"/>
              </a:ext>
            </a:extLst>
          </p:cNvPr>
          <p:cNvSpPr txBox="1">
            <a:spLocks noChangeArrowheads="1"/>
          </p:cNvSpPr>
          <p:nvPr/>
        </p:nvSpPr>
        <p:spPr bwMode="auto">
          <a:xfrm>
            <a:off x="384968" y="919973"/>
            <a:ext cx="83740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Superati i limiti dello stereo convenzionale (2 canali), la convoluzione veloce ha consentito di realizzare matrici di filtraggio di dimensione arbitraria, con M inputs e V outputs, che rendono possibile l’uso di algoritmi di </a:t>
            </a:r>
            <a:r>
              <a:rPr lang="it-IT" altLang="en-US" sz="1800" i="1" dirty="0" err="1">
                <a:latin typeface="Times New Roman" panose="02020603050405020304" pitchFamily="18" charset="0"/>
                <a:cs typeface="Times New Roman" panose="02020603050405020304" pitchFamily="18" charset="0"/>
              </a:rPr>
              <a:t>beamforming</a:t>
            </a:r>
            <a:r>
              <a:rPr lang="it-IT" altLang="en-US" sz="1800" b="0" dirty="0">
                <a:latin typeface="Times New Roman" panose="02020603050405020304" pitchFamily="18" charset="0"/>
                <a:cs typeface="Times New Roman" panose="02020603050405020304" pitchFamily="18" charset="0"/>
              </a:rPr>
              <a:t> per array di microfoni ed altoparlanti. Il primo plugin VST di convoluzione matriciale fu X-volver (2005):</a:t>
            </a:r>
            <a:endParaRPr lang="en-US" altLang="en-US" sz="1800" b="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3BBB55E-B756-9C8F-15F6-9B0405515D5D}"/>
              </a:ext>
            </a:extLst>
          </p:cNvPr>
          <p:cNvSpPr txBox="1"/>
          <p:nvPr/>
        </p:nvSpPr>
        <p:spPr>
          <a:xfrm>
            <a:off x="1760707" y="2293631"/>
            <a:ext cx="2855068" cy="400110"/>
          </a:xfrm>
          <a:prstGeom prst="rect">
            <a:avLst/>
          </a:prstGeom>
          <a:solidFill>
            <a:srgbClr val="FFFF00"/>
          </a:solidFill>
          <a:ln w="19050">
            <a:solidFill>
              <a:srgbClr val="FF0000"/>
            </a:solidFill>
          </a:ln>
        </p:spPr>
        <p:txBody>
          <a:bodyPr wrap="square" rtlCol="0">
            <a:spAutoFit/>
          </a:bodyPr>
          <a:lstStyle/>
          <a:p>
            <a:pPr algn="ctr">
              <a:buNone/>
            </a:pPr>
            <a:r>
              <a:rPr lang="en-GB" dirty="0">
                <a:solidFill>
                  <a:srgbClr val="FF0000"/>
                </a:solidFill>
              </a:rPr>
              <a:t>M Inputs (x)</a:t>
            </a:r>
          </a:p>
        </p:txBody>
      </p:sp>
      <p:sp>
        <p:nvSpPr>
          <p:cNvPr id="6" name="Left Brace 5">
            <a:extLst>
              <a:ext uri="{FF2B5EF4-FFF2-40B4-BE49-F238E27FC236}">
                <a16:creationId xmlns:a16="http://schemas.microsoft.com/office/drawing/2014/main" id="{8D086639-6EE2-9A15-BECA-415DC973EBE6}"/>
              </a:ext>
            </a:extLst>
          </p:cNvPr>
          <p:cNvSpPr/>
          <p:nvPr/>
        </p:nvSpPr>
        <p:spPr bwMode="auto">
          <a:xfrm rot="5400000">
            <a:off x="2962422" y="1258926"/>
            <a:ext cx="559340" cy="3457484"/>
          </a:xfrm>
          <a:prstGeom prst="leftBrace">
            <a:avLst/>
          </a:prstGeom>
          <a:noFill/>
          <a:ln w="28575" cap="flat" cmpd="sng" algn="ctr">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
                <a:schemeClr val="tx1"/>
              </a:buClr>
              <a:buSzTx/>
              <a:buFont typeface="Wingdings" panose="05000000000000000000" pitchFamily="2" charset="2"/>
              <a:buChar char="q"/>
              <a:tabLst/>
            </a:pPr>
            <a:endParaRPr kumimoji="0" lang="en-GB" sz="2000" b="1" i="0" u="none" strike="noStrike" cap="none" normalizeH="0" baseline="0">
              <a:ln>
                <a:noFill/>
              </a:ln>
              <a:solidFill>
                <a:schemeClr val="tx1"/>
              </a:solidFill>
              <a:effectLst/>
              <a:latin typeface="Arial" panose="020B0604020202020204" pitchFamily="34" charset="0"/>
            </a:endParaRPr>
          </a:p>
        </p:txBody>
      </p:sp>
      <p:sp>
        <p:nvSpPr>
          <p:cNvPr id="7" name="Left Brace 6">
            <a:extLst>
              <a:ext uri="{FF2B5EF4-FFF2-40B4-BE49-F238E27FC236}">
                <a16:creationId xmlns:a16="http://schemas.microsoft.com/office/drawing/2014/main" id="{63A015C2-9F11-AE29-1F8F-BEBC425538F1}"/>
              </a:ext>
            </a:extLst>
          </p:cNvPr>
          <p:cNvSpPr/>
          <p:nvPr/>
        </p:nvSpPr>
        <p:spPr bwMode="auto">
          <a:xfrm rot="10800000">
            <a:off x="5039509" y="3306843"/>
            <a:ext cx="559340" cy="2444271"/>
          </a:xfrm>
          <a:prstGeom prst="leftBrace">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
                <a:schemeClr val="tx1"/>
              </a:buClr>
              <a:buSzTx/>
              <a:buFont typeface="Wingdings" panose="05000000000000000000" pitchFamily="2" charset="2"/>
              <a:buChar char="q"/>
              <a:tabLst/>
            </a:pPr>
            <a:endParaRPr kumimoji="0" lang="en-GB" sz="2000" b="1"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91DA794A-BD8D-DC61-DE47-274CF9033A9B}"/>
              </a:ext>
            </a:extLst>
          </p:cNvPr>
          <p:cNvSpPr txBox="1"/>
          <p:nvPr/>
        </p:nvSpPr>
        <p:spPr>
          <a:xfrm>
            <a:off x="5603712" y="4328924"/>
            <a:ext cx="2066548" cy="400110"/>
          </a:xfrm>
          <a:prstGeom prst="rect">
            <a:avLst/>
          </a:prstGeom>
          <a:solidFill>
            <a:srgbClr val="FFFF00"/>
          </a:solidFill>
          <a:ln w="19050">
            <a:solidFill>
              <a:schemeClr val="accent6"/>
            </a:solidFill>
          </a:ln>
        </p:spPr>
        <p:txBody>
          <a:bodyPr wrap="square" rtlCol="0">
            <a:spAutoFit/>
          </a:bodyPr>
          <a:lstStyle/>
          <a:p>
            <a:pPr algn="ctr">
              <a:buNone/>
            </a:pPr>
            <a:r>
              <a:rPr lang="en-GB" dirty="0">
                <a:solidFill>
                  <a:schemeClr val="accent6"/>
                </a:solidFill>
              </a:rPr>
              <a:t>V Outputs (y)</a:t>
            </a:r>
          </a:p>
        </p:txBody>
      </p:sp>
      <p:graphicFrame>
        <p:nvGraphicFramePr>
          <p:cNvPr id="9" name="Object 33">
            <a:extLst>
              <a:ext uri="{FF2B5EF4-FFF2-40B4-BE49-F238E27FC236}">
                <a16:creationId xmlns:a16="http://schemas.microsoft.com/office/drawing/2014/main" id="{DCFA3477-1B37-7BD1-CA17-55BEE504F6F6}"/>
              </a:ext>
            </a:extLst>
          </p:cNvPr>
          <p:cNvGraphicFramePr>
            <a:graphicFrameLocks noChangeAspect="1"/>
          </p:cNvGraphicFramePr>
          <p:nvPr>
            <p:extLst>
              <p:ext uri="{D42A27DB-BD31-4B8C-83A1-F6EECF244321}">
                <p14:modId xmlns:p14="http://schemas.microsoft.com/office/powerpoint/2010/main" val="4088765310"/>
              </p:ext>
            </p:extLst>
          </p:nvPr>
        </p:nvGraphicFramePr>
        <p:xfrm>
          <a:off x="5598849" y="5196261"/>
          <a:ext cx="3508139" cy="1002325"/>
        </p:xfrm>
        <a:graphic>
          <a:graphicData uri="http://schemas.openxmlformats.org/presentationml/2006/ole">
            <mc:AlternateContent xmlns:mc="http://schemas.openxmlformats.org/markup-compatibility/2006">
              <mc:Choice xmlns:v="urn:schemas-microsoft-com:vml" Requires="v">
                <p:oleObj name="Equation" r:id="rId4" imgW="1497950" imgH="431613" progId="Equation.3">
                  <p:embed/>
                </p:oleObj>
              </mc:Choice>
              <mc:Fallback>
                <p:oleObj name="Equation" r:id="rId4" imgW="1497950" imgH="431613" progId="Equation.3">
                  <p:embed/>
                  <p:pic>
                    <p:nvPicPr>
                      <p:cNvPr id="15393" name="Object 33">
                        <a:extLst>
                          <a:ext uri="{FF2B5EF4-FFF2-40B4-BE49-F238E27FC236}">
                            <a16:creationId xmlns:a16="http://schemas.microsoft.com/office/drawing/2014/main" id="{00229FF1-ECDD-7563-C99E-DBB4BFA58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8849" y="5196261"/>
                        <a:ext cx="3508139" cy="1002325"/>
                      </a:xfrm>
                      <a:prstGeom prst="rect">
                        <a:avLst/>
                      </a:prstGeom>
                      <a:noFill/>
                    </p:spPr>
                  </p:pic>
                </p:oleObj>
              </mc:Fallback>
            </mc:AlternateContent>
          </a:graphicData>
        </a:graphic>
      </p:graphicFrame>
      <p:sp>
        <p:nvSpPr>
          <p:cNvPr id="10" name="Callout: Bent Line 9">
            <a:extLst>
              <a:ext uri="{FF2B5EF4-FFF2-40B4-BE49-F238E27FC236}">
                <a16:creationId xmlns:a16="http://schemas.microsoft.com/office/drawing/2014/main" id="{32085143-EF36-8B91-3F3D-75A7D3531C51}"/>
              </a:ext>
            </a:extLst>
          </p:cNvPr>
          <p:cNvSpPr/>
          <p:nvPr/>
        </p:nvSpPr>
        <p:spPr bwMode="auto">
          <a:xfrm>
            <a:off x="5598849" y="2625605"/>
            <a:ext cx="2066549" cy="400110"/>
          </a:xfrm>
          <a:prstGeom prst="borderCallout2">
            <a:avLst>
              <a:gd name="adj1" fmla="val 18750"/>
              <a:gd name="adj2" fmla="val -566"/>
              <a:gd name="adj3" fmla="val 18750"/>
              <a:gd name="adj4" fmla="val -16667"/>
              <a:gd name="adj5" fmla="val 235068"/>
              <a:gd name="adj6" fmla="val -100881"/>
            </a:avLst>
          </a:prstGeom>
          <a:solidFill>
            <a:srgbClr val="FFC000"/>
          </a:solidFill>
          <a:ln w="28575" cap="flat" cmpd="sng" algn="ctr">
            <a:solidFill>
              <a:srgbClr val="00B05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R="0" algn="ctr" defTabSz="914400" rtl="0" eaLnBrk="0" fontAlgn="base" latinLnBrk="0" hangingPunct="0">
              <a:lnSpc>
                <a:spcPct val="100000"/>
              </a:lnSpc>
              <a:spcBef>
                <a:spcPct val="20000"/>
              </a:spcBef>
              <a:spcAft>
                <a:spcPct val="0"/>
              </a:spcAft>
              <a:buClr>
                <a:schemeClr val="tx1"/>
              </a:buClr>
              <a:buSzTx/>
              <a:buNone/>
              <a:tabLst/>
            </a:pPr>
            <a:r>
              <a:rPr lang="en-GB" dirty="0" err="1"/>
              <a:t>MxV</a:t>
            </a:r>
            <a:r>
              <a:rPr lang="en-GB" dirty="0"/>
              <a:t> Filters (h)</a:t>
            </a:r>
            <a:endParaRPr kumimoji="0" lang="en-GB" sz="20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50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739C-6CAD-4BC7-097A-67A79EFEB354}"/>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FF1A94D-6387-F1D0-2A2E-40091DEE948F}"/>
              </a:ext>
            </a:extLst>
          </p:cNvPr>
          <p:cNvSpPr>
            <a:spLocks noGrp="1"/>
          </p:cNvSpPr>
          <p:nvPr>
            <p:ph type="sldNum" sz="quarter" idx="10"/>
          </p:nvPr>
        </p:nvSpPr>
        <p:spPr/>
        <p:txBody>
          <a:bodyPr/>
          <a:lstStyle/>
          <a:p>
            <a:fld id="{C5C4B8C5-431C-4993-B47B-1CA500264A27}" type="slidenum">
              <a:rPr lang="en-US" altLang="en-US"/>
              <a:pPr/>
              <a:t>17</a:t>
            </a:fld>
            <a:endParaRPr lang="en-US" altLang="en-US"/>
          </a:p>
        </p:txBody>
      </p:sp>
      <p:sp>
        <p:nvSpPr>
          <p:cNvPr id="3" name="Footer Placeholder 4">
            <a:extLst>
              <a:ext uri="{FF2B5EF4-FFF2-40B4-BE49-F238E27FC236}">
                <a16:creationId xmlns:a16="http://schemas.microsoft.com/office/drawing/2014/main" id="{6AFD7A45-2346-940F-D362-211D5CC4C077}"/>
              </a:ext>
            </a:extLst>
          </p:cNvPr>
          <p:cNvSpPr>
            <a:spLocks noGrp="1"/>
          </p:cNvSpPr>
          <p:nvPr>
            <p:ph type="ftr" sz="quarter" idx="11"/>
          </p:nvPr>
        </p:nvSpPr>
        <p:spPr/>
        <p:txBody>
          <a:bodyPr/>
          <a:lstStyle/>
          <a:p>
            <a:r>
              <a:rPr lang="en-US" altLang="en-US"/>
              <a:t>Elaborazione numerica del suono</a:t>
            </a:r>
          </a:p>
        </p:txBody>
      </p:sp>
      <p:sp>
        <p:nvSpPr>
          <p:cNvPr id="521233" name="Rectangle 17">
            <a:extLst>
              <a:ext uri="{FF2B5EF4-FFF2-40B4-BE49-F238E27FC236}">
                <a16:creationId xmlns:a16="http://schemas.microsoft.com/office/drawing/2014/main" id="{F26F9634-EE6B-9D0F-63F7-969CF394382B}"/>
              </a:ext>
            </a:extLst>
          </p:cNvPr>
          <p:cNvSpPr>
            <a:spLocks noGrp="1" noChangeArrowheads="1"/>
          </p:cNvSpPr>
          <p:nvPr>
            <p:ph type="title"/>
          </p:nvPr>
        </p:nvSpPr>
        <p:spPr>
          <a:xfrm>
            <a:off x="685800" y="125650"/>
            <a:ext cx="7772400" cy="838200"/>
          </a:xfrm>
        </p:spPr>
        <p:txBody>
          <a:bodyPr/>
          <a:lstStyle/>
          <a:p>
            <a:r>
              <a:rPr lang="it-IT" altLang="en-US" dirty="0">
                <a:solidFill>
                  <a:srgbClr val="0000FF"/>
                </a:solidFill>
                <a:effectLst/>
              </a:rPr>
              <a:t>Convoluzione veloce matriciale</a:t>
            </a:r>
            <a:endParaRPr lang="en-GB" altLang="en-US" dirty="0">
              <a:solidFill>
                <a:srgbClr val="0000FF"/>
              </a:solidFill>
              <a:effectLst/>
            </a:endParaRPr>
          </a:p>
        </p:txBody>
      </p:sp>
      <p:sp>
        <p:nvSpPr>
          <p:cNvPr id="4" name="Text Box 4">
            <a:extLst>
              <a:ext uri="{FF2B5EF4-FFF2-40B4-BE49-F238E27FC236}">
                <a16:creationId xmlns:a16="http://schemas.microsoft.com/office/drawing/2014/main" id="{A164E245-5FCB-A2E4-9614-0CACFC817750}"/>
              </a:ext>
            </a:extLst>
          </p:cNvPr>
          <p:cNvSpPr txBox="1">
            <a:spLocks noChangeArrowheads="1"/>
          </p:cNvSpPr>
          <p:nvPr/>
        </p:nvSpPr>
        <p:spPr bwMode="auto">
          <a:xfrm>
            <a:off x="223736" y="963850"/>
            <a:ext cx="870139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spcBef>
                <a:spcPct val="50000"/>
              </a:spcBef>
              <a:buClrTx/>
              <a:buFontTx/>
              <a:buNone/>
            </a:pPr>
            <a:r>
              <a:rPr lang="it-IT" altLang="en-US" sz="1800" b="0" dirty="0">
                <a:latin typeface="Times New Roman" panose="02020603050405020304" pitchFamily="18" charset="0"/>
                <a:cs typeface="Times New Roman" panose="02020603050405020304" pitchFamily="18" charset="0"/>
              </a:rPr>
              <a:t>Attualmente la convoluzione matriciale con filtraggio «Not </a:t>
            </a:r>
            <a:r>
              <a:rPr lang="it-IT" altLang="en-US" sz="1800" b="0" dirty="0" err="1">
                <a:latin typeface="Times New Roman" panose="02020603050405020304" pitchFamily="18" charset="0"/>
                <a:cs typeface="Times New Roman" panose="02020603050405020304" pitchFamily="18" charset="0"/>
              </a:rPr>
              <a:t>Uniform</a:t>
            </a:r>
            <a:r>
              <a:rPr lang="it-IT" altLang="en-US" sz="1800" b="0" dirty="0">
                <a:latin typeface="Times New Roman" panose="02020603050405020304" pitchFamily="18" charset="0"/>
                <a:cs typeface="Times New Roman" panose="02020603050405020304" pitchFamily="18" charset="0"/>
              </a:rPr>
              <a:t> </a:t>
            </a:r>
            <a:r>
              <a:rPr lang="it-IT" altLang="en-US" sz="1800" b="0" dirty="0" err="1">
                <a:latin typeface="Times New Roman" panose="02020603050405020304" pitchFamily="18" charset="0"/>
                <a:cs typeface="Times New Roman" panose="02020603050405020304" pitchFamily="18" charset="0"/>
              </a:rPr>
              <a:t>Partitioned</a:t>
            </a:r>
            <a:r>
              <a:rPr lang="it-IT" altLang="en-US" sz="1800" b="0" dirty="0">
                <a:latin typeface="Times New Roman" panose="02020603050405020304" pitchFamily="18" charset="0"/>
                <a:cs typeface="Times New Roman" panose="02020603050405020304" pitchFamily="18" charset="0"/>
              </a:rPr>
              <a:t>» è possibile utilizzando il plugin MCFX Convolver di Mathias </a:t>
            </a:r>
            <a:r>
              <a:rPr lang="it-IT" altLang="en-US" sz="1800" b="0" dirty="0" err="1">
                <a:latin typeface="Times New Roman" panose="02020603050405020304" pitchFamily="18" charset="0"/>
                <a:cs typeface="Times New Roman" panose="02020603050405020304" pitchFamily="18" charset="0"/>
              </a:rPr>
              <a:t>Kronlachner</a:t>
            </a:r>
            <a:r>
              <a:rPr lang="it-IT" altLang="en-US" sz="1800" b="0" dirty="0">
                <a:latin typeface="Times New Roman" panose="02020603050405020304" pitchFamily="18" charset="0"/>
                <a:cs typeface="Times New Roman" panose="02020603050405020304" pitchFamily="18" charset="0"/>
              </a:rPr>
              <a:t>, o la sua variante a prestazioni ancora migliori (ma solo su processori Intel)  denominata X-MCFX</a:t>
            </a:r>
            <a:endParaRPr lang="en-US" altLang="en-US" sz="1800" b="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5190A9E-5BB7-C6DE-83C2-3D5CF91F6878}"/>
              </a:ext>
            </a:extLst>
          </p:cNvPr>
          <p:cNvPicPr>
            <a:picLocks noChangeAspect="1"/>
          </p:cNvPicPr>
          <p:nvPr/>
        </p:nvPicPr>
        <p:blipFill>
          <a:blip r:embed="rId3"/>
          <a:stretch>
            <a:fillRect/>
          </a:stretch>
        </p:blipFill>
        <p:spPr>
          <a:xfrm>
            <a:off x="61424" y="1920444"/>
            <a:ext cx="4666220" cy="4562526"/>
          </a:xfrm>
          <a:prstGeom prst="rect">
            <a:avLst/>
          </a:prstGeom>
        </p:spPr>
      </p:pic>
      <p:pic>
        <p:nvPicPr>
          <p:cNvPr id="8" name="Picture 7">
            <a:extLst>
              <a:ext uri="{FF2B5EF4-FFF2-40B4-BE49-F238E27FC236}">
                <a16:creationId xmlns:a16="http://schemas.microsoft.com/office/drawing/2014/main" id="{DAB532D7-81B6-892F-DE81-8A49B3D87663}"/>
              </a:ext>
            </a:extLst>
          </p:cNvPr>
          <p:cNvPicPr>
            <a:picLocks noChangeAspect="1"/>
          </p:cNvPicPr>
          <p:nvPr/>
        </p:nvPicPr>
        <p:blipFill>
          <a:blip r:embed="rId4"/>
          <a:stretch>
            <a:fillRect/>
          </a:stretch>
        </p:blipFill>
        <p:spPr>
          <a:xfrm>
            <a:off x="4810328" y="1920443"/>
            <a:ext cx="4291705" cy="4561023"/>
          </a:xfrm>
          <a:prstGeom prst="rect">
            <a:avLst/>
          </a:prstGeom>
        </p:spPr>
      </p:pic>
    </p:spTree>
    <p:extLst>
      <p:ext uri="{BB962C8B-B14F-4D97-AF65-F5344CB8AC3E}">
        <p14:creationId xmlns:p14="http://schemas.microsoft.com/office/powerpoint/2010/main" val="1237649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0CB350-24B0-1D6A-6AEA-673825CC68E9}"/>
              </a:ext>
            </a:extLst>
          </p:cNvPr>
          <p:cNvSpPr>
            <a:spLocks noGrp="1"/>
          </p:cNvSpPr>
          <p:nvPr>
            <p:ph type="sldNum" sz="quarter" idx="10"/>
          </p:nvPr>
        </p:nvSpPr>
        <p:spPr/>
        <p:txBody>
          <a:bodyPr/>
          <a:lstStyle/>
          <a:p>
            <a:fld id="{DB2039AF-B8C3-42E0-BF0B-A876E41F1C5E}" type="slidenum">
              <a:rPr lang="en-US" altLang="en-US"/>
              <a:pPr/>
              <a:t>18</a:t>
            </a:fld>
            <a:endParaRPr lang="en-US" altLang="en-US"/>
          </a:p>
        </p:txBody>
      </p:sp>
      <p:sp>
        <p:nvSpPr>
          <p:cNvPr id="3" name="Footer Placeholder 4">
            <a:extLst>
              <a:ext uri="{FF2B5EF4-FFF2-40B4-BE49-F238E27FC236}">
                <a16:creationId xmlns:a16="http://schemas.microsoft.com/office/drawing/2014/main" id="{D0D78A76-227E-7865-9D52-E43086D88494}"/>
              </a:ext>
            </a:extLst>
          </p:cNvPr>
          <p:cNvSpPr>
            <a:spLocks noGrp="1"/>
          </p:cNvSpPr>
          <p:nvPr>
            <p:ph type="ftr" sz="quarter" idx="11"/>
          </p:nvPr>
        </p:nvSpPr>
        <p:spPr/>
        <p:txBody>
          <a:bodyPr/>
          <a:lstStyle/>
          <a:p>
            <a:r>
              <a:rPr lang="en-US" altLang="en-US"/>
              <a:t>Elaborazione numerica del suono</a:t>
            </a:r>
          </a:p>
        </p:txBody>
      </p:sp>
      <p:sp>
        <p:nvSpPr>
          <p:cNvPr id="246786" name="Rectangle 2">
            <a:extLst>
              <a:ext uri="{FF2B5EF4-FFF2-40B4-BE49-F238E27FC236}">
                <a16:creationId xmlns:a16="http://schemas.microsoft.com/office/drawing/2014/main" id="{5AB05020-D60F-1756-90FE-0752E364725C}"/>
              </a:ext>
            </a:extLst>
          </p:cNvPr>
          <p:cNvSpPr>
            <a:spLocks noGrp="1" noChangeArrowheads="1"/>
          </p:cNvSpPr>
          <p:nvPr>
            <p:ph type="title"/>
          </p:nvPr>
        </p:nvSpPr>
        <p:spPr>
          <a:xfrm>
            <a:off x="685800" y="122238"/>
            <a:ext cx="7772400" cy="701675"/>
          </a:xfrm>
        </p:spPr>
        <p:txBody>
          <a:bodyPr/>
          <a:lstStyle/>
          <a:p>
            <a:r>
              <a:rPr lang="it-IT" altLang="en-US"/>
              <a:t>Sistema “lineare”, distorsione</a:t>
            </a:r>
          </a:p>
        </p:txBody>
      </p:sp>
      <p:sp>
        <p:nvSpPr>
          <p:cNvPr id="246787" name="Rectangle 3">
            <a:extLst>
              <a:ext uri="{FF2B5EF4-FFF2-40B4-BE49-F238E27FC236}">
                <a16:creationId xmlns:a16="http://schemas.microsoft.com/office/drawing/2014/main" id="{A4E7424C-5C83-718B-205C-955527EB80B1}"/>
              </a:ext>
            </a:extLst>
          </p:cNvPr>
          <p:cNvSpPr>
            <a:spLocks noChangeArrowheads="1"/>
          </p:cNvSpPr>
          <p:nvPr/>
        </p:nvSpPr>
        <p:spPr bwMode="auto">
          <a:xfrm>
            <a:off x="574675" y="765175"/>
            <a:ext cx="8356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buClr>
                <a:srgbClr val="FF0011"/>
              </a:buClr>
            </a:pPr>
            <a:r>
              <a:rPr lang="it-IT" altLang="en-US" sz="2000" b="0">
                <a:latin typeface="Arial" panose="020B0604020202020204" pitchFamily="34" charset="0"/>
              </a:rPr>
              <a:t>Occorre chiarire cosa si intende con un sistema “lineare”:</a:t>
            </a:r>
          </a:p>
          <a:p>
            <a:pPr algn="just" eaLnBrk="1" hangingPunct="1">
              <a:spcBef>
                <a:spcPct val="50000"/>
              </a:spcBef>
              <a:buClr>
                <a:srgbClr val="FF0011"/>
              </a:buClr>
            </a:pPr>
            <a:r>
              <a:rPr lang="it-IT" altLang="en-US" sz="2000" b="0">
                <a:latin typeface="Arial" panose="020B0604020202020204" pitchFamily="34" charset="0"/>
              </a:rPr>
              <a:t>Per linearità si intende il fatto che sia valida la sovrapponibilità degli effetti: un sistema è lineare se, per qualsiasi coppia di segnali arbitrari A e B, l’uscita del sistema alimentato con il segnale somma A+B è identica alla somma delle uscite ottenute quando il sistema era alimentato rispettivamente con il solo segnale A o B</a:t>
            </a:r>
          </a:p>
          <a:p>
            <a:pPr algn="just" eaLnBrk="1" hangingPunct="1">
              <a:spcBef>
                <a:spcPct val="50000"/>
              </a:spcBef>
              <a:buClr>
                <a:srgbClr val="FF0011"/>
              </a:buClr>
            </a:pPr>
            <a:r>
              <a:rPr lang="it-IT" altLang="en-US" sz="2000" b="0">
                <a:latin typeface="Arial" panose="020B0604020202020204" pitchFamily="34" charset="0"/>
              </a:rPr>
              <a:t>Quindi una eventuale alterazione della risposta in frequenza, o la presenza di ritardi, eco e riverbero, di per se non inficiano l’ipotesi di linearità. Tali effetti non sono dunque da considerare “distorsione” del segnale.</a:t>
            </a:r>
          </a:p>
          <a:p>
            <a:pPr algn="just" eaLnBrk="1" hangingPunct="1">
              <a:spcBef>
                <a:spcPct val="50000"/>
              </a:spcBef>
              <a:buClr>
                <a:srgbClr val="FF0011"/>
              </a:buClr>
            </a:pPr>
            <a:r>
              <a:rPr lang="it-IT" altLang="en-US" sz="2000" b="0">
                <a:latin typeface="Arial" panose="020B0604020202020204" pitchFamily="34" charset="0"/>
              </a:rPr>
              <a:t>Per distorsione si intende infine una alterazione del segnale tale da non rispettare l’ipotesi di linearità – quindi ad esempio un sistema la cui risposta dipenda dall’ampiezza del segnale in ingresso (ad esempio un compressore o un espansore di dinamica, oppure un limiter) – La distorsione appare evidente allorchè si utilizza un segnale sinusoidale in ingresso, in quanto in uscita appaiono anche frequenze multiple di quella di partenza.</a:t>
            </a:r>
            <a:endParaRPr lang="en-US" altLang="en-US" b="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anim calcmode="lin" valueType="num">
                                      <p:cBhvr additive="base">
                                        <p:cTn id="7" dur="500" fill="hold"/>
                                        <p:tgtEl>
                                          <p:spTgt spid="246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67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6787">
                                            <p:txEl>
                                              <p:pRg st="1" end="1"/>
                                            </p:txEl>
                                          </p:spTgt>
                                        </p:tgtEl>
                                        <p:attrNameLst>
                                          <p:attrName>style.visibility</p:attrName>
                                        </p:attrNameLst>
                                      </p:cBhvr>
                                      <p:to>
                                        <p:strVal val="visible"/>
                                      </p:to>
                                    </p:set>
                                    <p:anim calcmode="lin" valueType="num">
                                      <p:cBhvr additive="base">
                                        <p:cTn id="13" dur="500" fill="hold"/>
                                        <p:tgtEl>
                                          <p:spTgt spid="2467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6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6787">
                                            <p:txEl>
                                              <p:pRg st="2" end="2"/>
                                            </p:txEl>
                                          </p:spTgt>
                                        </p:tgtEl>
                                        <p:attrNameLst>
                                          <p:attrName>style.visibility</p:attrName>
                                        </p:attrNameLst>
                                      </p:cBhvr>
                                      <p:to>
                                        <p:strVal val="visible"/>
                                      </p:to>
                                    </p:set>
                                    <p:anim calcmode="lin" valueType="num">
                                      <p:cBhvr additive="base">
                                        <p:cTn id="19" dur="500" fill="hold"/>
                                        <p:tgtEl>
                                          <p:spTgt spid="2467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67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6787">
                                            <p:txEl>
                                              <p:pRg st="3" end="3"/>
                                            </p:txEl>
                                          </p:spTgt>
                                        </p:tgtEl>
                                        <p:attrNameLst>
                                          <p:attrName>style.visibility</p:attrName>
                                        </p:attrNameLst>
                                      </p:cBhvr>
                                      <p:to>
                                        <p:strVal val="visible"/>
                                      </p:to>
                                    </p:set>
                                    <p:anim calcmode="lin" valueType="num">
                                      <p:cBhvr additive="base">
                                        <p:cTn id="25" dur="500" fill="hold"/>
                                        <p:tgtEl>
                                          <p:spTgt spid="2467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67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DF1C882-9BEC-ACA5-BD60-917C0E8DA868}"/>
              </a:ext>
            </a:extLst>
          </p:cNvPr>
          <p:cNvSpPr>
            <a:spLocks noGrp="1"/>
          </p:cNvSpPr>
          <p:nvPr>
            <p:ph type="sldNum" sz="quarter" idx="10"/>
          </p:nvPr>
        </p:nvSpPr>
        <p:spPr/>
        <p:txBody>
          <a:bodyPr/>
          <a:lstStyle/>
          <a:p>
            <a:fld id="{DFC2D3F3-52E7-4506-AE96-58A75E079A47}" type="slidenum">
              <a:rPr lang="en-US" altLang="en-US"/>
              <a:pPr/>
              <a:t>19</a:t>
            </a:fld>
            <a:endParaRPr lang="en-US" altLang="en-US"/>
          </a:p>
        </p:txBody>
      </p:sp>
      <p:sp>
        <p:nvSpPr>
          <p:cNvPr id="3" name="Footer Placeholder 4">
            <a:extLst>
              <a:ext uri="{FF2B5EF4-FFF2-40B4-BE49-F238E27FC236}">
                <a16:creationId xmlns:a16="http://schemas.microsoft.com/office/drawing/2014/main" id="{BA52CB0C-FF08-3008-56DE-D72FEF1016A5}"/>
              </a:ext>
            </a:extLst>
          </p:cNvPr>
          <p:cNvSpPr>
            <a:spLocks noGrp="1"/>
          </p:cNvSpPr>
          <p:nvPr>
            <p:ph type="ftr" sz="quarter" idx="11"/>
          </p:nvPr>
        </p:nvSpPr>
        <p:spPr/>
        <p:txBody>
          <a:bodyPr/>
          <a:lstStyle/>
          <a:p>
            <a:r>
              <a:rPr lang="en-US" altLang="en-US"/>
              <a:t>Elaborazione numerica del suono</a:t>
            </a:r>
          </a:p>
        </p:txBody>
      </p:sp>
      <p:sp>
        <p:nvSpPr>
          <p:cNvPr id="438274" name="Rectangle 2">
            <a:extLst>
              <a:ext uri="{FF2B5EF4-FFF2-40B4-BE49-F238E27FC236}">
                <a16:creationId xmlns:a16="http://schemas.microsoft.com/office/drawing/2014/main" id="{E7FE7362-E483-D9DF-1F6A-BBE5B91FDD15}"/>
              </a:ext>
            </a:extLst>
          </p:cNvPr>
          <p:cNvSpPr>
            <a:spLocks noGrp="1" noChangeArrowheads="1"/>
          </p:cNvSpPr>
          <p:nvPr>
            <p:ph type="title"/>
          </p:nvPr>
        </p:nvSpPr>
        <p:spPr/>
        <p:txBody>
          <a:bodyPr/>
          <a:lstStyle/>
          <a:p>
            <a:r>
              <a:rPr lang="it-IT" altLang="en-US"/>
              <a:t>Un sistema lineare con filtro di correzione</a:t>
            </a:r>
          </a:p>
        </p:txBody>
      </p:sp>
      <p:sp>
        <p:nvSpPr>
          <p:cNvPr id="438275" name="Rectangle 3">
            <a:extLst>
              <a:ext uri="{FF2B5EF4-FFF2-40B4-BE49-F238E27FC236}">
                <a16:creationId xmlns:a16="http://schemas.microsoft.com/office/drawing/2014/main" id="{CBF625B9-3008-832A-03BF-4FD8794F8EA8}"/>
              </a:ext>
            </a:extLst>
          </p:cNvPr>
          <p:cNvSpPr>
            <a:spLocks noChangeArrowheads="1"/>
          </p:cNvSpPr>
          <p:nvPr/>
        </p:nvSpPr>
        <p:spPr bwMode="auto">
          <a:xfrm>
            <a:off x="1311275" y="1812925"/>
            <a:ext cx="920750" cy="919163"/>
          </a:xfrm>
          <a:prstGeom prst="rect">
            <a:avLst/>
          </a:prstGeom>
          <a:solidFill>
            <a:srgbClr val="FFFFFF"/>
          </a:solidFill>
          <a:ln w="9525">
            <a:solidFill>
              <a:srgbClr val="000000"/>
            </a:solidFill>
            <a:miter lim="800000"/>
            <a:headEnd/>
            <a:tailEnd/>
          </a:ln>
        </p:spPr>
        <p:txBody>
          <a:bodyPr/>
          <a:lstStyle/>
          <a:p>
            <a:endParaRPr lang="en-GB"/>
          </a:p>
        </p:txBody>
      </p:sp>
      <p:sp>
        <p:nvSpPr>
          <p:cNvPr id="438276" name="Oval 4">
            <a:extLst>
              <a:ext uri="{FF2B5EF4-FFF2-40B4-BE49-F238E27FC236}">
                <a16:creationId xmlns:a16="http://schemas.microsoft.com/office/drawing/2014/main" id="{F8E3F553-BFBE-A366-AA3A-5DE9983FFE22}"/>
              </a:ext>
            </a:extLst>
          </p:cNvPr>
          <p:cNvSpPr>
            <a:spLocks noChangeArrowheads="1"/>
          </p:cNvSpPr>
          <p:nvPr/>
        </p:nvSpPr>
        <p:spPr bwMode="auto">
          <a:xfrm>
            <a:off x="1427163" y="1928813"/>
            <a:ext cx="688975" cy="688975"/>
          </a:xfrm>
          <a:prstGeom prst="ellipse">
            <a:avLst/>
          </a:prstGeom>
          <a:solidFill>
            <a:srgbClr val="FFFFFF"/>
          </a:solidFill>
          <a:ln w="9525">
            <a:solidFill>
              <a:srgbClr val="000000"/>
            </a:solidFill>
            <a:round/>
            <a:headEnd/>
            <a:tailEnd/>
          </a:ln>
        </p:spPr>
        <p:txBody>
          <a:bodyPr/>
          <a:lstStyle/>
          <a:p>
            <a:endParaRPr lang="en-GB"/>
          </a:p>
        </p:txBody>
      </p:sp>
      <p:sp>
        <p:nvSpPr>
          <p:cNvPr id="438277" name="Line 5">
            <a:extLst>
              <a:ext uri="{FF2B5EF4-FFF2-40B4-BE49-F238E27FC236}">
                <a16:creationId xmlns:a16="http://schemas.microsoft.com/office/drawing/2014/main" id="{070F6BF3-EBE4-B791-888E-1F6CDC3449EB}"/>
              </a:ext>
            </a:extLst>
          </p:cNvPr>
          <p:cNvSpPr>
            <a:spLocks noChangeShapeType="1"/>
          </p:cNvSpPr>
          <p:nvPr/>
        </p:nvSpPr>
        <p:spPr bwMode="auto">
          <a:xfrm>
            <a:off x="3624263" y="2273300"/>
            <a:ext cx="7350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8278" name="Rectangle 6">
            <a:extLst>
              <a:ext uri="{FF2B5EF4-FFF2-40B4-BE49-F238E27FC236}">
                <a16:creationId xmlns:a16="http://schemas.microsoft.com/office/drawing/2014/main" id="{F0D1D9CE-92F1-7DE1-5778-68570CF8B4F4}"/>
              </a:ext>
            </a:extLst>
          </p:cNvPr>
          <p:cNvSpPr>
            <a:spLocks noChangeArrowheads="1"/>
          </p:cNvSpPr>
          <p:nvPr/>
        </p:nvSpPr>
        <p:spPr bwMode="auto">
          <a:xfrm>
            <a:off x="4359275" y="1928813"/>
            <a:ext cx="688975" cy="688975"/>
          </a:xfrm>
          <a:prstGeom prst="rect">
            <a:avLst/>
          </a:prstGeom>
          <a:solidFill>
            <a:srgbClr val="FFFFFF"/>
          </a:solidFill>
          <a:ln w="9525">
            <a:solidFill>
              <a:srgbClr val="000000"/>
            </a:solidFill>
            <a:miter lim="800000"/>
            <a:headEnd/>
            <a:tailEnd/>
          </a:ln>
        </p:spPr>
        <p:txBody>
          <a:bodyPr/>
          <a:lstStyle/>
          <a:p>
            <a:endParaRPr lang="en-GB"/>
          </a:p>
        </p:txBody>
      </p:sp>
      <p:sp>
        <p:nvSpPr>
          <p:cNvPr id="438279" name="Freeform 7">
            <a:extLst>
              <a:ext uri="{FF2B5EF4-FFF2-40B4-BE49-F238E27FC236}">
                <a16:creationId xmlns:a16="http://schemas.microsoft.com/office/drawing/2014/main" id="{92F0DB4F-06CA-2749-17EA-DD9CCBB96E0A}"/>
              </a:ext>
            </a:extLst>
          </p:cNvPr>
          <p:cNvSpPr>
            <a:spLocks/>
          </p:cNvSpPr>
          <p:nvPr/>
        </p:nvSpPr>
        <p:spPr bwMode="auto">
          <a:xfrm>
            <a:off x="4589463" y="2043113"/>
            <a:ext cx="344487" cy="460375"/>
          </a:xfrm>
          <a:custGeom>
            <a:avLst/>
            <a:gdLst>
              <a:gd name="T0" fmla="*/ 0 w 543"/>
              <a:gd name="T1" fmla="*/ 0 h 724"/>
              <a:gd name="T2" fmla="*/ 0 w 543"/>
              <a:gd name="T3" fmla="*/ 724 h 724"/>
              <a:gd name="T4" fmla="*/ 543 w 543"/>
              <a:gd name="T5" fmla="*/ 362 h 724"/>
              <a:gd name="T6" fmla="*/ 0 w 543"/>
              <a:gd name="T7" fmla="*/ 0 h 724"/>
            </a:gdLst>
            <a:ahLst/>
            <a:cxnLst>
              <a:cxn ang="0">
                <a:pos x="T0" y="T1"/>
              </a:cxn>
              <a:cxn ang="0">
                <a:pos x="T2" y="T3"/>
              </a:cxn>
              <a:cxn ang="0">
                <a:pos x="T4" y="T5"/>
              </a:cxn>
              <a:cxn ang="0">
                <a:pos x="T6" y="T7"/>
              </a:cxn>
            </a:cxnLst>
            <a:rect l="0" t="0" r="r" b="b"/>
            <a:pathLst>
              <a:path w="543" h="724">
                <a:moveTo>
                  <a:pt x="0" y="0"/>
                </a:moveTo>
                <a:lnTo>
                  <a:pt x="0" y="724"/>
                </a:lnTo>
                <a:lnTo>
                  <a:pt x="543" y="362"/>
                </a:lnTo>
                <a:lnTo>
                  <a:pt x="0" y="0"/>
                </a:lnTo>
                <a:close/>
              </a:path>
            </a:pathLst>
          </a:custGeom>
          <a:solidFill>
            <a:srgbClr val="FFFFFF"/>
          </a:solidFill>
          <a:ln w="9525">
            <a:solidFill>
              <a:srgbClr val="000000"/>
            </a:solidFill>
            <a:round/>
            <a:headEnd/>
            <a:tailEnd/>
          </a:ln>
        </p:spPr>
        <p:txBody>
          <a:bodyPr/>
          <a:lstStyle/>
          <a:p>
            <a:endParaRPr lang="en-GB"/>
          </a:p>
        </p:txBody>
      </p:sp>
      <p:sp>
        <p:nvSpPr>
          <p:cNvPr id="438280" name="Line 8">
            <a:extLst>
              <a:ext uri="{FF2B5EF4-FFF2-40B4-BE49-F238E27FC236}">
                <a16:creationId xmlns:a16="http://schemas.microsoft.com/office/drawing/2014/main" id="{0A36F54B-A0CC-5A01-482C-3B06ADC203A8}"/>
              </a:ext>
            </a:extLst>
          </p:cNvPr>
          <p:cNvSpPr>
            <a:spLocks noChangeShapeType="1"/>
          </p:cNvSpPr>
          <p:nvPr/>
        </p:nvSpPr>
        <p:spPr bwMode="auto">
          <a:xfrm>
            <a:off x="5048250" y="2273300"/>
            <a:ext cx="69056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8281" name="Rectangle 9">
            <a:extLst>
              <a:ext uri="{FF2B5EF4-FFF2-40B4-BE49-F238E27FC236}">
                <a16:creationId xmlns:a16="http://schemas.microsoft.com/office/drawing/2014/main" id="{B439435D-4F3E-32A2-53AD-898611AD6AB5}"/>
              </a:ext>
            </a:extLst>
          </p:cNvPr>
          <p:cNvSpPr>
            <a:spLocks noChangeArrowheads="1"/>
          </p:cNvSpPr>
          <p:nvPr/>
        </p:nvSpPr>
        <p:spPr bwMode="auto">
          <a:xfrm>
            <a:off x="5738813" y="2043113"/>
            <a:ext cx="458787" cy="460375"/>
          </a:xfrm>
          <a:prstGeom prst="rect">
            <a:avLst/>
          </a:prstGeom>
          <a:solidFill>
            <a:srgbClr val="FFFFFF"/>
          </a:solidFill>
          <a:ln w="9525">
            <a:solidFill>
              <a:srgbClr val="000000"/>
            </a:solidFill>
            <a:miter lim="800000"/>
            <a:headEnd/>
            <a:tailEnd/>
          </a:ln>
        </p:spPr>
        <p:txBody>
          <a:bodyPr/>
          <a:lstStyle/>
          <a:p>
            <a:endParaRPr lang="en-GB"/>
          </a:p>
        </p:txBody>
      </p:sp>
      <p:sp>
        <p:nvSpPr>
          <p:cNvPr id="438282" name="Rectangle 10">
            <a:extLst>
              <a:ext uri="{FF2B5EF4-FFF2-40B4-BE49-F238E27FC236}">
                <a16:creationId xmlns:a16="http://schemas.microsoft.com/office/drawing/2014/main" id="{C2E0BEC1-1348-8F99-297A-03D0FAA6C6AD}"/>
              </a:ext>
            </a:extLst>
          </p:cNvPr>
          <p:cNvSpPr>
            <a:spLocks noChangeArrowheads="1"/>
          </p:cNvSpPr>
          <p:nvPr/>
        </p:nvSpPr>
        <p:spPr bwMode="auto">
          <a:xfrm>
            <a:off x="5853113" y="2157413"/>
            <a:ext cx="344487" cy="230187"/>
          </a:xfrm>
          <a:prstGeom prst="rect">
            <a:avLst/>
          </a:prstGeom>
          <a:solidFill>
            <a:srgbClr val="000000"/>
          </a:solidFill>
          <a:ln w="9525">
            <a:solidFill>
              <a:srgbClr val="000000"/>
            </a:solidFill>
            <a:miter lim="800000"/>
            <a:headEnd/>
            <a:tailEnd/>
          </a:ln>
        </p:spPr>
        <p:txBody>
          <a:bodyPr/>
          <a:lstStyle/>
          <a:p>
            <a:endParaRPr lang="en-GB"/>
          </a:p>
        </p:txBody>
      </p:sp>
      <p:sp>
        <p:nvSpPr>
          <p:cNvPr id="438283" name="Freeform 11">
            <a:extLst>
              <a:ext uri="{FF2B5EF4-FFF2-40B4-BE49-F238E27FC236}">
                <a16:creationId xmlns:a16="http://schemas.microsoft.com/office/drawing/2014/main" id="{1DB886E0-0B7B-7171-3DE4-990F62EE9B94}"/>
              </a:ext>
            </a:extLst>
          </p:cNvPr>
          <p:cNvSpPr>
            <a:spLocks/>
          </p:cNvSpPr>
          <p:nvPr/>
        </p:nvSpPr>
        <p:spPr bwMode="auto">
          <a:xfrm>
            <a:off x="6197600" y="1582738"/>
            <a:ext cx="230188" cy="1265237"/>
          </a:xfrm>
          <a:custGeom>
            <a:avLst/>
            <a:gdLst>
              <a:gd name="T0" fmla="*/ 0 w 362"/>
              <a:gd name="T1" fmla="*/ 724 h 1991"/>
              <a:gd name="T2" fmla="*/ 362 w 362"/>
              <a:gd name="T3" fmla="*/ 0 h 1991"/>
              <a:gd name="T4" fmla="*/ 362 w 362"/>
              <a:gd name="T5" fmla="*/ 1991 h 1991"/>
              <a:gd name="T6" fmla="*/ 0 w 362"/>
              <a:gd name="T7" fmla="*/ 1448 h 1991"/>
              <a:gd name="T8" fmla="*/ 0 w 362"/>
              <a:gd name="T9" fmla="*/ 724 h 1991"/>
            </a:gdLst>
            <a:ahLst/>
            <a:cxnLst>
              <a:cxn ang="0">
                <a:pos x="T0" y="T1"/>
              </a:cxn>
              <a:cxn ang="0">
                <a:pos x="T2" y="T3"/>
              </a:cxn>
              <a:cxn ang="0">
                <a:pos x="T4" y="T5"/>
              </a:cxn>
              <a:cxn ang="0">
                <a:pos x="T6" y="T7"/>
              </a:cxn>
              <a:cxn ang="0">
                <a:pos x="T8" y="T9"/>
              </a:cxn>
            </a:cxnLst>
            <a:rect l="0" t="0" r="r" b="b"/>
            <a:pathLst>
              <a:path w="362" h="1991">
                <a:moveTo>
                  <a:pt x="0" y="724"/>
                </a:moveTo>
                <a:lnTo>
                  <a:pt x="362" y="0"/>
                </a:lnTo>
                <a:lnTo>
                  <a:pt x="362" y="1991"/>
                </a:lnTo>
                <a:lnTo>
                  <a:pt x="0" y="1448"/>
                </a:lnTo>
                <a:lnTo>
                  <a:pt x="0" y="724"/>
                </a:lnTo>
                <a:close/>
              </a:path>
            </a:pathLst>
          </a:custGeom>
          <a:solidFill>
            <a:srgbClr val="FFFFFF"/>
          </a:solidFill>
          <a:ln w="9525">
            <a:solidFill>
              <a:srgbClr val="000000"/>
            </a:solidFill>
            <a:round/>
            <a:headEnd/>
            <a:tailEnd/>
          </a:ln>
        </p:spPr>
        <p:txBody>
          <a:bodyPr/>
          <a:lstStyle/>
          <a:p>
            <a:endParaRPr lang="en-GB"/>
          </a:p>
        </p:txBody>
      </p:sp>
      <p:sp>
        <p:nvSpPr>
          <p:cNvPr id="438284" name="Oval 12">
            <a:extLst>
              <a:ext uri="{FF2B5EF4-FFF2-40B4-BE49-F238E27FC236}">
                <a16:creationId xmlns:a16="http://schemas.microsoft.com/office/drawing/2014/main" id="{C94CDC47-8AF8-C894-7D66-309E0A4A87A5}"/>
              </a:ext>
            </a:extLst>
          </p:cNvPr>
          <p:cNvSpPr>
            <a:spLocks noChangeArrowheads="1"/>
          </p:cNvSpPr>
          <p:nvPr/>
        </p:nvSpPr>
        <p:spPr bwMode="auto">
          <a:xfrm>
            <a:off x="1657350" y="2157413"/>
            <a:ext cx="228600" cy="230187"/>
          </a:xfrm>
          <a:prstGeom prst="ellipse">
            <a:avLst/>
          </a:prstGeom>
          <a:solidFill>
            <a:srgbClr val="000000"/>
          </a:solidFill>
          <a:ln w="9525">
            <a:solidFill>
              <a:srgbClr val="000000"/>
            </a:solidFill>
            <a:round/>
            <a:headEnd/>
            <a:tailEnd/>
          </a:ln>
        </p:spPr>
        <p:txBody>
          <a:bodyPr/>
          <a:lstStyle/>
          <a:p>
            <a:endParaRPr lang="en-GB"/>
          </a:p>
        </p:txBody>
      </p:sp>
      <p:sp>
        <p:nvSpPr>
          <p:cNvPr id="438285" name="Oval 13">
            <a:extLst>
              <a:ext uri="{FF2B5EF4-FFF2-40B4-BE49-F238E27FC236}">
                <a16:creationId xmlns:a16="http://schemas.microsoft.com/office/drawing/2014/main" id="{15E63337-DEC7-02DE-7A8A-8C6A1E544B9B}"/>
              </a:ext>
            </a:extLst>
          </p:cNvPr>
          <p:cNvSpPr>
            <a:spLocks noChangeArrowheads="1"/>
          </p:cNvSpPr>
          <p:nvPr/>
        </p:nvSpPr>
        <p:spPr bwMode="auto">
          <a:xfrm>
            <a:off x="7693025" y="2157413"/>
            <a:ext cx="228600" cy="230187"/>
          </a:xfrm>
          <a:prstGeom prst="ellipse">
            <a:avLst/>
          </a:prstGeom>
          <a:solidFill>
            <a:srgbClr val="FFFFFF"/>
          </a:solidFill>
          <a:ln w="9525">
            <a:solidFill>
              <a:srgbClr val="000000"/>
            </a:solidFill>
            <a:round/>
            <a:headEnd/>
            <a:tailEnd/>
          </a:ln>
        </p:spPr>
        <p:txBody>
          <a:bodyPr/>
          <a:lstStyle/>
          <a:p>
            <a:endParaRPr lang="en-GB"/>
          </a:p>
        </p:txBody>
      </p:sp>
      <p:sp>
        <p:nvSpPr>
          <p:cNvPr id="438286" name="Line 14">
            <a:extLst>
              <a:ext uri="{FF2B5EF4-FFF2-40B4-BE49-F238E27FC236}">
                <a16:creationId xmlns:a16="http://schemas.microsoft.com/office/drawing/2014/main" id="{370FDDE7-0E9F-6C08-6551-B5C21531BDB3}"/>
              </a:ext>
            </a:extLst>
          </p:cNvPr>
          <p:cNvSpPr>
            <a:spLocks noChangeShapeType="1"/>
          </p:cNvSpPr>
          <p:nvPr/>
        </p:nvSpPr>
        <p:spPr bwMode="auto">
          <a:xfrm>
            <a:off x="7921625" y="2273300"/>
            <a:ext cx="346075" cy="0"/>
          </a:xfrm>
          <a:prstGeom prst="line">
            <a:avLst/>
          </a:prstGeom>
          <a:noFill/>
          <a:ln w="1016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8287" name="Freeform 15">
            <a:extLst>
              <a:ext uri="{FF2B5EF4-FFF2-40B4-BE49-F238E27FC236}">
                <a16:creationId xmlns:a16="http://schemas.microsoft.com/office/drawing/2014/main" id="{6B89B442-3586-04D4-7564-6345A4A8BA4B}"/>
              </a:ext>
            </a:extLst>
          </p:cNvPr>
          <p:cNvSpPr>
            <a:spLocks/>
          </p:cNvSpPr>
          <p:nvPr/>
        </p:nvSpPr>
        <p:spPr bwMode="auto">
          <a:xfrm>
            <a:off x="8267700" y="2254250"/>
            <a:ext cx="612775" cy="268288"/>
          </a:xfrm>
          <a:custGeom>
            <a:avLst/>
            <a:gdLst>
              <a:gd name="T0" fmla="*/ 0 w 965"/>
              <a:gd name="T1" fmla="*/ 30 h 422"/>
              <a:gd name="T2" fmla="*/ 181 w 965"/>
              <a:gd name="T3" fmla="*/ 30 h 422"/>
              <a:gd name="T4" fmla="*/ 362 w 965"/>
              <a:gd name="T5" fmla="*/ 211 h 422"/>
              <a:gd name="T6" fmla="*/ 724 w 965"/>
              <a:gd name="T7" fmla="*/ 392 h 422"/>
              <a:gd name="T8" fmla="*/ 905 w 965"/>
              <a:gd name="T9" fmla="*/ 392 h 422"/>
            </a:gdLst>
            <a:ahLst/>
            <a:cxnLst>
              <a:cxn ang="0">
                <a:pos x="T0" y="T1"/>
              </a:cxn>
              <a:cxn ang="0">
                <a:pos x="T2" y="T3"/>
              </a:cxn>
              <a:cxn ang="0">
                <a:pos x="T4" y="T5"/>
              </a:cxn>
              <a:cxn ang="0">
                <a:pos x="T6" y="T7"/>
              </a:cxn>
              <a:cxn ang="0">
                <a:pos x="T8" y="T9"/>
              </a:cxn>
            </a:cxnLst>
            <a:rect l="0" t="0" r="r" b="b"/>
            <a:pathLst>
              <a:path w="965" h="422">
                <a:moveTo>
                  <a:pt x="0" y="30"/>
                </a:moveTo>
                <a:cubicBezTo>
                  <a:pt x="60" y="15"/>
                  <a:pt x="121" y="0"/>
                  <a:pt x="181" y="30"/>
                </a:cubicBezTo>
                <a:cubicBezTo>
                  <a:pt x="241" y="60"/>
                  <a:pt x="271" y="151"/>
                  <a:pt x="362" y="211"/>
                </a:cubicBezTo>
                <a:cubicBezTo>
                  <a:pt x="453" y="271"/>
                  <a:pt x="634" y="362"/>
                  <a:pt x="724" y="392"/>
                </a:cubicBezTo>
                <a:cubicBezTo>
                  <a:pt x="814" y="422"/>
                  <a:pt x="965" y="332"/>
                  <a:pt x="905" y="39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8288" name="Text Box 16">
            <a:extLst>
              <a:ext uri="{FF2B5EF4-FFF2-40B4-BE49-F238E27FC236}">
                <a16:creationId xmlns:a16="http://schemas.microsoft.com/office/drawing/2014/main" id="{1E0C1FC6-ACBC-7DE8-ED35-53EB6DD4FB7C}"/>
              </a:ext>
            </a:extLst>
          </p:cNvPr>
          <p:cNvSpPr txBox="1">
            <a:spLocks noChangeArrowheads="1"/>
          </p:cNvSpPr>
          <p:nvPr/>
        </p:nvSpPr>
        <p:spPr bwMode="auto">
          <a:xfrm>
            <a:off x="1082675" y="2962275"/>
            <a:ext cx="13779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Lettore CD</a:t>
            </a:r>
          </a:p>
        </p:txBody>
      </p:sp>
      <p:sp>
        <p:nvSpPr>
          <p:cNvPr id="438289" name="Text Box 17">
            <a:extLst>
              <a:ext uri="{FF2B5EF4-FFF2-40B4-BE49-F238E27FC236}">
                <a16:creationId xmlns:a16="http://schemas.microsoft.com/office/drawing/2014/main" id="{EE28A99A-A8E3-8496-6851-6BA68765E44C}"/>
              </a:ext>
            </a:extLst>
          </p:cNvPr>
          <p:cNvSpPr txBox="1">
            <a:spLocks noChangeArrowheads="1"/>
          </p:cNvSpPr>
          <p:nvPr/>
        </p:nvSpPr>
        <p:spPr bwMode="auto">
          <a:xfrm>
            <a:off x="4014788" y="2962275"/>
            <a:ext cx="13795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Amplificatore</a:t>
            </a:r>
          </a:p>
        </p:txBody>
      </p:sp>
      <p:sp>
        <p:nvSpPr>
          <p:cNvPr id="438290" name="Text Box 18">
            <a:extLst>
              <a:ext uri="{FF2B5EF4-FFF2-40B4-BE49-F238E27FC236}">
                <a16:creationId xmlns:a16="http://schemas.microsoft.com/office/drawing/2014/main" id="{752D81A0-F04A-FAC5-12A0-3B9C2759E3F5}"/>
              </a:ext>
            </a:extLst>
          </p:cNvPr>
          <p:cNvSpPr txBox="1">
            <a:spLocks noChangeArrowheads="1"/>
          </p:cNvSpPr>
          <p:nvPr/>
        </p:nvSpPr>
        <p:spPr bwMode="auto">
          <a:xfrm>
            <a:off x="5394325" y="2962275"/>
            <a:ext cx="13779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Altoparlante</a:t>
            </a:r>
          </a:p>
        </p:txBody>
      </p:sp>
      <p:sp>
        <p:nvSpPr>
          <p:cNvPr id="438291" name="Text Box 19">
            <a:extLst>
              <a:ext uri="{FF2B5EF4-FFF2-40B4-BE49-F238E27FC236}">
                <a16:creationId xmlns:a16="http://schemas.microsoft.com/office/drawing/2014/main" id="{E855482E-0787-3AAF-14C2-61F976A8CC8D}"/>
              </a:ext>
            </a:extLst>
          </p:cNvPr>
          <p:cNvSpPr txBox="1">
            <a:spLocks noChangeArrowheads="1"/>
          </p:cNvSpPr>
          <p:nvPr/>
        </p:nvSpPr>
        <p:spPr bwMode="auto">
          <a:xfrm>
            <a:off x="7232650" y="2962275"/>
            <a:ext cx="1379538"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Microfono</a:t>
            </a:r>
          </a:p>
        </p:txBody>
      </p:sp>
      <p:sp>
        <p:nvSpPr>
          <p:cNvPr id="438292" name="Text Box 20">
            <a:extLst>
              <a:ext uri="{FF2B5EF4-FFF2-40B4-BE49-F238E27FC236}">
                <a16:creationId xmlns:a16="http://schemas.microsoft.com/office/drawing/2014/main" id="{4BB34D71-63CE-FBC3-340F-00A543F9904A}"/>
              </a:ext>
            </a:extLst>
          </p:cNvPr>
          <p:cNvSpPr txBox="1">
            <a:spLocks noChangeArrowheads="1"/>
          </p:cNvSpPr>
          <p:nvPr/>
        </p:nvSpPr>
        <p:spPr bwMode="auto">
          <a:xfrm>
            <a:off x="2889250" y="1123950"/>
            <a:ext cx="33337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a:latin typeface="Times New Roman" panose="02020603050405020304" pitchFamily="18" charset="0"/>
              </a:rPr>
              <a:t>Sistema fisico (un ingresso, una uscita)</a:t>
            </a:r>
          </a:p>
        </p:txBody>
      </p:sp>
      <p:sp>
        <p:nvSpPr>
          <p:cNvPr id="438302" name="Line 30">
            <a:extLst>
              <a:ext uri="{FF2B5EF4-FFF2-40B4-BE49-F238E27FC236}">
                <a16:creationId xmlns:a16="http://schemas.microsoft.com/office/drawing/2014/main" id="{9F9FF478-8296-D45C-8697-DDF0C73C3598}"/>
              </a:ext>
            </a:extLst>
          </p:cNvPr>
          <p:cNvSpPr>
            <a:spLocks noChangeShapeType="1"/>
          </p:cNvSpPr>
          <p:nvPr/>
        </p:nvSpPr>
        <p:spPr bwMode="auto">
          <a:xfrm>
            <a:off x="2247900" y="2263775"/>
            <a:ext cx="6889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8303" name="Rectangle 31">
            <a:extLst>
              <a:ext uri="{FF2B5EF4-FFF2-40B4-BE49-F238E27FC236}">
                <a16:creationId xmlns:a16="http://schemas.microsoft.com/office/drawing/2014/main" id="{199112BB-1375-404C-768E-0560D674C572}"/>
              </a:ext>
            </a:extLst>
          </p:cNvPr>
          <p:cNvSpPr>
            <a:spLocks noChangeArrowheads="1"/>
          </p:cNvSpPr>
          <p:nvPr/>
        </p:nvSpPr>
        <p:spPr bwMode="auto">
          <a:xfrm>
            <a:off x="2946400" y="1928813"/>
            <a:ext cx="688975" cy="688975"/>
          </a:xfrm>
          <a:prstGeom prst="rect">
            <a:avLst/>
          </a:prstGeom>
          <a:solidFill>
            <a:srgbClr val="FFFFFF"/>
          </a:solidFill>
          <a:ln w="9525">
            <a:solidFill>
              <a:srgbClr val="000000"/>
            </a:solidFill>
            <a:miter lim="800000"/>
            <a:headEnd/>
            <a:tailEnd/>
          </a:ln>
        </p:spPr>
        <p:txBody>
          <a:bodyPr/>
          <a:lstStyle/>
          <a:p>
            <a:endParaRPr lang="en-GB"/>
          </a:p>
        </p:txBody>
      </p:sp>
      <p:sp>
        <p:nvSpPr>
          <p:cNvPr id="438305" name="Text Box 33">
            <a:extLst>
              <a:ext uri="{FF2B5EF4-FFF2-40B4-BE49-F238E27FC236}">
                <a16:creationId xmlns:a16="http://schemas.microsoft.com/office/drawing/2014/main" id="{623EF07D-6979-0A2C-9714-7D31F4751E62}"/>
              </a:ext>
            </a:extLst>
          </p:cNvPr>
          <p:cNvSpPr txBox="1">
            <a:spLocks noChangeArrowheads="1"/>
          </p:cNvSpPr>
          <p:nvPr/>
        </p:nvSpPr>
        <p:spPr bwMode="auto">
          <a:xfrm>
            <a:off x="2592388" y="2962275"/>
            <a:ext cx="13795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Filtro</a:t>
            </a:r>
            <a:endParaRPr lang="en-US" altLang="en-US" sz="1400" b="0">
              <a:latin typeface="Times New Roman" panose="02020603050405020304" pitchFamily="18" charset="0"/>
            </a:endParaRPr>
          </a:p>
        </p:txBody>
      </p:sp>
      <p:sp>
        <p:nvSpPr>
          <p:cNvPr id="438306" name="Freeform 34">
            <a:extLst>
              <a:ext uri="{FF2B5EF4-FFF2-40B4-BE49-F238E27FC236}">
                <a16:creationId xmlns:a16="http://schemas.microsoft.com/office/drawing/2014/main" id="{3960DB05-EAFC-3B32-0FE5-89D1E17CA6F4}"/>
              </a:ext>
            </a:extLst>
          </p:cNvPr>
          <p:cNvSpPr>
            <a:spLocks/>
          </p:cNvSpPr>
          <p:nvPr/>
        </p:nvSpPr>
        <p:spPr bwMode="auto">
          <a:xfrm>
            <a:off x="2951163" y="2066925"/>
            <a:ext cx="677862" cy="398463"/>
          </a:xfrm>
          <a:custGeom>
            <a:avLst/>
            <a:gdLst>
              <a:gd name="T0" fmla="*/ 0 w 416"/>
              <a:gd name="T1" fmla="*/ 191 h 251"/>
              <a:gd name="T2" fmla="*/ 103 w 416"/>
              <a:gd name="T3" fmla="*/ 162 h 251"/>
              <a:gd name="T4" fmla="*/ 148 w 416"/>
              <a:gd name="T5" fmla="*/ 8 h 251"/>
              <a:gd name="T6" fmla="*/ 200 w 416"/>
              <a:gd name="T7" fmla="*/ 111 h 251"/>
              <a:gd name="T8" fmla="*/ 245 w 416"/>
              <a:gd name="T9" fmla="*/ 248 h 251"/>
              <a:gd name="T10" fmla="*/ 291 w 416"/>
              <a:gd name="T11" fmla="*/ 128 h 251"/>
              <a:gd name="T12" fmla="*/ 377 w 416"/>
              <a:gd name="T13" fmla="*/ 94 h 251"/>
              <a:gd name="T14" fmla="*/ 416 w 416"/>
              <a:gd name="T15" fmla="*/ 111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251">
                <a:moveTo>
                  <a:pt x="0" y="191"/>
                </a:moveTo>
                <a:cubicBezTo>
                  <a:pt x="39" y="191"/>
                  <a:pt x="78" y="192"/>
                  <a:pt x="103" y="162"/>
                </a:cubicBezTo>
                <a:cubicBezTo>
                  <a:pt x="128" y="132"/>
                  <a:pt x="132" y="16"/>
                  <a:pt x="148" y="8"/>
                </a:cubicBezTo>
                <a:cubicBezTo>
                  <a:pt x="164" y="0"/>
                  <a:pt x="184" y="71"/>
                  <a:pt x="200" y="111"/>
                </a:cubicBezTo>
                <a:cubicBezTo>
                  <a:pt x="216" y="151"/>
                  <a:pt x="230" y="245"/>
                  <a:pt x="245" y="248"/>
                </a:cubicBezTo>
                <a:cubicBezTo>
                  <a:pt x="260" y="251"/>
                  <a:pt x="269" y="154"/>
                  <a:pt x="291" y="128"/>
                </a:cubicBezTo>
                <a:cubicBezTo>
                  <a:pt x="313" y="102"/>
                  <a:pt x="356" y="97"/>
                  <a:pt x="377" y="94"/>
                </a:cubicBezTo>
                <a:cubicBezTo>
                  <a:pt x="398" y="91"/>
                  <a:pt x="410" y="92"/>
                  <a:pt x="416" y="11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grpSp>
        <p:nvGrpSpPr>
          <p:cNvPr id="438310" name="Group 38">
            <a:extLst>
              <a:ext uri="{FF2B5EF4-FFF2-40B4-BE49-F238E27FC236}">
                <a16:creationId xmlns:a16="http://schemas.microsoft.com/office/drawing/2014/main" id="{A6830CCB-5561-F652-73A5-907961BC4B35}"/>
              </a:ext>
            </a:extLst>
          </p:cNvPr>
          <p:cNvGrpSpPr>
            <a:grpSpLocks/>
          </p:cNvGrpSpPr>
          <p:nvPr/>
        </p:nvGrpSpPr>
        <p:grpSpPr bwMode="auto">
          <a:xfrm>
            <a:off x="1052513" y="3811588"/>
            <a:ext cx="6861175" cy="1495425"/>
            <a:chOff x="663" y="2401"/>
            <a:chExt cx="4322" cy="942"/>
          </a:xfrm>
        </p:grpSpPr>
        <p:sp>
          <p:nvSpPr>
            <p:cNvPr id="438293" name="Text Box 21">
              <a:extLst>
                <a:ext uri="{FF2B5EF4-FFF2-40B4-BE49-F238E27FC236}">
                  <a16:creationId xmlns:a16="http://schemas.microsoft.com/office/drawing/2014/main" id="{9FCFE18C-4958-A11A-EA0A-F9EAFFF4585C}"/>
                </a:ext>
              </a:extLst>
            </p:cNvPr>
            <p:cNvSpPr txBox="1">
              <a:spLocks noChangeArrowheads="1"/>
            </p:cNvSpPr>
            <p:nvPr/>
          </p:nvSpPr>
          <p:spPr bwMode="auto">
            <a:xfrm>
              <a:off x="1718" y="2401"/>
              <a:ext cx="2099"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a:latin typeface="Times New Roman" panose="02020603050405020304" pitchFamily="18" charset="0"/>
                </a:rPr>
                <a:t>Schema a blocchi</a:t>
              </a:r>
            </a:p>
          </p:txBody>
        </p:sp>
        <p:sp>
          <p:nvSpPr>
            <p:cNvPr id="438294" name="Text Box 22">
              <a:extLst>
                <a:ext uri="{FF2B5EF4-FFF2-40B4-BE49-F238E27FC236}">
                  <a16:creationId xmlns:a16="http://schemas.microsoft.com/office/drawing/2014/main" id="{F89CF36F-9110-4EA9-1DDB-918531964E99}"/>
                </a:ext>
              </a:extLst>
            </p:cNvPr>
            <p:cNvSpPr txBox="1">
              <a:spLocks noChangeArrowheads="1"/>
            </p:cNvSpPr>
            <p:nvPr/>
          </p:nvSpPr>
          <p:spPr bwMode="auto">
            <a:xfrm>
              <a:off x="1871" y="2691"/>
              <a:ext cx="652" cy="217"/>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it-IT" altLang="en-US" sz="1200" b="0">
                  <a:latin typeface="Times New Roman" panose="02020603050405020304" pitchFamily="18" charset="0"/>
                </a:rPr>
                <a:t>f</a:t>
              </a:r>
              <a:r>
                <a:rPr lang="en-US" altLang="en-US" sz="1200" b="0">
                  <a:latin typeface="Times New Roman" panose="02020603050405020304" pitchFamily="18" charset="0"/>
                </a:rPr>
                <a:t>(</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38295" name="AutoShape 23">
              <a:extLst>
                <a:ext uri="{FF2B5EF4-FFF2-40B4-BE49-F238E27FC236}">
                  <a16:creationId xmlns:a16="http://schemas.microsoft.com/office/drawing/2014/main" id="{9AFBAFE4-DCD6-3DE7-A5DE-E9B3F83AD366}"/>
                </a:ext>
              </a:extLst>
            </p:cNvPr>
            <p:cNvSpPr>
              <a:spLocks noChangeArrowheads="1"/>
            </p:cNvSpPr>
            <p:nvPr/>
          </p:nvSpPr>
          <p:spPr bwMode="auto">
            <a:xfrm>
              <a:off x="2595" y="2763"/>
              <a:ext cx="362" cy="73"/>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438296" name="Text Box 24">
              <a:extLst>
                <a:ext uri="{FF2B5EF4-FFF2-40B4-BE49-F238E27FC236}">
                  <a16:creationId xmlns:a16="http://schemas.microsoft.com/office/drawing/2014/main" id="{692FA3FE-4BF2-DC46-D0F0-EDEC8033C86B}"/>
                </a:ext>
              </a:extLst>
            </p:cNvPr>
            <p:cNvSpPr txBox="1">
              <a:spLocks noChangeArrowheads="1"/>
            </p:cNvSpPr>
            <p:nvPr/>
          </p:nvSpPr>
          <p:spPr bwMode="auto">
            <a:xfrm>
              <a:off x="3030" y="2691"/>
              <a:ext cx="651" cy="217"/>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h(</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38297" name="AutoShape 25">
              <a:extLst>
                <a:ext uri="{FF2B5EF4-FFF2-40B4-BE49-F238E27FC236}">
                  <a16:creationId xmlns:a16="http://schemas.microsoft.com/office/drawing/2014/main" id="{5B610310-B263-2858-D930-3967E8977D72}"/>
                </a:ext>
              </a:extLst>
            </p:cNvPr>
            <p:cNvSpPr>
              <a:spLocks noChangeArrowheads="1"/>
            </p:cNvSpPr>
            <p:nvPr/>
          </p:nvSpPr>
          <p:spPr bwMode="auto">
            <a:xfrm>
              <a:off x="3754" y="2763"/>
              <a:ext cx="362" cy="73"/>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438298" name="Text Box 26">
              <a:extLst>
                <a:ext uri="{FF2B5EF4-FFF2-40B4-BE49-F238E27FC236}">
                  <a16:creationId xmlns:a16="http://schemas.microsoft.com/office/drawing/2014/main" id="{C68EC1EB-3978-EA2C-D62B-CE29A7E2E10F}"/>
                </a:ext>
              </a:extLst>
            </p:cNvPr>
            <p:cNvSpPr txBox="1">
              <a:spLocks noChangeArrowheads="1"/>
            </p:cNvSpPr>
            <p:nvPr/>
          </p:nvSpPr>
          <p:spPr bwMode="auto">
            <a:xfrm>
              <a:off x="4188" y="2691"/>
              <a:ext cx="652" cy="217"/>
            </a:xfrm>
            <a:prstGeom prst="rect">
              <a:avLst/>
            </a:prstGeom>
            <a:solidFill>
              <a:schemeClr val="bg1"/>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x’(</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38299" name="Text Box 27">
              <a:extLst>
                <a:ext uri="{FF2B5EF4-FFF2-40B4-BE49-F238E27FC236}">
                  <a16:creationId xmlns:a16="http://schemas.microsoft.com/office/drawing/2014/main" id="{9BFCEC4A-6852-E2BF-AD6E-BBC91DE6AA89}"/>
                </a:ext>
              </a:extLst>
            </p:cNvPr>
            <p:cNvSpPr txBox="1">
              <a:spLocks noChangeArrowheads="1"/>
            </p:cNvSpPr>
            <p:nvPr/>
          </p:nvSpPr>
          <p:spPr bwMode="auto">
            <a:xfrm>
              <a:off x="1799" y="2981"/>
              <a:ext cx="79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Filtering coefficients</a:t>
              </a:r>
              <a:endParaRPr lang="en-US" altLang="en-US" sz="1400" b="0">
                <a:latin typeface="Times New Roman" panose="02020603050405020304" pitchFamily="18" charset="0"/>
              </a:endParaRPr>
            </a:p>
          </p:txBody>
        </p:sp>
        <p:sp>
          <p:nvSpPr>
            <p:cNvPr id="438300" name="Text Box 28">
              <a:extLst>
                <a:ext uri="{FF2B5EF4-FFF2-40B4-BE49-F238E27FC236}">
                  <a16:creationId xmlns:a16="http://schemas.microsoft.com/office/drawing/2014/main" id="{77D71D9D-72D4-57AE-F347-94D96441DAFC}"/>
                </a:ext>
              </a:extLst>
            </p:cNvPr>
            <p:cNvSpPr txBox="1">
              <a:spLocks noChangeArrowheads="1"/>
            </p:cNvSpPr>
            <p:nvPr/>
          </p:nvSpPr>
          <p:spPr bwMode="auto">
            <a:xfrm>
              <a:off x="2813" y="2981"/>
              <a:ext cx="108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System’s </a:t>
              </a:r>
              <a:r>
                <a:rPr lang="en-US" altLang="en-US" sz="1400" b="0">
                  <a:latin typeface="Times New Roman" panose="02020603050405020304" pitchFamily="18" charset="0"/>
                </a:rPr>
                <a:t>Impulse </a:t>
              </a:r>
              <a:r>
                <a:rPr lang="it-IT" altLang="en-US" sz="1400" b="0">
                  <a:latin typeface="Times New Roman" panose="02020603050405020304" pitchFamily="18" charset="0"/>
                </a:rPr>
                <a:t>R</a:t>
              </a:r>
              <a:r>
                <a:rPr lang="en-US" altLang="en-US" sz="1400" b="0">
                  <a:latin typeface="Times New Roman" panose="02020603050405020304" pitchFamily="18" charset="0"/>
                </a:rPr>
                <a:t>esponse </a:t>
              </a:r>
              <a:endParaRPr lang="it-IT" altLang="en-US" sz="1400" b="0">
                <a:latin typeface="Times New Roman" panose="02020603050405020304" pitchFamily="18" charset="0"/>
              </a:endParaRPr>
            </a:p>
            <a:p>
              <a:pPr algn="ctr">
                <a:spcBef>
                  <a:spcPct val="0"/>
                </a:spcBef>
                <a:buClrTx/>
                <a:buFontTx/>
                <a:buNone/>
              </a:pPr>
              <a:r>
                <a:rPr lang="en-US" altLang="en-US" sz="1400" b="0">
                  <a:latin typeface="Times New Roman" panose="02020603050405020304" pitchFamily="18" charset="0"/>
                </a:rPr>
                <a:t>(Transfer function)</a:t>
              </a:r>
            </a:p>
          </p:txBody>
        </p:sp>
        <p:sp>
          <p:nvSpPr>
            <p:cNvPr id="438301" name="Text Box 29">
              <a:extLst>
                <a:ext uri="{FF2B5EF4-FFF2-40B4-BE49-F238E27FC236}">
                  <a16:creationId xmlns:a16="http://schemas.microsoft.com/office/drawing/2014/main" id="{5062259F-41F8-FA04-FF27-9F7D7327E1A8}"/>
                </a:ext>
              </a:extLst>
            </p:cNvPr>
            <p:cNvSpPr txBox="1">
              <a:spLocks noChangeArrowheads="1"/>
            </p:cNvSpPr>
            <p:nvPr/>
          </p:nvSpPr>
          <p:spPr bwMode="auto">
            <a:xfrm>
              <a:off x="4043" y="2981"/>
              <a:ext cx="94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Output signal</a:t>
              </a:r>
            </a:p>
          </p:txBody>
        </p:sp>
        <p:sp>
          <p:nvSpPr>
            <p:cNvPr id="438307" name="Text Box 35">
              <a:extLst>
                <a:ext uri="{FF2B5EF4-FFF2-40B4-BE49-F238E27FC236}">
                  <a16:creationId xmlns:a16="http://schemas.microsoft.com/office/drawing/2014/main" id="{0829D489-CE54-35CA-F011-2830B094BDCE}"/>
                </a:ext>
              </a:extLst>
            </p:cNvPr>
            <p:cNvSpPr txBox="1">
              <a:spLocks noChangeArrowheads="1"/>
            </p:cNvSpPr>
            <p:nvPr/>
          </p:nvSpPr>
          <p:spPr bwMode="auto">
            <a:xfrm>
              <a:off x="735" y="2702"/>
              <a:ext cx="652" cy="217"/>
            </a:xfrm>
            <a:prstGeom prst="rect">
              <a:avLst/>
            </a:prstGeom>
            <a:solidFill>
              <a:srgbClr val="FFFFFF"/>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x(</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38308" name="AutoShape 36">
              <a:extLst>
                <a:ext uri="{FF2B5EF4-FFF2-40B4-BE49-F238E27FC236}">
                  <a16:creationId xmlns:a16="http://schemas.microsoft.com/office/drawing/2014/main" id="{17232843-EE9A-7182-2300-2450F7F43449}"/>
                </a:ext>
              </a:extLst>
            </p:cNvPr>
            <p:cNvSpPr>
              <a:spLocks noChangeArrowheads="1"/>
            </p:cNvSpPr>
            <p:nvPr/>
          </p:nvSpPr>
          <p:spPr bwMode="auto">
            <a:xfrm>
              <a:off x="1459" y="2774"/>
              <a:ext cx="362" cy="73"/>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438309" name="Text Box 37">
              <a:extLst>
                <a:ext uri="{FF2B5EF4-FFF2-40B4-BE49-F238E27FC236}">
                  <a16:creationId xmlns:a16="http://schemas.microsoft.com/office/drawing/2014/main" id="{DDCF8BC8-EE64-5569-24FD-C326C5864E4F}"/>
                </a:ext>
              </a:extLst>
            </p:cNvPr>
            <p:cNvSpPr txBox="1">
              <a:spLocks noChangeArrowheads="1"/>
            </p:cNvSpPr>
            <p:nvPr/>
          </p:nvSpPr>
          <p:spPr bwMode="auto">
            <a:xfrm>
              <a:off x="663" y="2992"/>
              <a:ext cx="79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Input signal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38310"/>
                                        </p:tgtEl>
                                        <p:attrNameLst>
                                          <p:attrName>style.visibility</p:attrName>
                                        </p:attrNameLst>
                                      </p:cBhvr>
                                      <p:to>
                                        <p:strVal val="visible"/>
                                      </p:to>
                                    </p:set>
                                    <p:anim calcmode="lin" valueType="num">
                                      <p:cBhvr additive="base">
                                        <p:cTn id="7" dur="500" fill="hold"/>
                                        <p:tgtEl>
                                          <p:spTgt spid="438310"/>
                                        </p:tgtEl>
                                        <p:attrNameLst>
                                          <p:attrName>ppt_x</p:attrName>
                                        </p:attrNameLst>
                                      </p:cBhvr>
                                      <p:tavLst>
                                        <p:tav tm="0">
                                          <p:val>
                                            <p:strVal val="0-#ppt_w/2"/>
                                          </p:val>
                                        </p:tav>
                                        <p:tav tm="100000">
                                          <p:val>
                                            <p:strVal val="#ppt_x"/>
                                          </p:val>
                                        </p:tav>
                                      </p:tavLst>
                                    </p:anim>
                                    <p:anim calcmode="lin" valueType="num">
                                      <p:cBhvr additive="base">
                                        <p:cTn id="8" dur="500" fill="hold"/>
                                        <p:tgtEl>
                                          <p:spTgt spid="4383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D5EA527A-8F51-EA88-058E-E0F1FD5A220E}"/>
              </a:ext>
            </a:extLst>
          </p:cNvPr>
          <p:cNvSpPr>
            <a:spLocks noGrp="1"/>
          </p:cNvSpPr>
          <p:nvPr>
            <p:ph type="sldNum" sz="quarter" idx="10"/>
          </p:nvPr>
        </p:nvSpPr>
        <p:spPr>
          <a:noFill/>
        </p:spPr>
        <p:txBody>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0"/>
              </a:spcBef>
              <a:buClrTx/>
              <a:buFontTx/>
              <a:buNone/>
            </a:pPr>
            <a:fld id="{A29123EE-1CC5-455B-AFD7-42C8E9B39BFF}" type="slidenum">
              <a:rPr lang="en-US" altLang="en-US" sz="1000" b="0"/>
              <a:pPr>
                <a:spcBef>
                  <a:spcPct val="0"/>
                </a:spcBef>
                <a:buClrTx/>
                <a:buFontTx/>
                <a:buNone/>
              </a:pPr>
              <a:t>2</a:t>
            </a:fld>
            <a:endParaRPr lang="en-US" altLang="en-US" sz="1000" b="0"/>
          </a:p>
        </p:txBody>
      </p:sp>
      <p:sp>
        <p:nvSpPr>
          <p:cNvPr id="14339" name="Footer Placeholder 4">
            <a:extLst>
              <a:ext uri="{FF2B5EF4-FFF2-40B4-BE49-F238E27FC236}">
                <a16:creationId xmlns:a16="http://schemas.microsoft.com/office/drawing/2014/main" id="{7C60699D-1706-C031-887A-2FAC12ED4F71}"/>
              </a:ext>
            </a:extLst>
          </p:cNvPr>
          <p:cNvSpPr>
            <a:spLocks noGrp="1"/>
          </p:cNvSpPr>
          <p:nvPr>
            <p:ph type="ftr" sz="quarter" idx="11"/>
          </p:nvPr>
        </p:nvSpPr>
        <p:spPr>
          <a:noFill/>
        </p:spPr>
        <p:txBody>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0"/>
              </a:spcBef>
              <a:buClrTx/>
              <a:buFontTx/>
              <a:buNone/>
            </a:pPr>
            <a:r>
              <a:rPr lang="en-US" altLang="en-US" sz="1400" b="0">
                <a:latin typeface="Times New Roman" panose="02020603050405020304" pitchFamily="18" charset="0"/>
              </a:rPr>
              <a:t>Elaborazione numerica del suono</a:t>
            </a:r>
          </a:p>
        </p:txBody>
      </p:sp>
      <p:sp>
        <p:nvSpPr>
          <p:cNvPr id="244738" name="Rectangle 2">
            <a:extLst>
              <a:ext uri="{FF2B5EF4-FFF2-40B4-BE49-F238E27FC236}">
                <a16:creationId xmlns:a16="http://schemas.microsoft.com/office/drawing/2014/main" id="{675F5419-4DED-27AE-5919-90FFBC845EB0}"/>
              </a:ext>
            </a:extLst>
          </p:cNvPr>
          <p:cNvSpPr>
            <a:spLocks noGrp="1" noChangeArrowheads="1"/>
          </p:cNvSpPr>
          <p:nvPr>
            <p:ph type="title"/>
          </p:nvPr>
        </p:nvSpPr>
        <p:spPr>
          <a:xfrm>
            <a:off x="684213" y="142875"/>
            <a:ext cx="7772400" cy="838200"/>
          </a:xfrm>
        </p:spPr>
        <p:txBody>
          <a:bodyPr/>
          <a:lstStyle/>
          <a:p>
            <a:pPr>
              <a:defRPr/>
            </a:pPr>
            <a:r>
              <a:rPr lang="it-IT"/>
              <a:t>Filtraggio FIR (Finite Impulse Response)</a:t>
            </a:r>
          </a:p>
        </p:txBody>
      </p:sp>
      <p:graphicFrame>
        <p:nvGraphicFramePr>
          <p:cNvPr id="14341" name="Object 6">
            <a:extLst>
              <a:ext uri="{FF2B5EF4-FFF2-40B4-BE49-F238E27FC236}">
                <a16:creationId xmlns:a16="http://schemas.microsoft.com/office/drawing/2014/main" id="{3FD01446-B4F2-7A9D-95A6-851494522D17}"/>
              </a:ext>
            </a:extLst>
          </p:cNvPr>
          <p:cNvGraphicFramePr>
            <a:graphicFrameLocks noChangeAspect="1"/>
          </p:cNvGraphicFramePr>
          <p:nvPr/>
        </p:nvGraphicFramePr>
        <p:xfrm>
          <a:off x="696913" y="1392238"/>
          <a:ext cx="2062162" cy="446087"/>
        </p:xfrm>
        <a:graphic>
          <a:graphicData uri="http://schemas.openxmlformats.org/presentationml/2006/ole">
            <mc:AlternateContent xmlns:mc="http://schemas.openxmlformats.org/markup-compatibility/2006">
              <mc:Choice xmlns:v="urn:schemas-microsoft-com:vml" Requires="v">
                <p:oleObj name="Equation" r:id="rId2" imgW="939392" imgH="203112" progId="Equation.3">
                  <p:embed/>
                </p:oleObj>
              </mc:Choice>
              <mc:Fallback>
                <p:oleObj name="Equation" r:id="rId2" imgW="939392" imgH="203112" progId="Equation.3">
                  <p:embed/>
                  <p:pic>
                    <p:nvPicPr>
                      <p:cNvPr id="14341" name="Object 6">
                        <a:extLst>
                          <a:ext uri="{FF2B5EF4-FFF2-40B4-BE49-F238E27FC236}">
                            <a16:creationId xmlns:a16="http://schemas.microsoft.com/office/drawing/2014/main" id="{3FD01446-B4F2-7A9D-95A6-851494522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392238"/>
                        <a:ext cx="2062162"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2" name="Object 7">
            <a:extLst>
              <a:ext uri="{FF2B5EF4-FFF2-40B4-BE49-F238E27FC236}">
                <a16:creationId xmlns:a16="http://schemas.microsoft.com/office/drawing/2014/main" id="{ADEEC5FA-E5F1-214A-03C5-C2A9873DDE68}"/>
              </a:ext>
            </a:extLst>
          </p:cNvPr>
          <p:cNvGraphicFramePr>
            <a:graphicFrameLocks noChangeAspect="1"/>
          </p:cNvGraphicFramePr>
          <p:nvPr/>
        </p:nvGraphicFramePr>
        <p:xfrm>
          <a:off x="3384550" y="1417638"/>
          <a:ext cx="2062163" cy="446087"/>
        </p:xfrm>
        <a:graphic>
          <a:graphicData uri="http://schemas.openxmlformats.org/presentationml/2006/ole">
            <mc:AlternateContent xmlns:mc="http://schemas.openxmlformats.org/markup-compatibility/2006">
              <mc:Choice xmlns:v="urn:schemas-microsoft-com:vml" Requires="v">
                <p:oleObj name="Equation" r:id="rId4" imgW="939392" imgH="203112" progId="Equation.3">
                  <p:embed/>
                </p:oleObj>
              </mc:Choice>
              <mc:Fallback>
                <p:oleObj name="Equation" r:id="rId4" imgW="939392" imgH="203112" progId="Equation.3">
                  <p:embed/>
                  <p:pic>
                    <p:nvPicPr>
                      <p:cNvPr id="14342" name="Object 7">
                        <a:extLst>
                          <a:ext uri="{FF2B5EF4-FFF2-40B4-BE49-F238E27FC236}">
                            <a16:creationId xmlns:a16="http://schemas.microsoft.com/office/drawing/2014/main" id="{ADEEC5FA-E5F1-214A-03C5-C2A9873DD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550" y="1417638"/>
                        <a:ext cx="2062163"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3" name="Object 8">
            <a:extLst>
              <a:ext uri="{FF2B5EF4-FFF2-40B4-BE49-F238E27FC236}">
                <a16:creationId xmlns:a16="http://schemas.microsoft.com/office/drawing/2014/main" id="{E403A0CB-59E9-79AF-AE23-18926F2DC83C}"/>
              </a:ext>
            </a:extLst>
          </p:cNvPr>
          <p:cNvGraphicFramePr>
            <a:graphicFrameLocks noChangeAspect="1"/>
          </p:cNvGraphicFramePr>
          <p:nvPr/>
        </p:nvGraphicFramePr>
        <p:xfrm>
          <a:off x="6089650" y="1423988"/>
          <a:ext cx="2062163" cy="446087"/>
        </p:xfrm>
        <a:graphic>
          <a:graphicData uri="http://schemas.openxmlformats.org/presentationml/2006/ole">
            <mc:AlternateContent xmlns:mc="http://schemas.openxmlformats.org/markup-compatibility/2006">
              <mc:Choice xmlns:v="urn:schemas-microsoft-com:vml" Requires="v">
                <p:oleObj name="Equation" r:id="rId6" imgW="939392" imgH="203112" progId="Equation.3">
                  <p:embed/>
                </p:oleObj>
              </mc:Choice>
              <mc:Fallback>
                <p:oleObj name="Equation" r:id="rId6" imgW="939392" imgH="203112" progId="Equation.3">
                  <p:embed/>
                  <p:pic>
                    <p:nvPicPr>
                      <p:cNvPr id="14343" name="Object 8">
                        <a:extLst>
                          <a:ext uri="{FF2B5EF4-FFF2-40B4-BE49-F238E27FC236}">
                            <a16:creationId xmlns:a16="http://schemas.microsoft.com/office/drawing/2014/main" id="{E403A0CB-59E9-79AF-AE23-18926F2DC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650" y="1423988"/>
                        <a:ext cx="2062163"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4" name="Text Box 9">
            <a:extLst>
              <a:ext uri="{FF2B5EF4-FFF2-40B4-BE49-F238E27FC236}">
                <a16:creationId xmlns:a16="http://schemas.microsoft.com/office/drawing/2014/main" id="{D6122B75-E25E-D1CC-8523-F7DA31EC2DC3}"/>
              </a:ext>
            </a:extLst>
          </p:cNvPr>
          <p:cNvSpPr txBox="1">
            <a:spLocks noChangeArrowheads="1"/>
          </p:cNvSpPr>
          <p:nvPr/>
        </p:nvSpPr>
        <p:spPr bwMode="auto">
          <a:xfrm>
            <a:off x="825500" y="2027238"/>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it-IT" altLang="en-US"/>
              <a:t>L’effetto del sistema lineare h sul segnale x è descrivibile tramite l’operazione di convoluzione discretizzata:</a:t>
            </a:r>
            <a:endParaRPr lang="en-US" altLang="en-US"/>
          </a:p>
        </p:txBody>
      </p:sp>
      <p:graphicFrame>
        <p:nvGraphicFramePr>
          <p:cNvPr id="14345" name="Object 10">
            <a:extLst>
              <a:ext uri="{FF2B5EF4-FFF2-40B4-BE49-F238E27FC236}">
                <a16:creationId xmlns:a16="http://schemas.microsoft.com/office/drawing/2014/main" id="{1BFBEBA8-B310-AA92-FA47-32B701F5C82F}"/>
              </a:ext>
            </a:extLst>
          </p:cNvPr>
          <p:cNvGraphicFramePr>
            <a:graphicFrameLocks noChangeAspect="1"/>
          </p:cNvGraphicFramePr>
          <p:nvPr/>
        </p:nvGraphicFramePr>
        <p:xfrm>
          <a:off x="2530475" y="2870200"/>
          <a:ext cx="3633788" cy="1155700"/>
        </p:xfrm>
        <a:graphic>
          <a:graphicData uri="http://schemas.openxmlformats.org/presentationml/2006/ole">
            <mc:AlternateContent xmlns:mc="http://schemas.openxmlformats.org/markup-compatibility/2006">
              <mc:Choice xmlns:v="urn:schemas-microsoft-com:vml" Requires="v">
                <p:oleObj name="Equation" r:id="rId8" imgW="1396394" imgH="444307" progId="Equation.3">
                  <p:embed/>
                </p:oleObj>
              </mc:Choice>
              <mc:Fallback>
                <p:oleObj name="Equation" r:id="rId8" imgW="1396394" imgH="444307" progId="Equation.3">
                  <p:embed/>
                  <p:pic>
                    <p:nvPicPr>
                      <p:cNvPr id="14345" name="Object 10">
                        <a:extLst>
                          <a:ext uri="{FF2B5EF4-FFF2-40B4-BE49-F238E27FC236}">
                            <a16:creationId xmlns:a16="http://schemas.microsoft.com/office/drawing/2014/main" id="{1BFBEBA8-B310-AA92-FA47-32B701F5C8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0475" y="2870200"/>
                        <a:ext cx="3633788"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6" name="Text Box 11">
            <a:extLst>
              <a:ext uri="{FF2B5EF4-FFF2-40B4-BE49-F238E27FC236}">
                <a16:creationId xmlns:a16="http://schemas.microsoft.com/office/drawing/2014/main" id="{E4D781FF-AE8C-F29C-5F69-A7EB55E044E8}"/>
              </a:ext>
            </a:extLst>
          </p:cNvPr>
          <p:cNvSpPr txBox="1">
            <a:spLocks noChangeArrowheads="1"/>
          </p:cNvSpPr>
          <p:nvPr/>
        </p:nvSpPr>
        <p:spPr bwMode="auto">
          <a:xfrm>
            <a:off x="806450" y="4138613"/>
            <a:ext cx="8013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it-IT" altLang="en-US"/>
              <a:t>Tale operazione si chiama anche filtraggio FIR – quindi qualunque sistema fisico che opera linearmente (senza distorsione) è in realtà un filtro FIR. In notazione compatta:</a:t>
            </a:r>
            <a:endParaRPr lang="en-US" altLang="en-US"/>
          </a:p>
        </p:txBody>
      </p:sp>
      <p:graphicFrame>
        <p:nvGraphicFramePr>
          <p:cNvPr id="14347" name="Object 12">
            <a:extLst>
              <a:ext uri="{FF2B5EF4-FFF2-40B4-BE49-F238E27FC236}">
                <a16:creationId xmlns:a16="http://schemas.microsoft.com/office/drawing/2014/main" id="{D39C858A-4741-8DDC-AF24-F11863A30A35}"/>
              </a:ext>
            </a:extLst>
          </p:cNvPr>
          <p:cNvGraphicFramePr>
            <a:graphicFrameLocks noChangeAspect="1"/>
          </p:cNvGraphicFramePr>
          <p:nvPr/>
        </p:nvGraphicFramePr>
        <p:xfrm>
          <a:off x="3136900" y="5329238"/>
          <a:ext cx="2741613" cy="560387"/>
        </p:xfrm>
        <a:graphic>
          <a:graphicData uri="http://schemas.openxmlformats.org/presentationml/2006/ole">
            <mc:AlternateContent xmlns:mc="http://schemas.openxmlformats.org/markup-compatibility/2006">
              <mc:Choice xmlns:v="urn:schemas-microsoft-com:vml" Requires="v">
                <p:oleObj name="Equation" r:id="rId10" imgW="1053643" imgH="215806" progId="Equation.3">
                  <p:embed/>
                </p:oleObj>
              </mc:Choice>
              <mc:Fallback>
                <p:oleObj name="Equation" r:id="rId10" imgW="1053643" imgH="215806" progId="Equation.3">
                  <p:embed/>
                  <p:pic>
                    <p:nvPicPr>
                      <p:cNvPr id="14347" name="Object 12">
                        <a:extLst>
                          <a:ext uri="{FF2B5EF4-FFF2-40B4-BE49-F238E27FC236}">
                            <a16:creationId xmlns:a16="http://schemas.microsoft.com/office/drawing/2014/main" id="{D39C858A-4741-8DDC-AF24-F11863A30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6900" y="5329238"/>
                        <a:ext cx="2741613"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44752" name="Group 16">
            <a:extLst>
              <a:ext uri="{FF2B5EF4-FFF2-40B4-BE49-F238E27FC236}">
                <a16:creationId xmlns:a16="http://schemas.microsoft.com/office/drawing/2014/main" id="{B2E94AD5-0E80-20A4-544C-16D704EDD205}"/>
              </a:ext>
            </a:extLst>
          </p:cNvPr>
          <p:cNvGrpSpPr>
            <a:grpSpLocks/>
          </p:cNvGrpSpPr>
          <p:nvPr/>
        </p:nvGrpSpPr>
        <p:grpSpPr bwMode="auto">
          <a:xfrm>
            <a:off x="5053013" y="5748338"/>
            <a:ext cx="3484562" cy="455612"/>
            <a:chOff x="3183" y="3621"/>
            <a:chExt cx="2195" cy="287"/>
          </a:xfrm>
        </p:grpSpPr>
        <p:sp>
          <p:nvSpPr>
            <p:cNvPr id="14349" name="Line 13">
              <a:extLst>
                <a:ext uri="{FF2B5EF4-FFF2-40B4-BE49-F238E27FC236}">
                  <a16:creationId xmlns:a16="http://schemas.microsoft.com/office/drawing/2014/main" id="{6760243F-E799-23F1-3C0A-319B0571E3CF}"/>
                </a:ext>
              </a:extLst>
            </p:cNvPr>
            <p:cNvSpPr>
              <a:spLocks noChangeShapeType="1"/>
            </p:cNvSpPr>
            <p:nvPr/>
          </p:nvSpPr>
          <p:spPr bwMode="auto">
            <a:xfrm flipH="1" flipV="1">
              <a:off x="3183" y="3621"/>
              <a:ext cx="296" cy="28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14350" name="Line 14">
              <a:extLst>
                <a:ext uri="{FF2B5EF4-FFF2-40B4-BE49-F238E27FC236}">
                  <a16:creationId xmlns:a16="http://schemas.microsoft.com/office/drawing/2014/main" id="{2E450D8C-8500-EE52-8411-41BF1FB8D607}"/>
                </a:ext>
              </a:extLst>
            </p:cNvPr>
            <p:cNvSpPr>
              <a:spLocks noChangeShapeType="1"/>
            </p:cNvSpPr>
            <p:nvPr/>
          </p:nvSpPr>
          <p:spPr bwMode="auto">
            <a:xfrm>
              <a:off x="3473" y="3901"/>
              <a:ext cx="1859"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14351" name="Text Box 15">
              <a:extLst>
                <a:ext uri="{FF2B5EF4-FFF2-40B4-BE49-F238E27FC236}">
                  <a16:creationId xmlns:a16="http://schemas.microsoft.com/office/drawing/2014/main" id="{11D2B71B-6514-AC30-0503-78085C1FED72}"/>
                </a:ext>
              </a:extLst>
            </p:cNvPr>
            <p:cNvSpPr txBox="1">
              <a:spLocks noChangeArrowheads="1"/>
            </p:cNvSpPr>
            <p:nvPr/>
          </p:nvSpPr>
          <p:spPr bwMode="auto">
            <a:xfrm>
              <a:off x="3576" y="3696"/>
              <a:ext cx="180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it-IT" altLang="en-US" sz="1600">
                  <a:solidFill>
                    <a:srgbClr val="FF3300"/>
                  </a:solidFill>
                </a:rPr>
                <a:t>Operatore “convoluzione”</a:t>
              </a:r>
              <a:endParaRPr lang="en-US" altLang="en-US" sz="1600">
                <a:solidFill>
                  <a:srgbClr val="FF33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44752"/>
                                        </p:tgtEl>
                                        <p:attrNameLst>
                                          <p:attrName>style.visibility</p:attrName>
                                        </p:attrNameLst>
                                      </p:cBhvr>
                                      <p:to>
                                        <p:strVal val="visible"/>
                                      </p:to>
                                    </p:set>
                                    <p:anim calcmode="lin" valueType="num">
                                      <p:cBhvr additive="base">
                                        <p:cTn id="7" dur="500" fill="hold"/>
                                        <p:tgtEl>
                                          <p:spTgt spid="244752"/>
                                        </p:tgtEl>
                                        <p:attrNameLst>
                                          <p:attrName>ppt_x</p:attrName>
                                        </p:attrNameLst>
                                      </p:cBhvr>
                                      <p:tavLst>
                                        <p:tav tm="0">
                                          <p:val>
                                            <p:strVal val="1+#ppt_w/2"/>
                                          </p:val>
                                        </p:tav>
                                        <p:tav tm="100000">
                                          <p:val>
                                            <p:strVal val="#ppt_x"/>
                                          </p:val>
                                        </p:tav>
                                      </p:tavLst>
                                    </p:anim>
                                    <p:anim calcmode="lin" valueType="num">
                                      <p:cBhvr additive="base">
                                        <p:cTn id="8" dur="500" fill="hold"/>
                                        <p:tgtEl>
                                          <p:spTgt spid="2447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A30ED50-8FDA-DA24-F1DB-A13A17C6F4F4}"/>
              </a:ext>
            </a:extLst>
          </p:cNvPr>
          <p:cNvSpPr>
            <a:spLocks noGrp="1"/>
          </p:cNvSpPr>
          <p:nvPr>
            <p:ph type="sldNum" sz="quarter" idx="10"/>
          </p:nvPr>
        </p:nvSpPr>
        <p:spPr/>
        <p:txBody>
          <a:bodyPr/>
          <a:lstStyle/>
          <a:p>
            <a:fld id="{44A5A26D-E69B-4F6C-A2FC-C2BBC4DB34AB}" type="slidenum">
              <a:rPr lang="en-US" altLang="en-US"/>
              <a:pPr/>
              <a:t>20</a:t>
            </a:fld>
            <a:endParaRPr lang="en-US" altLang="en-US"/>
          </a:p>
        </p:txBody>
      </p:sp>
      <p:sp>
        <p:nvSpPr>
          <p:cNvPr id="3" name="Footer Placeholder 3">
            <a:extLst>
              <a:ext uri="{FF2B5EF4-FFF2-40B4-BE49-F238E27FC236}">
                <a16:creationId xmlns:a16="http://schemas.microsoft.com/office/drawing/2014/main" id="{C19A23D1-2E16-039A-1889-E7BA05664DCD}"/>
              </a:ext>
            </a:extLst>
          </p:cNvPr>
          <p:cNvSpPr>
            <a:spLocks noGrp="1"/>
          </p:cNvSpPr>
          <p:nvPr>
            <p:ph type="ftr" sz="quarter" idx="11"/>
          </p:nvPr>
        </p:nvSpPr>
        <p:spPr/>
        <p:txBody>
          <a:bodyPr/>
          <a:lstStyle/>
          <a:p>
            <a:r>
              <a:rPr lang="en-US" altLang="en-US"/>
              <a:t>Elaborazione numerica del suono</a:t>
            </a:r>
          </a:p>
        </p:txBody>
      </p:sp>
      <p:sp>
        <p:nvSpPr>
          <p:cNvPr id="168966" name="Rectangle 6">
            <a:extLst>
              <a:ext uri="{FF2B5EF4-FFF2-40B4-BE49-F238E27FC236}">
                <a16:creationId xmlns:a16="http://schemas.microsoft.com/office/drawing/2014/main" id="{51FA3EC8-C2FA-F03F-7B4C-27E294C23187}"/>
              </a:ext>
            </a:extLst>
          </p:cNvPr>
          <p:cNvSpPr>
            <a:spLocks noGrp="1" noChangeArrowheads="1"/>
          </p:cNvSpPr>
          <p:nvPr>
            <p:ph type="title"/>
          </p:nvPr>
        </p:nvSpPr>
        <p:spPr>
          <a:noFill/>
          <a:ln/>
        </p:spPr>
        <p:txBody>
          <a:bodyPr/>
          <a:lstStyle/>
          <a:p>
            <a:r>
              <a:rPr lang="it-IT" altLang="en-US"/>
              <a:t>Effetto combinato filtro+sistema</a:t>
            </a:r>
            <a:endParaRPr lang="en-US" altLang="en-US"/>
          </a:p>
        </p:txBody>
      </p:sp>
      <p:sp>
        <p:nvSpPr>
          <p:cNvPr id="198660" name="Text Box 4">
            <a:extLst>
              <a:ext uri="{FF2B5EF4-FFF2-40B4-BE49-F238E27FC236}">
                <a16:creationId xmlns:a16="http://schemas.microsoft.com/office/drawing/2014/main" id="{CD18746B-77CE-577F-138B-1B4DC7817BC2}"/>
              </a:ext>
            </a:extLst>
          </p:cNvPr>
          <p:cNvSpPr txBox="1">
            <a:spLocks noChangeArrowheads="1"/>
          </p:cNvSpPr>
          <p:nvPr/>
        </p:nvSpPr>
        <p:spPr bwMode="auto">
          <a:xfrm>
            <a:off x="904875" y="1285875"/>
            <a:ext cx="7324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Font typeface="Wingdings" panose="05000000000000000000" pitchFamily="2" charset="2"/>
              <a:buNone/>
            </a:pPr>
            <a:r>
              <a:rPr lang="it-IT" altLang="en-US"/>
              <a:t>Trattandosi di operatori lineari, si può scrivere:</a:t>
            </a:r>
            <a:endParaRPr lang="en-US" altLang="en-US"/>
          </a:p>
        </p:txBody>
      </p:sp>
      <p:graphicFrame>
        <p:nvGraphicFramePr>
          <p:cNvPr id="198661" name="Object 5">
            <a:extLst>
              <a:ext uri="{FF2B5EF4-FFF2-40B4-BE49-F238E27FC236}">
                <a16:creationId xmlns:a16="http://schemas.microsoft.com/office/drawing/2014/main" id="{26106D99-CA80-2E4C-C1D6-EBCDB0C862FE}"/>
              </a:ext>
            </a:extLst>
          </p:cNvPr>
          <p:cNvGraphicFramePr>
            <a:graphicFrameLocks noChangeAspect="1"/>
          </p:cNvGraphicFramePr>
          <p:nvPr/>
        </p:nvGraphicFramePr>
        <p:xfrm>
          <a:off x="2584450" y="1770063"/>
          <a:ext cx="3700463" cy="560387"/>
        </p:xfrm>
        <a:graphic>
          <a:graphicData uri="http://schemas.openxmlformats.org/presentationml/2006/ole">
            <mc:AlternateContent xmlns:mc="http://schemas.openxmlformats.org/markup-compatibility/2006">
              <mc:Choice xmlns:v="urn:schemas-microsoft-com:vml" Requires="v">
                <p:oleObj name="Equation" r:id="rId3" imgW="1422360" imgH="215640" progId="Equation.3">
                  <p:embed/>
                </p:oleObj>
              </mc:Choice>
              <mc:Fallback>
                <p:oleObj name="Equation" r:id="rId3" imgW="1422360" imgH="2156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450" y="1770063"/>
                        <a:ext cx="3700463"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8662" name="Text Box 6">
            <a:extLst>
              <a:ext uri="{FF2B5EF4-FFF2-40B4-BE49-F238E27FC236}">
                <a16:creationId xmlns:a16="http://schemas.microsoft.com/office/drawing/2014/main" id="{F2A066D6-E242-22AB-59A1-010162483FD9}"/>
              </a:ext>
            </a:extLst>
          </p:cNvPr>
          <p:cNvSpPr txBox="1">
            <a:spLocks noChangeArrowheads="1"/>
          </p:cNvSpPr>
          <p:nvPr/>
        </p:nvSpPr>
        <p:spPr bwMode="auto">
          <a:xfrm>
            <a:off x="887413" y="2525713"/>
            <a:ext cx="73247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Font typeface="Wingdings" panose="05000000000000000000" pitchFamily="2" charset="2"/>
              <a:buNone/>
            </a:pPr>
            <a:r>
              <a:rPr lang="it-IT" altLang="en-US"/>
              <a:t>Sovente lo scopo del filtro è quello di “equalizzare” la risposta del sistema, cosicchè il segnale in uscita y(t) sia identico al segnale in ingresso x(t). Affinchè ciò accada, deve risultare che:</a:t>
            </a:r>
            <a:endParaRPr lang="en-US" altLang="en-US"/>
          </a:p>
        </p:txBody>
      </p:sp>
      <p:graphicFrame>
        <p:nvGraphicFramePr>
          <p:cNvPr id="198663" name="Object 7">
            <a:extLst>
              <a:ext uri="{FF2B5EF4-FFF2-40B4-BE49-F238E27FC236}">
                <a16:creationId xmlns:a16="http://schemas.microsoft.com/office/drawing/2014/main" id="{85E1FD1A-C5EB-B4F1-0025-71D461E16D0C}"/>
              </a:ext>
            </a:extLst>
          </p:cNvPr>
          <p:cNvGraphicFramePr>
            <a:graphicFrameLocks noChangeAspect="1"/>
          </p:cNvGraphicFramePr>
          <p:nvPr/>
        </p:nvGraphicFramePr>
        <p:xfrm>
          <a:off x="2955925" y="3941763"/>
          <a:ext cx="2808288" cy="560387"/>
        </p:xfrm>
        <a:graphic>
          <a:graphicData uri="http://schemas.openxmlformats.org/presentationml/2006/ole">
            <mc:AlternateContent xmlns:mc="http://schemas.openxmlformats.org/markup-compatibility/2006">
              <mc:Choice xmlns:v="urn:schemas-microsoft-com:vml" Requires="v">
                <p:oleObj name="Equation" r:id="rId5" imgW="1079280" imgH="215640" progId="Equation.3">
                  <p:embed/>
                </p:oleObj>
              </mc:Choice>
              <mc:Fallback>
                <p:oleObj name="Equation" r:id="rId5" imgW="1079280" imgH="2156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5" y="3941763"/>
                        <a:ext cx="2808288"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8665" name="Text Box 9">
            <a:extLst>
              <a:ext uri="{FF2B5EF4-FFF2-40B4-BE49-F238E27FC236}">
                <a16:creationId xmlns:a16="http://schemas.microsoft.com/office/drawing/2014/main" id="{BC79E96E-DB6C-163B-4590-9BDC3359FA18}"/>
              </a:ext>
            </a:extLst>
          </p:cNvPr>
          <p:cNvSpPr txBox="1">
            <a:spLocks noChangeArrowheads="1"/>
          </p:cNvSpPr>
          <p:nvPr/>
        </p:nvSpPr>
        <p:spPr bwMode="auto">
          <a:xfrm>
            <a:off x="976313" y="4587875"/>
            <a:ext cx="73247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Font typeface="Wingdings" panose="05000000000000000000" pitchFamily="2" charset="2"/>
              <a:buNone/>
            </a:pPr>
            <a:r>
              <a:rPr lang="it-IT" altLang="en-US"/>
              <a:t>In cui </a:t>
            </a:r>
            <a:r>
              <a:rPr lang="it-IT" altLang="en-US">
                <a:latin typeface="Symbol" panose="05050102010706020507" pitchFamily="18" charset="2"/>
              </a:rPr>
              <a:t>d</a:t>
            </a:r>
            <a:r>
              <a:rPr lang="it-IT" altLang="en-US"/>
              <a:t>(i) + la funzione Delta di Dirac (un solo campione di valore unitario preceduto e seguito da tanti zeri) – in tale modo il passaggio attraverso filtro+sistema si traduce in semplice ritardo nel tempo, senza altra alterazione del segnale</a:t>
            </a:r>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E08B94D-20BB-F99D-2BB3-9D739F3506C4}"/>
              </a:ext>
            </a:extLst>
          </p:cNvPr>
          <p:cNvSpPr>
            <a:spLocks noGrp="1"/>
          </p:cNvSpPr>
          <p:nvPr>
            <p:ph type="sldNum" sz="quarter" idx="10"/>
          </p:nvPr>
        </p:nvSpPr>
        <p:spPr/>
        <p:txBody>
          <a:bodyPr/>
          <a:lstStyle/>
          <a:p>
            <a:fld id="{EAB660D4-DA7A-4D83-9CD7-5336EDC3D4F3}" type="slidenum">
              <a:rPr lang="en-US" altLang="en-US"/>
              <a:pPr/>
              <a:t>21</a:t>
            </a:fld>
            <a:endParaRPr lang="en-US" altLang="en-US"/>
          </a:p>
        </p:txBody>
      </p:sp>
      <p:sp>
        <p:nvSpPr>
          <p:cNvPr id="3" name="Footer Placeholder 4">
            <a:extLst>
              <a:ext uri="{FF2B5EF4-FFF2-40B4-BE49-F238E27FC236}">
                <a16:creationId xmlns:a16="http://schemas.microsoft.com/office/drawing/2014/main" id="{F7FA58ED-97BC-D75A-C5F8-10F9F3334907}"/>
              </a:ext>
            </a:extLst>
          </p:cNvPr>
          <p:cNvSpPr>
            <a:spLocks noGrp="1"/>
          </p:cNvSpPr>
          <p:nvPr>
            <p:ph type="ftr" sz="quarter" idx="11"/>
          </p:nvPr>
        </p:nvSpPr>
        <p:spPr/>
        <p:txBody>
          <a:bodyPr/>
          <a:lstStyle/>
          <a:p>
            <a:r>
              <a:rPr lang="en-US" altLang="en-US"/>
              <a:t>Elaborazione numerica del suono</a:t>
            </a:r>
          </a:p>
        </p:txBody>
      </p:sp>
      <p:sp>
        <p:nvSpPr>
          <p:cNvPr id="179202" name="Rectangle 2">
            <a:extLst>
              <a:ext uri="{FF2B5EF4-FFF2-40B4-BE49-F238E27FC236}">
                <a16:creationId xmlns:a16="http://schemas.microsoft.com/office/drawing/2014/main" id="{A6B920E6-3575-B345-43B1-F5914302CB61}"/>
              </a:ext>
            </a:extLst>
          </p:cNvPr>
          <p:cNvSpPr>
            <a:spLocks noGrp="1" noChangeArrowheads="1"/>
          </p:cNvSpPr>
          <p:nvPr>
            <p:ph type="title"/>
          </p:nvPr>
        </p:nvSpPr>
        <p:spPr>
          <a:xfrm>
            <a:off x="685800" y="266700"/>
            <a:ext cx="7772400" cy="1036638"/>
          </a:xfrm>
          <a:noFill/>
          <a:ln/>
        </p:spPr>
        <p:txBody>
          <a:bodyPr/>
          <a:lstStyle/>
          <a:p>
            <a:r>
              <a:rPr lang="it-IT" altLang="en-US"/>
              <a:t>Possibili strategie di progettazione </a:t>
            </a:r>
            <a:br>
              <a:rPr lang="it-IT" altLang="en-US"/>
            </a:br>
            <a:r>
              <a:rPr lang="it-IT" altLang="en-US"/>
              <a:t>di un filtro equalizzatore</a:t>
            </a:r>
            <a:endParaRPr lang="en-US" altLang="en-US"/>
          </a:p>
        </p:txBody>
      </p:sp>
      <p:sp>
        <p:nvSpPr>
          <p:cNvPr id="179203" name="Rectangle 3">
            <a:extLst>
              <a:ext uri="{FF2B5EF4-FFF2-40B4-BE49-F238E27FC236}">
                <a16:creationId xmlns:a16="http://schemas.microsoft.com/office/drawing/2014/main" id="{D3EB825B-A223-4EAE-A8E3-692CA8A22014}"/>
              </a:ext>
            </a:extLst>
          </p:cNvPr>
          <p:cNvSpPr>
            <a:spLocks noGrp="1" noChangeArrowheads="1"/>
          </p:cNvSpPr>
          <p:nvPr>
            <p:ph type="body" idx="1"/>
          </p:nvPr>
        </p:nvSpPr>
        <p:spPr>
          <a:xfrm>
            <a:off x="685800" y="1515758"/>
            <a:ext cx="7754937" cy="4883455"/>
          </a:xfrm>
          <a:noFill/>
          <a:ln/>
        </p:spPr>
        <p:txBody>
          <a:bodyPr/>
          <a:lstStyle/>
          <a:p>
            <a:pPr>
              <a:lnSpc>
                <a:spcPct val="90000"/>
              </a:lnSpc>
            </a:pPr>
            <a:r>
              <a:rPr lang="it-IT" altLang="en-US" sz="1800" dirty="0" err="1"/>
              <a:t>Mourjopoulos</a:t>
            </a:r>
            <a:r>
              <a:rPr lang="it-IT" altLang="en-US" sz="1800" dirty="0"/>
              <a:t> – ricerca con il metodo dei minimi quadrati di una risposta all’impulso che, convoluta con quella del segnale di partenza, renda il risultato massimamente simile ad una Delta di Dirac (metodo molto lento ed ormai obsoleto)</a:t>
            </a:r>
            <a:endParaRPr lang="en-US" altLang="en-US" sz="1800" dirty="0"/>
          </a:p>
          <a:p>
            <a:pPr>
              <a:lnSpc>
                <a:spcPct val="90000"/>
              </a:lnSpc>
            </a:pPr>
            <a:r>
              <a:rPr lang="it-IT" altLang="en-US" sz="1800" dirty="0" err="1"/>
              <a:t>Neely</a:t>
            </a:r>
            <a:r>
              <a:rPr lang="it-IT" altLang="en-US" sz="1800" dirty="0"/>
              <a:t> &amp; Allen – si passa nel dominio della frequenza, e si crea un filtro tale che il modulo della sua risposta in frequenza compensi perfettamente la risposta in frequenza del sistema. Tale filtro viene generato con uno spettro fatto di soli valori reali (si dice che è “a fase lineare”), cosa che dà luogo, tornando nel dominio del tempo, ad una risposta all’impulso simmetrica.</a:t>
            </a:r>
            <a:endParaRPr lang="en-US" altLang="en-US" sz="1800" dirty="0"/>
          </a:p>
          <a:p>
            <a:pPr>
              <a:lnSpc>
                <a:spcPct val="90000"/>
              </a:lnSpc>
            </a:pPr>
            <a:r>
              <a:rPr lang="it-IT" altLang="en-US" sz="1800" dirty="0"/>
              <a:t>Nelson &amp; </a:t>
            </a:r>
            <a:r>
              <a:rPr lang="it-IT" altLang="en-US" sz="1800" dirty="0" err="1"/>
              <a:t>Kirkeby</a:t>
            </a:r>
            <a:r>
              <a:rPr lang="it-IT" altLang="en-US" sz="1800" dirty="0"/>
              <a:t> – si opera ancora nel dominio della frequenza, ma a ciascuna frequenza si prende il reciproco del valore complesso della funzione di trasferimento del sistema, aggiungendo a denominatore una piccola quantità positiva (parametro di regolarizzazione) onde limitare eventuali picchi troppo alti.</a:t>
            </a:r>
          </a:p>
          <a:p>
            <a:pPr>
              <a:lnSpc>
                <a:spcPct val="90000"/>
              </a:lnSpc>
            </a:pPr>
            <a:r>
              <a:rPr lang="it-IT" altLang="en-US" sz="1800" dirty="0"/>
              <a:t>Variante Nelson/</a:t>
            </a:r>
            <a:r>
              <a:rPr lang="it-IT" altLang="en-US" sz="1800" dirty="0" err="1"/>
              <a:t>Kirkeby</a:t>
            </a:r>
            <a:r>
              <a:rPr lang="it-IT" altLang="en-US" sz="1800" dirty="0"/>
              <a:t>/Farina: il parametro di regolarizzazione viene reso variabile con la frequenza</a:t>
            </a:r>
            <a:br>
              <a:rPr lang="en-US" altLang="en-US" sz="1800" dirty="0"/>
            </a:b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9203">
                                            <p:txEl>
                                              <p:pRg st="1" end="1"/>
                                            </p:txEl>
                                          </p:spTgt>
                                        </p:tgtEl>
                                        <p:attrNameLst>
                                          <p:attrName>style.visibility</p:attrName>
                                        </p:attrNameLst>
                                      </p:cBhvr>
                                      <p:to>
                                        <p:strVal val="visible"/>
                                      </p:to>
                                    </p:set>
                                    <p:anim calcmode="lin" valueType="num">
                                      <p:cBhvr additive="base">
                                        <p:cTn id="13" dur="500" fill="hold"/>
                                        <p:tgtEl>
                                          <p:spTgt spid="179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9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9203">
                                            <p:txEl>
                                              <p:pRg st="2" end="2"/>
                                            </p:txEl>
                                          </p:spTgt>
                                        </p:tgtEl>
                                        <p:attrNameLst>
                                          <p:attrName>style.visibility</p:attrName>
                                        </p:attrNameLst>
                                      </p:cBhvr>
                                      <p:to>
                                        <p:strVal val="visible"/>
                                      </p:to>
                                    </p:set>
                                    <p:anim calcmode="lin" valueType="num">
                                      <p:cBhvr additive="base">
                                        <p:cTn id="19" dur="500" fill="hold"/>
                                        <p:tgtEl>
                                          <p:spTgt spid="179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9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9203">
                                            <p:txEl>
                                              <p:pRg st="3" end="3"/>
                                            </p:txEl>
                                          </p:spTgt>
                                        </p:tgtEl>
                                        <p:attrNameLst>
                                          <p:attrName>style.visibility</p:attrName>
                                        </p:attrNameLst>
                                      </p:cBhvr>
                                      <p:to>
                                        <p:strVal val="visible"/>
                                      </p:to>
                                    </p:set>
                                    <p:anim calcmode="lin" valueType="num">
                                      <p:cBhvr additive="base">
                                        <p:cTn id="25" dur="500" fill="hold"/>
                                        <p:tgtEl>
                                          <p:spTgt spid="1792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92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9C6E4B6-E6C8-1402-C3EC-F4383C6E1C84}"/>
              </a:ext>
            </a:extLst>
          </p:cNvPr>
          <p:cNvSpPr>
            <a:spLocks noGrp="1"/>
          </p:cNvSpPr>
          <p:nvPr>
            <p:ph type="sldNum" sz="quarter" idx="10"/>
          </p:nvPr>
        </p:nvSpPr>
        <p:spPr/>
        <p:txBody>
          <a:bodyPr/>
          <a:lstStyle/>
          <a:p>
            <a:fld id="{36ECE678-2BB3-483B-A614-EB9080DBADBC}" type="slidenum">
              <a:rPr lang="en-US" altLang="en-US"/>
              <a:pPr/>
              <a:t>22</a:t>
            </a:fld>
            <a:endParaRPr lang="en-US" altLang="en-US"/>
          </a:p>
        </p:txBody>
      </p:sp>
      <p:sp>
        <p:nvSpPr>
          <p:cNvPr id="3" name="Footer Placeholder 4">
            <a:extLst>
              <a:ext uri="{FF2B5EF4-FFF2-40B4-BE49-F238E27FC236}">
                <a16:creationId xmlns:a16="http://schemas.microsoft.com/office/drawing/2014/main" id="{A5AD4976-2519-7F31-964F-C95DDB11E999}"/>
              </a:ext>
            </a:extLst>
          </p:cNvPr>
          <p:cNvSpPr>
            <a:spLocks noGrp="1"/>
          </p:cNvSpPr>
          <p:nvPr>
            <p:ph type="ftr" sz="quarter" idx="11"/>
          </p:nvPr>
        </p:nvSpPr>
        <p:spPr/>
        <p:txBody>
          <a:bodyPr/>
          <a:lstStyle/>
          <a:p>
            <a:r>
              <a:rPr lang="en-US" altLang="en-US"/>
              <a:t>Elaborazione numerica del suono</a:t>
            </a:r>
          </a:p>
        </p:txBody>
      </p:sp>
      <p:sp>
        <p:nvSpPr>
          <p:cNvPr id="183319" name="Rectangle 23">
            <a:extLst>
              <a:ext uri="{FF2B5EF4-FFF2-40B4-BE49-F238E27FC236}">
                <a16:creationId xmlns:a16="http://schemas.microsoft.com/office/drawing/2014/main" id="{CB9E9611-A1F6-34C3-33A6-2C13536ADB66}"/>
              </a:ext>
            </a:extLst>
          </p:cNvPr>
          <p:cNvSpPr>
            <a:spLocks noGrp="1" noChangeArrowheads="1"/>
          </p:cNvSpPr>
          <p:nvPr>
            <p:ph type="title"/>
          </p:nvPr>
        </p:nvSpPr>
        <p:spPr/>
        <p:txBody>
          <a:bodyPr/>
          <a:lstStyle/>
          <a:p>
            <a:r>
              <a:rPr lang="it-IT" altLang="en-US" dirty="0"/>
              <a:t>Teoria del filtraggio inverso di Nelson/</a:t>
            </a:r>
            <a:r>
              <a:rPr lang="it-IT" altLang="en-US" dirty="0" err="1"/>
              <a:t>Kirkeby</a:t>
            </a:r>
            <a:r>
              <a:rPr lang="it-IT" altLang="en-US" dirty="0"/>
              <a:t>/Farina</a:t>
            </a:r>
            <a:endParaRPr lang="en-US" altLang="en-US" dirty="0"/>
          </a:p>
        </p:txBody>
      </p:sp>
      <p:sp>
        <p:nvSpPr>
          <p:cNvPr id="183320" name="Rectangle 24">
            <a:extLst>
              <a:ext uri="{FF2B5EF4-FFF2-40B4-BE49-F238E27FC236}">
                <a16:creationId xmlns:a16="http://schemas.microsoft.com/office/drawing/2014/main" id="{F48D11C2-2447-AAD4-09DF-F58F027A5A5E}"/>
              </a:ext>
            </a:extLst>
          </p:cNvPr>
          <p:cNvSpPr>
            <a:spLocks noGrp="1" noChangeArrowheads="1"/>
          </p:cNvSpPr>
          <p:nvPr>
            <p:ph type="body" idx="1"/>
          </p:nvPr>
        </p:nvSpPr>
        <p:spPr/>
        <p:txBody>
          <a:bodyPr/>
          <a:lstStyle/>
          <a:p>
            <a:r>
              <a:rPr lang="it-IT" altLang="en-US" dirty="0"/>
              <a:t>Step 1 – si trasforma la</a:t>
            </a:r>
            <a:r>
              <a:rPr lang="en-US" altLang="en-US" dirty="0"/>
              <a:t> </a:t>
            </a:r>
            <a:r>
              <a:rPr lang="it-IT" altLang="en-US" dirty="0"/>
              <a:t>risposta all’impulso del sistema tramite una operazione di FFT:</a:t>
            </a:r>
            <a:endParaRPr lang="en-US" altLang="en-US" dirty="0"/>
          </a:p>
        </p:txBody>
      </p:sp>
      <p:sp>
        <p:nvSpPr>
          <p:cNvPr id="183306" name="Rectangle 10">
            <a:extLst>
              <a:ext uri="{FF2B5EF4-FFF2-40B4-BE49-F238E27FC236}">
                <a16:creationId xmlns:a16="http://schemas.microsoft.com/office/drawing/2014/main" id="{95420435-8A82-CE10-32AD-948886E9DD78}"/>
              </a:ext>
            </a:extLst>
          </p:cNvPr>
          <p:cNvSpPr>
            <a:spLocks noChangeArrowheads="1"/>
          </p:cNvSpPr>
          <p:nvPr/>
        </p:nvSpPr>
        <p:spPr bwMode="auto">
          <a:xfrm>
            <a:off x="663575" y="2898775"/>
            <a:ext cx="82486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085850" indent="-228600">
              <a:spcBef>
                <a:spcPct val="0"/>
              </a:spcBef>
              <a:defRPr sz="2400">
                <a:solidFill>
                  <a:schemeClr val="tx1"/>
                </a:solidFill>
                <a:latin typeface="Times New Roman" panose="02020603050405020304" pitchFamily="18" charset="0"/>
              </a:defRPr>
            </a:lvl3pPr>
            <a:lvl4pPr marL="1428750" indent="-228600">
              <a:spcBef>
                <a:spcPct val="0"/>
              </a:spcBef>
              <a:defRPr sz="2400">
                <a:solidFill>
                  <a:schemeClr val="tx1"/>
                </a:solidFill>
                <a:latin typeface="Times New Roman" panose="02020603050405020304" pitchFamily="18" charset="0"/>
              </a:defRPr>
            </a:lvl4pPr>
            <a:lvl5pPr marL="1771650" indent="-228600">
              <a:spcBef>
                <a:spcPct val="0"/>
              </a:spcBef>
              <a:defRPr sz="2400">
                <a:solidFill>
                  <a:schemeClr val="tx1"/>
                </a:solidFill>
                <a:latin typeface="Times New Roman" panose="02020603050405020304" pitchFamily="18" charset="0"/>
              </a:defRPr>
            </a:lvl5pPr>
            <a:lvl6pPr marL="2228850" indent="-228600" eaLnBrk="0" fontAlgn="base" hangingPunct="0">
              <a:spcBef>
                <a:spcPct val="0"/>
              </a:spcBef>
              <a:spcAft>
                <a:spcPct val="0"/>
              </a:spcAft>
              <a:defRPr sz="2400">
                <a:solidFill>
                  <a:schemeClr val="tx1"/>
                </a:solidFill>
                <a:latin typeface="Times New Roman" panose="02020603050405020304" pitchFamily="18" charset="0"/>
              </a:defRPr>
            </a:lvl6pPr>
            <a:lvl7pPr marL="2686050" indent="-228600" eaLnBrk="0" fontAlgn="base" hangingPunct="0">
              <a:spcBef>
                <a:spcPct val="0"/>
              </a:spcBef>
              <a:spcAft>
                <a:spcPct val="0"/>
              </a:spcAft>
              <a:defRPr sz="2400">
                <a:solidFill>
                  <a:schemeClr val="tx1"/>
                </a:solidFill>
                <a:latin typeface="Times New Roman" panose="02020603050405020304" pitchFamily="18" charset="0"/>
              </a:defRPr>
            </a:lvl7pPr>
            <a:lvl8pPr marL="3143250" indent="-228600" eaLnBrk="0" fontAlgn="base" hangingPunct="0">
              <a:spcBef>
                <a:spcPct val="0"/>
              </a:spcBef>
              <a:spcAft>
                <a:spcPct val="0"/>
              </a:spcAft>
              <a:defRPr sz="2400">
                <a:solidFill>
                  <a:schemeClr val="tx1"/>
                </a:solidFill>
                <a:latin typeface="Times New Roman" panose="02020603050405020304" pitchFamily="18" charset="0"/>
              </a:defRPr>
            </a:lvl8pPr>
            <a:lvl9pPr marL="360045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it-IT" altLang="en-US" sz="2000">
                <a:latin typeface="Arial" panose="020B0604020202020204" pitchFamily="34" charset="0"/>
              </a:rPr>
              <a:t>Step 2 – si fa il reciproco (complesso) a ciascuna frequenza:</a:t>
            </a:r>
            <a:endParaRPr lang="en-US" altLang="en-US" sz="2000">
              <a:latin typeface="Arial" panose="020B0604020202020204" pitchFamily="34" charset="0"/>
            </a:endParaRPr>
          </a:p>
        </p:txBody>
      </p:sp>
      <p:graphicFrame>
        <p:nvGraphicFramePr>
          <p:cNvPr id="183307" name="Object 11">
            <a:extLst>
              <a:ext uri="{FF2B5EF4-FFF2-40B4-BE49-F238E27FC236}">
                <a16:creationId xmlns:a16="http://schemas.microsoft.com/office/drawing/2014/main" id="{471CF59D-12F4-E4A4-5E89-4C6C7DC71DF0}"/>
              </a:ext>
            </a:extLst>
          </p:cNvPr>
          <p:cNvGraphicFramePr>
            <a:graphicFrameLocks noChangeAspect="1"/>
          </p:cNvGraphicFramePr>
          <p:nvPr/>
        </p:nvGraphicFramePr>
        <p:xfrm>
          <a:off x="1693863" y="3438525"/>
          <a:ext cx="5121275" cy="1087438"/>
        </p:xfrm>
        <a:graphic>
          <a:graphicData uri="http://schemas.openxmlformats.org/presentationml/2006/ole">
            <mc:AlternateContent xmlns:mc="http://schemas.openxmlformats.org/markup-compatibility/2006">
              <mc:Choice xmlns:v="urn:schemas-microsoft-com:vml" Requires="v">
                <p:oleObj name="Equation" r:id="rId3" imgW="1968480" imgH="419040" progId="Equation.3">
                  <p:embed/>
                </p:oleObj>
              </mc:Choice>
              <mc:Fallback>
                <p:oleObj name="Equation" r:id="rId3" imgW="1968480" imgH="419040" progId="Equation.3">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3438525"/>
                        <a:ext cx="5121275" cy="108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3308" name="Object 12">
            <a:extLst>
              <a:ext uri="{FF2B5EF4-FFF2-40B4-BE49-F238E27FC236}">
                <a16:creationId xmlns:a16="http://schemas.microsoft.com/office/drawing/2014/main" id="{66038933-0D5E-4328-B947-B02C2ABF41B9}"/>
              </a:ext>
            </a:extLst>
          </p:cNvPr>
          <p:cNvGraphicFramePr>
            <a:graphicFrameLocks noChangeAspect="1"/>
          </p:cNvGraphicFramePr>
          <p:nvPr/>
        </p:nvGraphicFramePr>
        <p:xfrm>
          <a:off x="2916238" y="2209800"/>
          <a:ext cx="2874962" cy="560388"/>
        </p:xfrm>
        <a:graphic>
          <a:graphicData uri="http://schemas.openxmlformats.org/presentationml/2006/ole">
            <mc:AlternateContent xmlns:mc="http://schemas.openxmlformats.org/markup-compatibility/2006">
              <mc:Choice xmlns:v="urn:schemas-microsoft-com:vml" Requires="v">
                <p:oleObj name="Equation" r:id="rId5" imgW="1104840" imgH="215640" progId="Equation.3">
                  <p:embed/>
                </p:oleObj>
              </mc:Choice>
              <mc:Fallback>
                <p:oleObj name="Equation" r:id="rId5" imgW="1104840" imgH="21564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2209800"/>
                        <a:ext cx="2874962" cy="56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3310" name="Rectangle 14">
            <a:extLst>
              <a:ext uri="{FF2B5EF4-FFF2-40B4-BE49-F238E27FC236}">
                <a16:creationId xmlns:a16="http://schemas.microsoft.com/office/drawing/2014/main" id="{7F7AEF53-4EBB-89EE-6627-64E4CB5DF820}"/>
              </a:ext>
            </a:extLst>
          </p:cNvPr>
          <p:cNvSpPr>
            <a:spLocks noChangeArrowheads="1"/>
          </p:cNvSpPr>
          <p:nvPr/>
        </p:nvSpPr>
        <p:spPr bwMode="auto">
          <a:xfrm>
            <a:off x="3573463" y="324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183311" name="Rectangle 15">
            <a:extLst>
              <a:ext uri="{FF2B5EF4-FFF2-40B4-BE49-F238E27FC236}">
                <a16:creationId xmlns:a16="http://schemas.microsoft.com/office/drawing/2014/main" id="{79175868-248C-71F5-DC92-3B29251352ED}"/>
              </a:ext>
            </a:extLst>
          </p:cNvPr>
          <p:cNvSpPr>
            <a:spLocks noChangeArrowheads="1"/>
          </p:cNvSpPr>
          <p:nvPr/>
        </p:nvSpPr>
        <p:spPr bwMode="auto">
          <a:xfrm>
            <a:off x="661988" y="4776788"/>
            <a:ext cx="82486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085850" indent="-228600">
              <a:spcBef>
                <a:spcPct val="0"/>
              </a:spcBef>
              <a:defRPr sz="2400">
                <a:solidFill>
                  <a:schemeClr val="tx1"/>
                </a:solidFill>
                <a:latin typeface="Times New Roman" panose="02020603050405020304" pitchFamily="18" charset="0"/>
              </a:defRPr>
            </a:lvl3pPr>
            <a:lvl4pPr marL="1428750" indent="-228600">
              <a:spcBef>
                <a:spcPct val="0"/>
              </a:spcBef>
              <a:defRPr sz="2400">
                <a:solidFill>
                  <a:schemeClr val="tx1"/>
                </a:solidFill>
                <a:latin typeface="Times New Roman" panose="02020603050405020304" pitchFamily="18" charset="0"/>
              </a:defRPr>
            </a:lvl4pPr>
            <a:lvl5pPr marL="1771650" indent="-228600">
              <a:spcBef>
                <a:spcPct val="0"/>
              </a:spcBef>
              <a:defRPr sz="2400">
                <a:solidFill>
                  <a:schemeClr val="tx1"/>
                </a:solidFill>
                <a:latin typeface="Times New Roman" panose="02020603050405020304" pitchFamily="18" charset="0"/>
              </a:defRPr>
            </a:lvl5pPr>
            <a:lvl6pPr marL="2228850" indent="-228600" eaLnBrk="0" fontAlgn="base" hangingPunct="0">
              <a:spcBef>
                <a:spcPct val="0"/>
              </a:spcBef>
              <a:spcAft>
                <a:spcPct val="0"/>
              </a:spcAft>
              <a:defRPr sz="2400">
                <a:solidFill>
                  <a:schemeClr val="tx1"/>
                </a:solidFill>
                <a:latin typeface="Times New Roman" panose="02020603050405020304" pitchFamily="18" charset="0"/>
              </a:defRPr>
            </a:lvl6pPr>
            <a:lvl7pPr marL="2686050" indent="-228600" eaLnBrk="0" fontAlgn="base" hangingPunct="0">
              <a:spcBef>
                <a:spcPct val="0"/>
              </a:spcBef>
              <a:spcAft>
                <a:spcPct val="0"/>
              </a:spcAft>
              <a:defRPr sz="2400">
                <a:solidFill>
                  <a:schemeClr val="tx1"/>
                </a:solidFill>
                <a:latin typeface="Times New Roman" panose="02020603050405020304" pitchFamily="18" charset="0"/>
              </a:defRPr>
            </a:lvl7pPr>
            <a:lvl8pPr marL="3143250" indent="-228600" eaLnBrk="0" fontAlgn="base" hangingPunct="0">
              <a:spcBef>
                <a:spcPct val="0"/>
              </a:spcBef>
              <a:spcAft>
                <a:spcPct val="0"/>
              </a:spcAft>
              <a:defRPr sz="2400">
                <a:solidFill>
                  <a:schemeClr val="tx1"/>
                </a:solidFill>
                <a:latin typeface="Times New Roman" panose="02020603050405020304" pitchFamily="18" charset="0"/>
              </a:defRPr>
            </a:lvl8pPr>
            <a:lvl9pPr marL="360045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it-IT" altLang="en-US" sz="2000">
                <a:latin typeface="Arial" panose="020B0604020202020204" pitchFamily="34" charset="0"/>
              </a:rPr>
              <a:t>Step 3 – si antitrasforma e si torna nel dominio del tempo:</a:t>
            </a:r>
            <a:endParaRPr lang="en-US" altLang="en-US" sz="2000">
              <a:latin typeface="Arial" panose="020B0604020202020204" pitchFamily="34" charset="0"/>
            </a:endParaRPr>
          </a:p>
        </p:txBody>
      </p:sp>
      <p:graphicFrame>
        <p:nvGraphicFramePr>
          <p:cNvPr id="183313" name="Object 17">
            <a:extLst>
              <a:ext uri="{FF2B5EF4-FFF2-40B4-BE49-F238E27FC236}">
                <a16:creationId xmlns:a16="http://schemas.microsoft.com/office/drawing/2014/main" id="{4075DDA9-1895-A456-4D53-4B7BBEBAB15A}"/>
              </a:ext>
            </a:extLst>
          </p:cNvPr>
          <p:cNvGraphicFramePr>
            <a:graphicFrameLocks noChangeAspect="1"/>
          </p:cNvGraphicFramePr>
          <p:nvPr/>
        </p:nvGraphicFramePr>
        <p:xfrm>
          <a:off x="3060700" y="5319713"/>
          <a:ext cx="2871788" cy="560387"/>
        </p:xfrm>
        <a:graphic>
          <a:graphicData uri="http://schemas.openxmlformats.org/presentationml/2006/ole">
            <mc:AlternateContent xmlns:mc="http://schemas.openxmlformats.org/markup-compatibility/2006">
              <mc:Choice xmlns:v="urn:schemas-microsoft-com:vml" Requires="v">
                <p:oleObj name="Equation" r:id="rId7" imgW="1104840" imgH="215640" progId="Equation.3">
                  <p:embed/>
                </p:oleObj>
              </mc:Choice>
              <mc:Fallback>
                <p:oleObj name="Equation" r:id="rId7" imgW="1104840" imgH="215640" progId="Equation.3">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0700" y="5319713"/>
                        <a:ext cx="2871788"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3318" name="Group 22">
            <a:extLst>
              <a:ext uri="{FF2B5EF4-FFF2-40B4-BE49-F238E27FC236}">
                <a16:creationId xmlns:a16="http://schemas.microsoft.com/office/drawing/2014/main" id="{2D0916CC-D4ED-9D86-1121-8D19526D3B91}"/>
              </a:ext>
            </a:extLst>
          </p:cNvPr>
          <p:cNvGrpSpPr>
            <a:grpSpLocks/>
          </p:cNvGrpSpPr>
          <p:nvPr/>
        </p:nvGrpSpPr>
        <p:grpSpPr bwMode="auto">
          <a:xfrm>
            <a:off x="5537200" y="4468813"/>
            <a:ext cx="3305175" cy="1898650"/>
            <a:chOff x="3488" y="2815"/>
            <a:chExt cx="2082" cy="1196"/>
          </a:xfrm>
        </p:grpSpPr>
        <p:sp>
          <p:nvSpPr>
            <p:cNvPr id="183315" name="Line 19">
              <a:extLst>
                <a:ext uri="{FF2B5EF4-FFF2-40B4-BE49-F238E27FC236}">
                  <a16:creationId xmlns:a16="http://schemas.microsoft.com/office/drawing/2014/main" id="{D25CC838-4013-BFC9-4348-C892526A5FFD}"/>
                </a:ext>
              </a:extLst>
            </p:cNvPr>
            <p:cNvSpPr>
              <a:spLocks noChangeShapeType="1"/>
            </p:cNvSpPr>
            <p:nvPr/>
          </p:nvSpPr>
          <p:spPr bwMode="auto">
            <a:xfrm flipH="1" flipV="1">
              <a:off x="3923" y="2815"/>
              <a:ext cx="1644" cy="119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183316" name="Line 20">
              <a:extLst>
                <a:ext uri="{FF2B5EF4-FFF2-40B4-BE49-F238E27FC236}">
                  <a16:creationId xmlns:a16="http://schemas.microsoft.com/office/drawing/2014/main" id="{A24FCA50-04EA-CA30-C9A7-9F622A6404F1}"/>
                </a:ext>
              </a:extLst>
            </p:cNvPr>
            <p:cNvSpPr>
              <a:spLocks noChangeShapeType="1"/>
            </p:cNvSpPr>
            <p:nvPr/>
          </p:nvSpPr>
          <p:spPr bwMode="auto">
            <a:xfrm>
              <a:off x="3488" y="4006"/>
              <a:ext cx="208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183317" name="Text Box 21">
              <a:extLst>
                <a:ext uri="{FF2B5EF4-FFF2-40B4-BE49-F238E27FC236}">
                  <a16:creationId xmlns:a16="http://schemas.microsoft.com/office/drawing/2014/main" id="{F2B9EB5A-9D8B-FABF-7306-0588A847A01C}"/>
                </a:ext>
              </a:extLst>
            </p:cNvPr>
            <p:cNvSpPr txBox="1">
              <a:spLocks noChangeArrowheads="1"/>
            </p:cNvSpPr>
            <p:nvPr/>
          </p:nvSpPr>
          <p:spPr bwMode="auto">
            <a:xfrm>
              <a:off x="3498" y="3795"/>
              <a:ext cx="19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Font typeface="Wingdings" panose="05000000000000000000" pitchFamily="2" charset="2"/>
                <a:buNone/>
              </a:pPr>
              <a:r>
                <a:rPr lang="it-IT" altLang="en-US" sz="1600">
                  <a:solidFill>
                    <a:srgbClr val="FF3300"/>
                  </a:solidFill>
                </a:rPr>
                <a:t>Parametro di regolarizzazione</a:t>
              </a:r>
              <a:endParaRPr lang="en-US" altLang="en-US" sz="1600">
                <a:solidFill>
                  <a:srgbClr val="FF33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320">
                                            <p:txEl>
                                              <p:pRg st="0" end="0"/>
                                            </p:txEl>
                                          </p:spTgt>
                                        </p:tgtEl>
                                        <p:attrNameLst>
                                          <p:attrName>style.visibility</p:attrName>
                                        </p:attrNameLst>
                                      </p:cBhvr>
                                      <p:to>
                                        <p:strVal val="visible"/>
                                      </p:to>
                                    </p:set>
                                    <p:anim calcmode="lin" valueType="num">
                                      <p:cBhvr additive="base">
                                        <p:cTn id="7" dur="500" fill="hold"/>
                                        <p:tgtEl>
                                          <p:spTgt spid="1833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33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3308"/>
                                        </p:tgtEl>
                                        <p:attrNameLst>
                                          <p:attrName>style.visibility</p:attrName>
                                        </p:attrNameLst>
                                      </p:cBhvr>
                                      <p:to>
                                        <p:strVal val="visible"/>
                                      </p:to>
                                    </p:set>
                                    <p:anim calcmode="lin" valueType="num">
                                      <p:cBhvr additive="base">
                                        <p:cTn id="13" dur="500" fill="hold"/>
                                        <p:tgtEl>
                                          <p:spTgt spid="183308"/>
                                        </p:tgtEl>
                                        <p:attrNameLst>
                                          <p:attrName>ppt_x</p:attrName>
                                        </p:attrNameLst>
                                      </p:cBhvr>
                                      <p:tavLst>
                                        <p:tav tm="0">
                                          <p:val>
                                            <p:strVal val="0-#ppt_w/2"/>
                                          </p:val>
                                        </p:tav>
                                        <p:tav tm="100000">
                                          <p:val>
                                            <p:strVal val="#ppt_x"/>
                                          </p:val>
                                        </p:tav>
                                      </p:tavLst>
                                    </p:anim>
                                    <p:anim calcmode="lin" valueType="num">
                                      <p:cBhvr additive="base">
                                        <p:cTn id="14" dur="500" fill="hold"/>
                                        <p:tgtEl>
                                          <p:spTgt spid="1833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3306"/>
                                        </p:tgtEl>
                                        <p:attrNameLst>
                                          <p:attrName>style.visibility</p:attrName>
                                        </p:attrNameLst>
                                      </p:cBhvr>
                                      <p:to>
                                        <p:strVal val="visible"/>
                                      </p:to>
                                    </p:set>
                                    <p:anim calcmode="lin" valueType="num">
                                      <p:cBhvr additive="base">
                                        <p:cTn id="19" dur="500" fill="hold"/>
                                        <p:tgtEl>
                                          <p:spTgt spid="183306"/>
                                        </p:tgtEl>
                                        <p:attrNameLst>
                                          <p:attrName>ppt_x</p:attrName>
                                        </p:attrNameLst>
                                      </p:cBhvr>
                                      <p:tavLst>
                                        <p:tav tm="0">
                                          <p:val>
                                            <p:strVal val="0-#ppt_w/2"/>
                                          </p:val>
                                        </p:tav>
                                        <p:tav tm="100000">
                                          <p:val>
                                            <p:strVal val="#ppt_x"/>
                                          </p:val>
                                        </p:tav>
                                      </p:tavLst>
                                    </p:anim>
                                    <p:anim calcmode="lin" valueType="num">
                                      <p:cBhvr additive="base">
                                        <p:cTn id="20" dur="500" fill="hold"/>
                                        <p:tgtEl>
                                          <p:spTgt spid="18330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3307"/>
                                        </p:tgtEl>
                                        <p:attrNameLst>
                                          <p:attrName>style.visibility</p:attrName>
                                        </p:attrNameLst>
                                      </p:cBhvr>
                                      <p:to>
                                        <p:strVal val="visible"/>
                                      </p:to>
                                    </p:set>
                                    <p:anim calcmode="lin" valueType="num">
                                      <p:cBhvr additive="base">
                                        <p:cTn id="25" dur="500" fill="hold"/>
                                        <p:tgtEl>
                                          <p:spTgt spid="183307"/>
                                        </p:tgtEl>
                                        <p:attrNameLst>
                                          <p:attrName>ppt_x</p:attrName>
                                        </p:attrNameLst>
                                      </p:cBhvr>
                                      <p:tavLst>
                                        <p:tav tm="0">
                                          <p:val>
                                            <p:strVal val="0-#ppt_w/2"/>
                                          </p:val>
                                        </p:tav>
                                        <p:tav tm="100000">
                                          <p:val>
                                            <p:strVal val="#ppt_x"/>
                                          </p:val>
                                        </p:tav>
                                      </p:tavLst>
                                    </p:anim>
                                    <p:anim calcmode="lin" valueType="num">
                                      <p:cBhvr additive="base">
                                        <p:cTn id="26" dur="500" fill="hold"/>
                                        <p:tgtEl>
                                          <p:spTgt spid="18330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3311"/>
                                        </p:tgtEl>
                                        <p:attrNameLst>
                                          <p:attrName>style.visibility</p:attrName>
                                        </p:attrNameLst>
                                      </p:cBhvr>
                                      <p:to>
                                        <p:strVal val="visible"/>
                                      </p:to>
                                    </p:set>
                                    <p:anim calcmode="lin" valueType="num">
                                      <p:cBhvr additive="base">
                                        <p:cTn id="31" dur="500" fill="hold"/>
                                        <p:tgtEl>
                                          <p:spTgt spid="183311"/>
                                        </p:tgtEl>
                                        <p:attrNameLst>
                                          <p:attrName>ppt_x</p:attrName>
                                        </p:attrNameLst>
                                      </p:cBhvr>
                                      <p:tavLst>
                                        <p:tav tm="0">
                                          <p:val>
                                            <p:strVal val="0-#ppt_w/2"/>
                                          </p:val>
                                        </p:tav>
                                        <p:tav tm="100000">
                                          <p:val>
                                            <p:strVal val="#ppt_x"/>
                                          </p:val>
                                        </p:tav>
                                      </p:tavLst>
                                    </p:anim>
                                    <p:anim calcmode="lin" valueType="num">
                                      <p:cBhvr additive="base">
                                        <p:cTn id="32" dur="500" fill="hold"/>
                                        <p:tgtEl>
                                          <p:spTgt spid="18331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3313"/>
                                        </p:tgtEl>
                                        <p:attrNameLst>
                                          <p:attrName>style.visibility</p:attrName>
                                        </p:attrNameLst>
                                      </p:cBhvr>
                                      <p:to>
                                        <p:strVal val="visible"/>
                                      </p:to>
                                    </p:set>
                                    <p:anim calcmode="lin" valueType="num">
                                      <p:cBhvr additive="base">
                                        <p:cTn id="37" dur="500" fill="hold"/>
                                        <p:tgtEl>
                                          <p:spTgt spid="183313"/>
                                        </p:tgtEl>
                                        <p:attrNameLst>
                                          <p:attrName>ppt_x</p:attrName>
                                        </p:attrNameLst>
                                      </p:cBhvr>
                                      <p:tavLst>
                                        <p:tav tm="0">
                                          <p:val>
                                            <p:strVal val="0-#ppt_w/2"/>
                                          </p:val>
                                        </p:tav>
                                        <p:tav tm="100000">
                                          <p:val>
                                            <p:strVal val="#ppt_x"/>
                                          </p:val>
                                        </p:tav>
                                      </p:tavLst>
                                    </p:anim>
                                    <p:anim calcmode="lin" valueType="num">
                                      <p:cBhvr additive="base">
                                        <p:cTn id="38" dur="500" fill="hold"/>
                                        <p:tgtEl>
                                          <p:spTgt spid="18331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83318"/>
                                        </p:tgtEl>
                                        <p:attrNameLst>
                                          <p:attrName>style.visibility</p:attrName>
                                        </p:attrNameLst>
                                      </p:cBhvr>
                                      <p:to>
                                        <p:strVal val="visible"/>
                                      </p:to>
                                    </p:set>
                                    <p:anim calcmode="lin" valueType="num">
                                      <p:cBhvr additive="base">
                                        <p:cTn id="43" dur="500" fill="hold"/>
                                        <p:tgtEl>
                                          <p:spTgt spid="183318"/>
                                        </p:tgtEl>
                                        <p:attrNameLst>
                                          <p:attrName>ppt_x</p:attrName>
                                        </p:attrNameLst>
                                      </p:cBhvr>
                                      <p:tavLst>
                                        <p:tav tm="0">
                                          <p:val>
                                            <p:strVal val="1+#ppt_w/2"/>
                                          </p:val>
                                        </p:tav>
                                        <p:tav tm="100000">
                                          <p:val>
                                            <p:strVal val="#ppt_x"/>
                                          </p:val>
                                        </p:tav>
                                      </p:tavLst>
                                    </p:anim>
                                    <p:anim calcmode="lin" valueType="num">
                                      <p:cBhvr additive="base">
                                        <p:cTn id="44" dur="500" fill="hold"/>
                                        <p:tgtEl>
                                          <p:spTgt spid="183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0" grpId="0" build="p" autoUpdateAnimBg="0"/>
      <p:bldP spid="183306" grpId="0" autoUpdateAnimBg="0"/>
      <p:bldP spid="18331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6C48F5B-069B-3100-0BF9-3317C3CB0292}"/>
              </a:ext>
            </a:extLst>
          </p:cNvPr>
          <p:cNvSpPr>
            <a:spLocks noGrp="1"/>
          </p:cNvSpPr>
          <p:nvPr>
            <p:ph type="sldNum" sz="quarter" idx="10"/>
          </p:nvPr>
        </p:nvSpPr>
        <p:spPr/>
        <p:txBody>
          <a:bodyPr/>
          <a:lstStyle/>
          <a:p>
            <a:fld id="{951F78A1-7E20-4D85-8631-9A91CF5E5028}" type="slidenum">
              <a:rPr lang="en-US" altLang="en-US"/>
              <a:pPr/>
              <a:t>23</a:t>
            </a:fld>
            <a:endParaRPr lang="en-US" altLang="en-US"/>
          </a:p>
        </p:txBody>
      </p:sp>
      <p:sp>
        <p:nvSpPr>
          <p:cNvPr id="3" name="Footer Placeholder 3">
            <a:extLst>
              <a:ext uri="{FF2B5EF4-FFF2-40B4-BE49-F238E27FC236}">
                <a16:creationId xmlns:a16="http://schemas.microsoft.com/office/drawing/2014/main" id="{CEB3F044-8D04-8220-29E4-3730FC13E77A}"/>
              </a:ext>
            </a:extLst>
          </p:cNvPr>
          <p:cNvSpPr>
            <a:spLocks noGrp="1"/>
          </p:cNvSpPr>
          <p:nvPr>
            <p:ph type="ftr" sz="quarter" idx="11"/>
          </p:nvPr>
        </p:nvSpPr>
        <p:spPr/>
        <p:txBody>
          <a:bodyPr/>
          <a:lstStyle/>
          <a:p>
            <a:r>
              <a:rPr lang="en-US" altLang="en-US"/>
              <a:t>Elaborazione numerica del suono</a:t>
            </a:r>
          </a:p>
        </p:txBody>
      </p:sp>
      <p:sp>
        <p:nvSpPr>
          <p:cNvPr id="450562" name="Rectangle 2">
            <a:extLst>
              <a:ext uri="{FF2B5EF4-FFF2-40B4-BE49-F238E27FC236}">
                <a16:creationId xmlns:a16="http://schemas.microsoft.com/office/drawing/2014/main" id="{32AA619B-A68A-369C-3725-21CC2530D1AB}"/>
              </a:ext>
            </a:extLst>
          </p:cNvPr>
          <p:cNvSpPr>
            <a:spLocks noGrp="1" noChangeArrowheads="1"/>
          </p:cNvSpPr>
          <p:nvPr>
            <p:ph type="title"/>
          </p:nvPr>
        </p:nvSpPr>
        <p:spPr/>
        <p:txBody>
          <a:bodyPr/>
          <a:lstStyle/>
          <a:p>
            <a:r>
              <a:rPr lang="it-IT" altLang="en-US"/>
              <a:t>Parametro di regolarizzazione </a:t>
            </a:r>
            <a:r>
              <a:rPr lang="it-IT" altLang="en-US">
                <a:latin typeface="Symbol" panose="05050102010706020507" pitchFamily="18" charset="2"/>
              </a:rPr>
              <a:t>e(w)</a:t>
            </a:r>
            <a:br>
              <a:rPr lang="it-IT" altLang="en-US"/>
            </a:br>
            <a:r>
              <a:rPr lang="it-IT" altLang="en-US"/>
              <a:t>variabile con la frequenza</a:t>
            </a:r>
            <a:endParaRPr lang="en-US" altLang="en-US"/>
          </a:p>
        </p:txBody>
      </p:sp>
      <p:sp>
        <p:nvSpPr>
          <p:cNvPr id="450563" name="Rectangle 3">
            <a:extLst>
              <a:ext uri="{FF2B5EF4-FFF2-40B4-BE49-F238E27FC236}">
                <a16:creationId xmlns:a16="http://schemas.microsoft.com/office/drawing/2014/main" id="{7E20DF1E-A7A9-44A9-02D8-853B2CBCF02B}"/>
              </a:ext>
            </a:extLst>
          </p:cNvPr>
          <p:cNvSpPr>
            <a:spLocks noChangeArrowheads="1"/>
          </p:cNvSpPr>
          <p:nvPr/>
        </p:nvSpPr>
        <p:spPr bwMode="auto">
          <a:xfrm>
            <a:off x="914400" y="1447800"/>
            <a:ext cx="7620000" cy="3581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sp>
        <p:nvSpPr>
          <p:cNvPr id="450564" name="Line 4">
            <a:extLst>
              <a:ext uri="{FF2B5EF4-FFF2-40B4-BE49-F238E27FC236}">
                <a16:creationId xmlns:a16="http://schemas.microsoft.com/office/drawing/2014/main" id="{76826D83-F630-9CFC-DB1F-5206F8E1BD92}"/>
              </a:ext>
            </a:extLst>
          </p:cNvPr>
          <p:cNvSpPr>
            <a:spLocks noChangeShapeType="1"/>
          </p:cNvSpPr>
          <p:nvPr/>
        </p:nvSpPr>
        <p:spPr bwMode="auto">
          <a:xfrm>
            <a:off x="1524000" y="4495800"/>
            <a:ext cx="662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65" name="Line 5">
            <a:extLst>
              <a:ext uri="{FF2B5EF4-FFF2-40B4-BE49-F238E27FC236}">
                <a16:creationId xmlns:a16="http://schemas.microsoft.com/office/drawing/2014/main" id="{92F12586-A7EC-C932-54F8-D5326185BBD6}"/>
              </a:ext>
            </a:extLst>
          </p:cNvPr>
          <p:cNvSpPr>
            <a:spLocks noChangeShapeType="1"/>
          </p:cNvSpPr>
          <p:nvPr/>
        </p:nvSpPr>
        <p:spPr bwMode="auto">
          <a:xfrm flipV="1">
            <a:off x="1524000" y="1600200"/>
            <a:ext cx="0" cy="2895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66" name="Line 6">
            <a:extLst>
              <a:ext uri="{FF2B5EF4-FFF2-40B4-BE49-F238E27FC236}">
                <a16:creationId xmlns:a16="http://schemas.microsoft.com/office/drawing/2014/main" id="{72D46834-0C71-CA3D-A688-181D26F8A60A}"/>
              </a:ext>
            </a:extLst>
          </p:cNvPr>
          <p:cNvSpPr>
            <a:spLocks noChangeShapeType="1"/>
          </p:cNvSpPr>
          <p:nvPr/>
        </p:nvSpPr>
        <p:spPr bwMode="auto">
          <a:xfrm>
            <a:off x="1524000" y="1981200"/>
            <a:ext cx="9144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67" name="Line 7">
            <a:extLst>
              <a:ext uri="{FF2B5EF4-FFF2-40B4-BE49-F238E27FC236}">
                <a16:creationId xmlns:a16="http://schemas.microsoft.com/office/drawing/2014/main" id="{46959FA8-AF1A-1AD1-D5D7-F8072147CE37}"/>
              </a:ext>
            </a:extLst>
          </p:cNvPr>
          <p:cNvSpPr>
            <a:spLocks noChangeShapeType="1"/>
          </p:cNvSpPr>
          <p:nvPr/>
        </p:nvSpPr>
        <p:spPr bwMode="auto">
          <a:xfrm>
            <a:off x="2438400" y="1981200"/>
            <a:ext cx="609600" cy="22098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68" name="Line 8">
            <a:extLst>
              <a:ext uri="{FF2B5EF4-FFF2-40B4-BE49-F238E27FC236}">
                <a16:creationId xmlns:a16="http://schemas.microsoft.com/office/drawing/2014/main" id="{25BF30DB-054C-EBE3-E0F9-8E6AB766330C}"/>
              </a:ext>
            </a:extLst>
          </p:cNvPr>
          <p:cNvSpPr>
            <a:spLocks noChangeShapeType="1"/>
          </p:cNvSpPr>
          <p:nvPr/>
        </p:nvSpPr>
        <p:spPr bwMode="auto">
          <a:xfrm>
            <a:off x="3048000" y="4191000"/>
            <a:ext cx="30480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69" name="Line 9">
            <a:extLst>
              <a:ext uri="{FF2B5EF4-FFF2-40B4-BE49-F238E27FC236}">
                <a16:creationId xmlns:a16="http://schemas.microsoft.com/office/drawing/2014/main" id="{8155F81B-51DF-0AF6-3B0C-CF8CAFB7EE72}"/>
              </a:ext>
            </a:extLst>
          </p:cNvPr>
          <p:cNvSpPr>
            <a:spLocks noChangeShapeType="1"/>
          </p:cNvSpPr>
          <p:nvPr/>
        </p:nvSpPr>
        <p:spPr bwMode="auto">
          <a:xfrm flipH="1">
            <a:off x="6096000" y="1981200"/>
            <a:ext cx="609600" cy="220980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0" name="Line 10">
            <a:extLst>
              <a:ext uri="{FF2B5EF4-FFF2-40B4-BE49-F238E27FC236}">
                <a16:creationId xmlns:a16="http://schemas.microsoft.com/office/drawing/2014/main" id="{28574CAF-DC49-C24D-4B38-B2D3E218CA22}"/>
              </a:ext>
            </a:extLst>
          </p:cNvPr>
          <p:cNvSpPr>
            <a:spLocks noChangeShapeType="1"/>
          </p:cNvSpPr>
          <p:nvPr/>
        </p:nvSpPr>
        <p:spPr bwMode="auto">
          <a:xfrm>
            <a:off x="6705600" y="1981200"/>
            <a:ext cx="7620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1" name="Line 11">
            <a:extLst>
              <a:ext uri="{FF2B5EF4-FFF2-40B4-BE49-F238E27FC236}">
                <a16:creationId xmlns:a16="http://schemas.microsoft.com/office/drawing/2014/main" id="{EBA8B15B-674E-71E1-FDA8-B5B48F6F8E96}"/>
              </a:ext>
            </a:extLst>
          </p:cNvPr>
          <p:cNvSpPr>
            <a:spLocks noChangeShapeType="1"/>
          </p:cNvSpPr>
          <p:nvPr/>
        </p:nvSpPr>
        <p:spPr bwMode="auto">
          <a:xfrm flipV="1">
            <a:off x="7467600" y="16002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2" name="Text Box 12">
            <a:extLst>
              <a:ext uri="{FF2B5EF4-FFF2-40B4-BE49-F238E27FC236}">
                <a16:creationId xmlns:a16="http://schemas.microsoft.com/office/drawing/2014/main" id="{C8D2FFD4-D1E6-577D-1475-F4E6D1CEAE57}"/>
              </a:ext>
            </a:extLst>
          </p:cNvPr>
          <p:cNvSpPr txBox="1">
            <a:spLocks noChangeArrowheads="1"/>
          </p:cNvSpPr>
          <p:nvPr/>
        </p:nvSpPr>
        <p:spPr bwMode="auto">
          <a:xfrm>
            <a:off x="990600" y="1828800"/>
            <a:ext cx="5334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Symbol" panose="05050102010706020507" pitchFamily="18" charset="2"/>
              </a:rPr>
              <a:t>e</a:t>
            </a:r>
            <a:r>
              <a:rPr lang="it-IT" altLang="en-US" sz="1400" b="0" baseline="-25000">
                <a:latin typeface="Times New Roman" panose="02020603050405020304" pitchFamily="18" charset="0"/>
              </a:rPr>
              <a:t>est</a:t>
            </a:r>
            <a:endParaRPr lang="en-US" altLang="en-US" sz="1400" b="0" baseline="-25000">
              <a:latin typeface="Times New Roman" panose="02020603050405020304" pitchFamily="18" charset="0"/>
            </a:endParaRPr>
          </a:p>
        </p:txBody>
      </p:sp>
      <p:sp>
        <p:nvSpPr>
          <p:cNvPr id="450573" name="Text Box 13">
            <a:extLst>
              <a:ext uri="{FF2B5EF4-FFF2-40B4-BE49-F238E27FC236}">
                <a16:creationId xmlns:a16="http://schemas.microsoft.com/office/drawing/2014/main" id="{1FCF951F-6656-F67E-ABDA-4A189BC4361F}"/>
              </a:ext>
            </a:extLst>
          </p:cNvPr>
          <p:cNvSpPr txBox="1">
            <a:spLocks noChangeArrowheads="1"/>
          </p:cNvSpPr>
          <p:nvPr/>
        </p:nvSpPr>
        <p:spPr bwMode="auto">
          <a:xfrm>
            <a:off x="990600" y="4038600"/>
            <a:ext cx="5334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Symbol" panose="05050102010706020507" pitchFamily="18" charset="2"/>
              </a:rPr>
              <a:t>e</a:t>
            </a:r>
            <a:r>
              <a:rPr lang="it-IT" altLang="en-US" sz="1400" b="0" baseline="-25000">
                <a:latin typeface="Times New Roman" panose="02020603050405020304" pitchFamily="18" charset="0"/>
              </a:rPr>
              <a:t>int</a:t>
            </a:r>
            <a:endParaRPr lang="en-US" altLang="en-US" sz="1400" b="0" baseline="-25000">
              <a:latin typeface="Times New Roman" panose="02020603050405020304" pitchFamily="18" charset="0"/>
            </a:endParaRPr>
          </a:p>
        </p:txBody>
      </p:sp>
      <p:sp>
        <p:nvSpPr>
          <p:cNvPr id="450574" name="Line 14">
            <a:extLst>
              <a:ext uri="{FF2B5EF4-FFF2-40B4-BE49-F238E27FC236}">
                <a16:creationId xmlns:a16="http://schemas.microsoft.com/office/drawing/2014/main" id="{8154D856-BCDC-5AF7-A467-EFEC80972404}"/>
              </a:ext>
            </a:extLst>
          </p:cNvPr>
          <p:cNvSpPr>
            <a:spLocks noChangeShapeType="1"/>
          </p:cNvSpPr>
          <p:nvPr/>
        </p:nvSpPr>
        <p:spPr bwMode="auto">
          <a:xfrm flipH="1">
            <a:off x="1447800" y="4191000"/>
            <a:ext cx="16002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5" name="Line 15">
            <a:extLst>
              <a:ext uri="{FF2B5EF4-FFF2-40B4-BE49-F238E27FC236}">
                <a16:creationId xmlns:a16="http://schemas.microsoft.com/office/drawing/2014/main" id="{313C8575-173A-6ED9-DC7D-808F4A16BA24}"/>
              </a:ext>
            </a:extLst>
          </p:cNvPr>
          <p:cNvSpPr>
            <a:spLocks noChangeShapeType="1"/>
          </p:cNvSpPr>
          <p:nvPr/>
        </p:nvSpPr>
        <p:spPr bwMode="auto">
          <a:xfrm flipH="1">
            <a:off x="2743200" y="3200400"/>
            <a:ext cx="0" cy="1371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6" name="Line 16">
            <a:extLst>
              <a:ext uri="{FF2B5EF4-FFF2-40B4-BE49-F238E27FC236}">
                <a16:creationId xmlns:a16="http://schemas.microsoft.com/office/drawing/2014/main" id="{E3B91B5F-66F1-5CE6-8AE1-29B065FE66EB}"/>
              </a:ext>
            </a:extLst>
          </p:cNvPr>
          <p:cNvSpPr>
            <a:spLocks noChangeShapeType="1"/>
          </p:cNvSpPr>
          <p:nvPr/>
        </p:nvSpPr>
        <p:spPr bwMode="auto">
          <a:xfrm flipH="1">
            <a:off x="6096000" y="1447800"/>
            <a:ext cx="0" cy="2743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7" name="Line 17">
            <a:extLst>
              <a:ext uri="{FF2B5EF4-FFF2-40B4-BE49-F238E27FC236}">
                <a16:creationId xmlns:a16="http://schemas.microsoft.com/office/drawing/2014/main" id="{E434A7CC-6D20-4C37-9E89-41256C310777}"/>
              </a:ext>
            </a:extLst>
          </p:cNvPr>
          <p:cNvSpPr>
            <a:spLocks noChangeShapeType="1"/>
          </p:cNvSpPr>
          <p:nvPr/>
        </p:nvSpPr>
        <p:spPr bwMode="auto">
          <a:xfrm flipH="1" flipV="1">
            <a:off x="3048000" y="1447800"/>
            <a:ext cx="0" cy="2743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8" name="Line 18">
            <a:extLst>
              <a:ext uri="{FF2B5EF4-FFF2-40B4-BE49-F238E27FC236}">
                <a16:creationId xmlns:a16="http://schemas.microsoft.com/office/drawing/2014/main" id="{CD0A1DED-9761-1966-628F-A2076D7DCE5A}"/>
              </a:ext>
            </a:extLst>
          </p:cNvPr>
          <p:cNvSpPr>
            <a:spLocks noChangeShapeType="1"/>
          </p:cNvSpPr>
          <p:nvPr/>
        </p:nvSpPr>
        <p:spPr bwMode="auto">
          <a:xfrm flipH="1">
            <a:off x="2438400" y="1447800"/>
            <a:ext cx="0" cy="533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79" name="Text Box 19">
            <a:extLst>
              <a:ext uri="{FF2B5EF4-FFF2-40B4-BE49-F238E27FC236}">
                <a16:creationId xmlns:a16="http://schemas.microsoft.com/office/drawing/2014/main" id="{DA9E752A-D0D4-A8B7-A163-2C20492D7FFF}"/>
              </a:ext>
            </a:extLst>
          </p:cNvPr>
          <p:cNvSpPr txBox="1">
            <a:spLocks noChangeArrowheads="1"/>
          </p:cNvSpPr>
          <p:nvPr/>
        </p:nvSpPr>
        <p:spPr bwMode="auto">
          <a:xfrm>
            <a:off x="2514600" y="4572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a:t>
            </a:r>
            <a:r>
              <a:rPr lang="it-IT" altLang="en-US" sz="1400" b="0" baseline="-25000">
                <a:latin typeface="Times New Roman" panose="02020603050405020304" pitchFamily="18" charset="0"/>
              </a:rPr>
              <a:t>low</a:t>
            </a:r>
            <a:endParaRPr lang="en-US" altLang="en-US" sz="1400" b="0" baseline="-25000">
              <a:latin typeface="Times New Roman" panose="02020603050405020304" pitchFamily="18" charset="0"/>
            </a:endParaRPr>
          </a:p>
        </p:txBody>
      </p:sp>
      <p:sp>
        <p:nvSpPr>
          <p:cNvPr id="450580" name="Line 20">
            <a:extLst>
              <a:ext uri="{FF2B5EF4-FFF2-40B4-BE49-F238E27FC236}">
                <a16:creationId xmlns:a16="http://schemas.microsoft.com/office/drawing/2014/main" id="{934E33FC-CB34-0FF2-003F-887153A7EF67}"/>
              </a:ext>
            </a:extLst>
          </p:cNvPr>
          <p:cNvSpPr>
            <a:spLocks noChangeShapeType="1"/>
          </p:cNvSpPr>
          <p:nvPr/>
        </p:nvSpPr>
        <p:spPr bwMode="auto">
          <a:xfrm flipH="1">
            <a:off x="6400800" y="3124200"/>
            <a:ext cx="0" cy="1447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81" name="Text Box 21">
            <a:extLst>
              <a:ext uri="{FF2B5EF4-FFF2-40B4-BE49-F238E27FC236}">
                <a16:creationId xmlns:a16="http://schemas.microsoft.com/office/drawing/2014/main" id="{0715AE9E-E6E0-2B31-6312-91B165B0096D}"/>
              </a:ext>
            </a:extLst>
          </p:cNvPr>
          <p:cNvSpPr txBox="1">
            <a:spLocks noChangeArrowheads="1"/>
          </p:cNvSpPr>
          <p:nvPr/>
        </p:nvSpPr>
        <p:spPr bwMode="auto">
          <a:xfrm>
            <a:off x="6172200" y="4572000"/>
            <a:ext cx="53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a:t>
            </a:r>
            <a:r>
              <a:rPr lang="it-IT" altLang="en-US" sz="1400" b="0" baseline="-25000">
                <a:latin typeface="Times New Roman" panose="02020603050405020304" pitchFamily="18" charset="0"/>
              </a:rPr>
              <a:t>high</a:t>
            </a:r>
            <a:endParaRPr lang="en-US" altLang="en-US" sz="1400" b="0" baseline="-25000">
              <a:latin typeface="Times New Roman" panose="02020603050405020304" pitchFamily="18" charset="0"/>
            </a:endParaRPr>
          </a:p>
        </p:txBody>
      </p:sp>
      <p:sp>
        <p:nvSpPr>
          <p:cNvPr id="450582" name="Line 22">
            <a:extLst>
              <a:ext uri="{FF2B5EF4-FFF2-40B4-BE49-F238E27FC236}">
                <a16:creationId xmlns:a16="http://schemas.microsoft.com/office/drawing/2014/main" id="{1AC21DED-D1C8-67B8-E713-03A17B24BCAE}"/>
              </a:ext>
            </a:extLst>
          </p:cNvPr>
          <p:cNvSpPr>
            <a:spLocks noChangeShapeType="1"/>
          </p:cNvSpPr>
          <p:nvPr/>
        </p:nvSpPr>
        <p:spPr bwMode="auto">
          <a:xfrm flipH="1">
            <a:off x="6705600" y="1447800"/>
            <a:ext cx="0" cy="533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83" name="Line 23">
            <a:extLst>
              <a:ext uri="{FF2B5EF4-FFF2-40B4-BE49-F238E27FC236}">
                <a16:creationId xmlns:a16="http://schemas.microsoft.com/office/drawing/2014/main" id="{3BAD2480-1ADD-B2AB-E81D-DD762098F3B9}"/>
              </a:ext>
            </a:extLst>
          </p:cNvPr>
          <p:cNvSpPr>
            <a:spLocks noChangeShapeType="1"/>
          </p:cNvSpPr>
          <p:nvPr/>
        </p:nvSpPr>
        <p:spPr bwMode="auto">
          <a:xfrm>
            <a:off x="2438400" y="1752600"/>
            <a:ext cx="609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84" name="Line 24">
            <a:extLst>
              <a:ext uri="{FF2B5EF4-FFF2-40B4-BE49-F238E27FC236}">
                <a16:creationId xmlns:a16="http://schemas.microsoft.com/office/drawing/2014/main" id="{08F478D4-36DF-11E9-CA10-AD584301177F}"/>
              </a:ext>
            </a:extLst>
          </p:cNvPr>
          <p:cNvSpPr>
            <a:spLocks noChangeShapeType="1"/>
          </p:cNvSpPr>
          <p:nvPr/>
        </p:nvSpPr>
        <p:spPr bwMode="auto">
          <a:xfrm>
            <a:off x="6096000" y="1752600"/>
            <a:ext cx="609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450585" name="Text Box 25">
            <a:extLst>
              <a:ext uri="{FF2B5EF4-FFF2-40B4-BE49-F238E27FC236}">
                <a16:creationId xmlns:a16="http://schemas.microsoft.com/office/drawing/2014/main" id="{1242D845-02EF-6C5A-25BC-CD99E445D237}"/>
              </a:ext>
            </a:extLst>
          </p:cNvPr>
          <p:cNvSpPr txBox="1">
            <a:spLocks noChangeArrowheads="1"/>
          </p:cNvSpPr>
          <p:nvPr/>
        </p:nvSpPr>
        <p:spPr bwMode="auto">
          <a:xfrm>
            <a:off x="2438400" y="1447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Symbol" panose="05050102010706020507" pitchFamily="18" charset="2"/>
              </a:rPr>
              <a:t>D</a:t>
            </a:r>
            <a:r>
              <a:rPr lang="it-IT" altLang="en-US" sz="1400" b="0">
                <a:latin typeface="Times New Roman" panose="02020603050405020304" pitchFamily="18" charset="0"/>
              </a:rPr>
              <a:t>f</a:t>
            </a:r>
            <a:endParaRPr lang="en-US" altLang="en-US" sz="1400" b="0">
              <a:latin typeface="Times New Roman" panose="02020603050405020304" pitchFamily="18" charset="0"/>
            </a:endParaRPr>
          </a:p>
        </p:txBody>
      </p:sp>
      <p:sp>
        <p:nvSpPr>
          <p:cNvPr id="450586" name="Text Box 26">
            <a:extLst>
              <a:ext uri="{FF2B5EF4-FFF2-40B4-BE49-F238E27FC236}">
                <a16:creationId xmlns:a16="http://schemas.microsoft.com/office/drawing/2014/main" id="{F2425F8C-C49C-19FA-2C62-9EF4B1FBC7FA}"/>
              </a:ext>
            </a:extLst>
          </p:cNvPr>
          <p:cNvSpPr txBox="1">
            <a:spLocks noChangeArrowheads="1"/>
          </p:cNvSpPr>
          <p:nvPr/>
        </p:nvSpPr>
        <p:spPr bwMode="auto">
          <a:xfrm>
            <a:off x="6096000" y="1447800"/>
            <a:ext cx="609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Symbol" panose="05050102010706020507" pitchFamily="18" charset="2"/>
              </a:rPr>
              <a:t>D</a:t>
            </a:r>
            <a:r>
              <a:rPr lang="it-IT" altLang="en-US" sz="1400" b="0">
                <a:latin typeface="Times New Roman" panose="02020603050405020304" pitchFamily="18" charset="0"/>
              </a:rPr>
              <a:t>f</a:t>
            </a:r>
            <a:endParaRPr lang="en-US" altLang="en-US" sz="1400" b="0">
              <a:latin typeface="Times New Roman" panose="02020603050405020304" pitchFamily="18" charset="0"/>
            </a:endParaRPr>
          </a:p>
        </p:txBody>
      </p:sp>
      <p:sp>
        <p:nvSpPr>
          <p:cNvPr id="450587" name="Text Box 27">
            <a:extLst>
              <a:ext uri="{FF2B5EF4-FFF2-40B4-BE49-F238E27FC236}">
                <a16:creationId xmlns:a16="http://schemas.microsoft.com/office/drawing/2014/main" id="{7C22CDA6-D80E-4759-167B-BEDEFA57F7AD}"/>
              </a:ext>
            </a:extLst>
          </p:cNvPr>
          <p:cNvSpPr txBox="1">
            <a:spLocks noChangeArrowheads="1"/>
          </p:cNvSpPr>
          <p:nvPr/>
        </p:nvSpPr>
        <p:spPr bwMode="auto">
          <a:xfrm>
            <a:off x="838200" y="5257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0"/>
              </a:spcBef>
              <a:buClrTx/>
              <a:buFontTx/>
              <a:buNone/>
            </a:pPr>
            <a:r>
              <a:rPr lang="it-IT" altLang="en-US" sz="1600">
                <a:latin typeface="Times New Roman" panose="02020603050405020304" pitchFamily="18" charset="0"/>
              </a:rPr>
              <a:t>Il parametro di regolarizzazione variabile consente di avere un filtraggio inverso molto accurato nel campo di frequenze intermedie, evitando di sprecare potenza di calcolo e range dinamico per cercare di equalizzare le bande estreme a frequenza molto bassa e molto alta, ove comunque i trasduttori non rispondono.</a:t>
            </a:r>
            <a:endParaRPr lang="en-US" altLang="en-US" sz="1600">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0EF2283-8A1A-FF98-FD21-0B594C5ECFD8}"/>
              </a:ext>
            </a:extLst>
          </p:cNvPr>
          <p:cNvSpPr>
            <a:spLocks noGrp="1"/>
          </p:cNvSpPr>
          <p:nvPr>
            <p:ph type="sldNum" sz="quarter" idx="10"/>
          </p:nvPr>
        </p:nvSpPr>
        <p:spPr/>
        <p:txBody>
          <a:bodyPr/>
          <a:lstStyle/>
          <a:p>
            <a:fld id="{9BB9A3A6-4279-42DB-92FD-885B6F5DF254}" type="slidenum">
              <a:rPr lang="en-US" altLang="en-US"/>
              <a:pPr/>
              <a:t>24</a:t>
            </a:fld>
            <a:endParaRPr lang="en-US" altLang="en-US"/>
          </a:p>
        </p:txBody>
      </p:sp>
      <p:sp>
        <p:nvSpPr>
          <p:cNvPr id="3" name="Footer Placeholder 4">
            <a:extLst>
              <a:ext uri="{FF2B5EF4-FFF2-40B4-BE49-F238E27FC236}">
                <a16:creationId xmlns:a16="http://schemas.microsoft.com/office/drawing/2014/main" id="{2137E86D-5EE8-F625-9CE3-A45429910BB9}"/>
              </a:ext>
            </a:extLst>
          </p:cNvPr>
          <p:cNvSpPr>
            <a:spLocks noGrp="1"/>
          </p:cNvSpPr>
          <p:nvPr>
            <p:ph type="ftr" sz="quarter" idx="11"/>
          </p:nvPr>
        </p:nvSpPr>
        <p:spPr/>
        <p:txBody>
          <a:bodyPr/>
          <a:lstStyle/>
          <a:p>
            <a:r>
              <a:rPr lang="en-US" altLang="en-US"/>
              <a:t>Elaborazione numerica del suono</a:t>
            </a:r>
          </a:p>
        </p:txBody>
      </p:sp>
      <p:sp>
        <p:nvSpPr>
          <p:cNvPr id="251906" name="Rectangle 2">
            <a:extLst>
              <a:ext uri="{FF2B5EF4-FFF2-40B4-BE49-F238E27FC236}">
                <a16:creationId xmlns:a16="http://schemas.microsoft.com/office/drawing/2014/main" id="{249F042A-2B38-A106-D075-B5B3A8CA45AE}"/>
              </a:ext>
            </a:extLst>
          </p:cNvPr>
          <p:cNvSpPr>
            <a:spLocks noGrp="1" noChangeArrowheads="1"/>
          </p:cNvSpPr>
          <p:nvPr>
            <p:ph type="title"/>
          </p:nvPr>
        </p:nvSpPr>
        <p:spPr>
          <a:noFill/>
          <a:ln/>
        </p:spPr>
        <p:txBody>
          <a:bodyPr/>
          <a:lstStyle/>
          <a:p>
            <a:r>
              <a:rPr lang="it-IT" altLang="en-US"/>
              <a:t>Che differenza c’è fra un segnale, </a:t>
            </a:r>
            <a:br>
              <a:rPr lang="it-IT" altLang="en-US"/>
            </a:br>
            <a:r>
              <a:rPr lang="it-IT" altLang="en-US"/>
              <a:t>un sistema ed un filtro?</a:t>
            </a:r>
            <a:endParaRPr lang="en-US" altLang="en-US"/>
          </a:p>
        </p:txBody>
      </p:sp>
      <p:sp>
        <p:nvSpPr>
          <p:cNvPr id="251907" name="Rectangle 3">
            <a:extLst>
              <a:ext uri="{FF2B5EF4-FFF2-40B4-BE49-F238E27FC236}">
                <a16:creationId xmlns:a16="http://schemas.microsoft.com/office/drawing/2014/main" id="{1EEDF91B-FABF-60B2-4048-5F9E0C106440}"/>
              </a:ext>
            </a:extLst>
          </p:cNvPr>
          <p:cNvSpPr>
            <a:spLocks noGrp="1" noChangeArrowheads="1"/>
          </p:cNvSpPr>
          <p:nvPr>
            <p:ph type="body" idx="1"/>
          </p:nvPr>
        </p:nvSpPr>
        <p:spPr>
          <a:xfrm>
            <a:off x="896905" y="1564481"/>
            <a:ext cx="7696200" cy="1487488"/>
          </a:xfrm>
          <a:noFill/>
          <a:ln/>
        </p:spPr>
        <p:txBody>
          <a:bodyPr/>
          <a:lstStyle/>
          <a:p>
            <a:r>
              <a:rPr lang="it-IT" altLang="en-US" dirty="0"/>
              <a:t>Nel dominio dei segnali campionati, </a:t>
            </a:r>
          </a:p>
          <a:p>
            <a:pPr>
              <a:buFont typeface="Wingdings" panose="05000000000000000000" pitchFamily="2" charset="2"/>
              <a:buNone/>
            </a:pPr>
            <a:r>
              <a:rPr lang="it-IT" altLang="en-US" dirty="0"/>
              <a:t>	NON C’E’ NESSUNA DIFFERENZA!</a:t>
            </a:r>
            <a:r>
              <a:rPr lang="en-US" altLang="en-US" dirty="0"/>
              <a:t> </a:t>
            </a:r>
          </a:p>
          <a:p>
            <a:r>
              <a:rPr lang="it-IT" altLang="en-US" dirty="0"/>
              <a:t>Infatti si tratta sempre di “files WAV”, che possiamo ascoltare allo stesso modo.</a:t>
            </a:r>
            <a:endParaRPr lang="en-US" altLang="en-US" dirty="0"/>
          </a:p>
        </p:txBody>
      </p:sp>
      <p:sp>
        <p:nvSpPr>
          <p:cNvPr id="251908" name="Rectangle 4">
            <a:extLst>
              <a:ext uri="{FF2B5EF4-FFF2-40B4-BE49-F238E27FC236}">
                <a16:creationId xmlns:a16="http://schemas.microsoft.com/office/drawing/2014/main" id="{045D1DF3-6129-E5DF-1C55-CE6E8C322D67}"/>
              </a:ext>
            </a:extLst>
          </p:cNvPr>
          <p:cNvSpPr>
            <a:spLocks noChangeArrowheads="1"/>
          </p:cNvSpPr>
          <p:nvPr/>
        </p:nvSpPr>
        <p:spPr bwMode="auto">
          <a:xfrm>
            <a:off x="1858929" y="3702050"/>
            <a:ext cx="920750" cy="919162"/>
          </a:xfrm>
          <a:prstGeom prst="rect">
            <a:avLst/>
          </a:prstGeom>
          <a:solidFill>
            <a:srgbClr val="FFFFFF"/>
          </a:solidFill>
          <a:ln w="9525">
            <a:solidFill>
              <a:srgbClr val="000000"/>
            </a:solidFill>
            <a:miter lim="800000"/>
            <a:headEnd/>
            <a:tailEnd/>
          </a:ln>
        </p:spPr>
        <p:txBody>
          <a:bodyPr/>
          <a:lstStyle/>
          <a:p>
            <a:endParaRPr lang="en-GB"/>
          </a:p>
        </p:txBody>
      </p:sp>
      <p:sp>
        <p:nvSpPr>
          <p:cNvPr id="251909" name="Oval 5">
            <a:extLst>
              <a:ext uri="{FF2B5EF4-FFF2-40B4-BE49-F238E27FC236}">
                <a16:creationId xmlns:a16="http://schemas.microsoft.com/office/drawing/2014/main" id="{765959BA-C11E-FDFE-E67D-A5ADA19EC87F}"/>
              </a:ext>
            </a:extLst>
          </p:cNvPr>
          <p:cNvSpPr>
            <a:spLocks noChangeArrowheads="1"/>
          </p:cNvSpPr>
          <p:nvPr/>
        </p:nvSpPr>
        <p:spPr bwMode="auto">
          <a:xfrm>
            <a:off x="1974817" y="3817937"/>
            <a:ext cx="688975" cy="688975"/>
          </a:xfrm>
          <a:prstGeom prst="ellipse">
            <a:avLst/>
          </a:prstGeom>
          <a:solidFill>
            <a:srgbClr val="FFFFFF"/>
          </a:solidFill>
          <a:ln w="9525">
            <a:solidFill>
              <a:srgbClr val="000000"/>
            </a:solidFill>
            <a:round/>
            <a:headEnd/>
            <a:tailEnd/>
          </a:ln>
        </p:spPr>
        <p:txBody>
          <a:bodyPr/>
          <a:lstStyle/>
          <a:p>
            <a:endParaRPr lang="en-GB"/>
          </a:p>
        </p:txBody>
      </p:sp>
      <p:sp>
        <p:nvSpPr>
          <p:cNvPr id="251910" name="Line 6">
            <a:extLst>
              <a:ext uri="{FF2B5EF4-FFF2-40B4-BE49-F238E27FC236}">
                <a16:creationId xmlns:a16="http://schemas.microsoft.com/office/drawing/2014/main" id="{D7315082-2E40-1534-A5DC-871B1DC3F947}"/>
              </a:ext>
            </a:extLst>
          </p:cNvPr>
          <p:cNvSpPr>
            <a:spLocks noChangeShapeType="1"/>
          </p:cNvSpPr>
          <p:nvPr/>
        </p:nvSpPr>
        <p:spPr bwMode="auto">
          <a:xfrm>
            <a:off x="2779679" y="4162425"/>
            <a:ext cx="6889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1911" name="Rectangle 7">
            <a:extLst>
              <a:ext uri="{FF2B5EF4-FFF2-40B4-BE49-F238E27FC236}">
                <a16:creationId xmlns:a16="http://schemas.microsoft.com/office/drawing/2014/main" id="{C6A2D375-447B-E1E6-62F1-9796CFBBF5DF}"/>
              </a:ext>
            </a:extLst>
          </p:cNvPr>
          <p:cNvSpPr>
            <a:spLocks noChangeArrowheads="1"/>
          </p:cNvSpPr>
          <p:nvPr/>
        </p:nvSpPr>
        <p:spPr bwMode="auto">
          <a:xfrm>
            <a:off x="3468654" y="3817937"/>
            <a:ext cx="688975" cy="688975"/>
          </a:xfrm>
          <a:prstGeom prst="rect">
            <a:avLst/>
          </a:prstGeom>
          <a:solidFill>
            <a:srgbClr val="FFFFFF"/>
          </a:solidFill>
          <a:ln w="9525">
            <a:solidFill>
              <a:srgbClr val="000000"/>
            </a:solidFill>
            <a:miter lim="800000"/>
            <a:headEnd/>
            <a:tailEnd/>
          </a:ln>
        </p:spPr>
        <p:txBody>
          <a:bodyPr/>
          <a:lstStyle/>
          <a:p>
            <a:endParaRPr lang="en-GB"/>
          </a:p>
        </p:txBody>
      </p:sp>
      <p:sp>
        <p:nvSpPr>
          <p:cNvPr id="251912" name="Freeform 8">
            <a:extLst>
              <a:ext uri="{FF2B5EF4-FFF2-40B4-BE49-F238E27FC236}">
                <a16:creationId xmlns:a16="http://schemas.microsoft.com/office/drawing/2014/main" id="{AF4691D4-FB26-2B1E-D7E7-E411A51EA193}"/>
              </a:ext>
            </a:extLst>
          </p:cNvPr>
          <p:cNvSpPr>
            <a:spLocks/>
          </p:cNvSpPr>
          <p:nvPr/>
        </p:nvSpPr>
        <p:spPr bwMode="auto">
          <a:xfrm>
            <a:off x="3698842" y="3932237"/>
            <a:ext cx="344487" cy="460375"/>
          </a:xfrm>
          <a:custGeom>
            <a:avLst/>
            <a:gdLst>
              <a:gd name="T0" fmla="*/ 0 w 543"/>
              <a:gd name="T1" fmla="*/ 0 h 724"/>
              <a:gd name="T2" fmla="*/ 0 w 543"/>
              <a:gd name="T3" fmla="*/ 724 h 724"/>
              <a:gd name="T4" fmla="*/ 543 w 543"/>
              <a:gd name="T5" fmla="*/ 362 h 724"/>
              <a:gd name="T6" fmla="*/ 0 w 543"/>
              <a:gd name="T7" fmla="*/ 0 h 724"/>
            </a:gdLst>
            <a:ahLst/>
            <a:cxnLst>
              <a:cxn ang="0">
                <a:pos x="T0" y="T1"/>
              </a:cxn>
              <a:cxn ang="0">
                <a:pos x="T2" y="T3"/>
              </a:cxn>
              <a:cxn ang="0">
                <a:pos x="T4" y="T5"/>
              </a:cxn>
              <a:cxn ang="0">
                <a:pos x="T6" y="T7"/>
              </a:cxn>
            </a:cxnLst>
            <a:rect l="0" t="0" r="r" b="b"/>
            <a:pathLst>
              <a:path w="543" h="724">
                <a:moveTo>
                  <a:pt x="0" y="0"/>
                </a:moveTo>
                <a:lnTo>
                  <a:pt x="0" y="724"/>
                </a:lnTo>
                <a:lnTo>
                  <a:pt x="543" y="362"/>
                </a:lnTo>
                <a:lnTo>
                  <a:pt x="0" y="0"/>
                </a:lnTo>
                <a:close/>
              </a:path>
            </a:pathLst>
          </a:custGeom>
          <a:solidFill>
            <a:srgbClr val="FFFFFF"/>
          </a:solidFill>
          <a:ln w="9525">
            <a:solidFill>
              <a:srgbClr val="000000"/>
            </a:solidFill>
            <a:round/>
            <a:headEnd/>
            <a:tailEnd/>
          </a:ln>
        </p:spPr>
        <p:txBody>
          <a:bodyPr/>
          <a:lstStyle/>
          <a:p>
            <a:endParaRPr lang="en-GB"/>
          </a:p>
        </p:txBody>
      </p:sp>
      <p:sp>
        <p:nvSpPr>
          <p:cNvPr id="251913" name="Line 9">
            <a:extLst>
              <a:ext uri="{FF2B5EF4-FFF2-40B4-BE49-F238E27FC236}">
                <a16:creationId xmlns:a16="http://schemas.microsoft.com/office/drawing/2014/main" id="{46DABDBA-D015-BEB2-13C1-04D6C050C396}"/>
              </a:ext>
            </a:extLst>
          </p:cNvPr>
          <p:cNvSpPr>
            <a:spLocks noChangeShapeType="1"/>
          </p:cNvSpPr>
          <p:nvPr/>
        </p:nvSpPr>
        <p:spPr bwMode="auto">
          <a:xfrm>
            <a:off x="4157629" y="4162425"/>
            <a:ext cx="69056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1914" name="Rectangle 10">
            <a:extLst>
              <a:ext uri="{FF2B5EF4-FFF2-40B4-BE49-F238E27FC236}">
                <a16:creationId xmlns:a16="http://schemas.microsoft.com/office/drawing/2014/main" id="{AE4B5567-5C99-1C84-2C7C-4EB2DCC8B752}"/>
              </a:ext>
            </a:extLst>
          </p:cNvPr>
          <p:cNvSpPr>
            <a:spLocks noChangeArrowheads="1"/>
          </p:cNvSpPr>
          <p:nvPr/>
        </p:nvSpPr>
        <p:spPr bwMode="auto">
          <a:xfrm>
            <a:off x="4848192" y="3932237"/>
            <a:ext cx="458787" cy="460375"/>
          </a:xfrm>
          <a:prstGeom prst="rect">
            <a:avLst/>
          </a:prstGeom>
          <a:solidFill>
            <a:srgbClr val="FFFFFF"/>
          </a:solidFill>
          <a:ln w="9525">
            <a:solidFill>
              <a:srgbClr val="000000"/>
            </a:solidFill>
            <a:miter lim="800000"/>
            <a:headEnd/>
            <a:tailEnd/>
          </a:ln>
        </p:spPr>
        <p:txBody>
          <a:bodyPr/>
          <a:lstStyle/>
          <a:p>
            <a:endParaRPr lang="en-GB"/>
          </a:p>
        </p:txBody>
      </p:sp>
      <p:sp>
        <p:nvSpPr>
          <p:cNvPr id="251915" name="Rectangle 11">
            <a:extLst>
              <a:ext uri="{FF2B5EF4-FFF2-40B4-BE49-F238E27FC236}">
                <a16:creationId xmlns:a16="http://schemas.microsoft.com/office/drawing/2014/main" id="{867D67A7-B89C-69D0-3FCF-92BCE8689BAC}"/>
              </a:ext>
            </a:extLst>
          </p:cNvPr>
          <p:cNvSpPr>
            <a:spLocks noChangeArrowheads="1"/>
          </p:cNvSpPr>
          <p:nvPr/>
        </p:nvSpPr>
        <p:spPr bwMode="auto">
          <a:xfrm>
            <a:off x="4962492" y="4046537"/>
            <a:ext cx="344487" cy="230188"/>
          </a:xfrm>
          <a:prstGeom prst="rect">
            <a:avLst/>
          </a:prstGeom>
          <a:solidFill>
            <a:srgbClr val="000000"/>
          </a:solidFill>
          <a:ln w="9525">
            <a:solidFill>
              <a:srgbClr val="000000"/>
            </a:solidFill>
            <a:miter lim="800000"/>
            <a:headEnd/>
            <a:tailEnd/>
          </a:ln>
        </p:spPr>
        <p:txBody>
          <a:bodyPr/>
          <a:lstStyle/>
          <a:p>
            <a:endParaRPr lang="en-GB"/>
          </a:p>
        </p:txBody>
      </p:sp>
      <p:sp>
        <p:nvSpPr>
          <p:cNvPr id="251916" name="Freeform 12">
            <a:extLst>
              <a:ext uri="{FF2B5EF4-FFF2-40B4-BE49-F238E27FC236}">
                <a16:creationId xmlns:a16="http://schemas.microsoft.com/office/drawing/2014/main" id="{A243864E-937B-B7C4-DFB8-A5A7C71561D6}"/>
              </a:ext>
            </a:extLst>
          </p:cNvPr>
          <p:cNvSpPr>
            <a:spLocks/>
          </p:cNvSpPr>
          <p:nvPr/>
        </p:nvSpPr>
        <p:spPr bwMode="auto">
          <a:xfrm>
            <a:off x="5306979" y="3471862"/>
            <a:ext cx="230188" cy="1265238"/>
          </a:xfrm>
          <a:custGeom>
            <a:avLst/>
            <a:gdLst>
              <a:gd name="T0" fmla="*/ 0 w 362"/>
              <a:gd name="T1" fmla="*/ 724 h 1991"/>
              <a:gd name="T2" fmla="*/ 362 w 362"/>
              <a:gd name="T3" fmla="*/ 0 h 1991"/>
              <a:gd name="T4" fmla="*/ 362 w 362"/>
              <a:gd name="T5" fmla="*/ 1991 h 1991"/>
              <a:gd name="T6" fmla="*/ 0 w 362"/>
              <a:gd name="T7" fmla="*/ 1448 h 1991"/>
              <a:gd name="T8" fmla="*/ 0 w 362"/>
              <a:gd name="T9" fmla="*/ 724 h 1991"/>
            </a:gdLst>
            <a:ahLst/>
            <a:cxnLst>
              <a:cxn ang="0">
                <a:pos x="T0" y="T1"/>
              </a:cxn>
              <a:cxn ang="0">
                <a:pos x="T2" y="T3"/>
              </a:cxn>
              <a:cxn ang="0">
                <a:pos x="T4" y="T5"/>
              </a:cxn>
              <a:cxn ang="0">
                <a:pos x="T6" y="T7"/>
              </a:cxn>
              <a:cxn ang="0">
                <a:pos x="T8" y="T9"/>
              </a:cxn>
            </a:cxnLst>
            <a:rect l="0" t="0" r="r" b="b"/>
            <a:pathLst>
              <a:path w="362" h="1991">
                <a:moveTo>
                  <a:pt x="0" y="724"/>
                </a:moveTo>
                <a:lnTo>
                  <a:pt x="362" y="0"/>
                </a:lnTo>
                <a:lnTo>
                  <a:pt x="362" y="1991"/>
                </a:lnTo>
                <a:lnTo>
                  <a:pt x="0" y="1448"/>
                </a:lnTo>
                <a:lnTo>
                  <a:pt x="0" y="724"/>
                </a:lnTo>
                <a:close/>
              </a:path>
            </a:pathLst>
          </a:custGeom>
          <a:solidFill>
            <a:srgbClr val="FFFFFF"/>
          </a:solidFill>
          <a:ln w="9525">
            <a:solidFill>
              <a:srgbClr val="000000"/>
            </a:solidFill>
            <a:round/>
            <a:headEnd/>
            <a:tailEnd/>
          </a:ln>
        </p:spPr>
        <p:txBody>
          <a:bodyPr/>
          <a:lstStyle/>
          <a:p>
            <a:endParaRPr lang="en-GB"/>
          </a:p>
        </p:txBody>
      </p:sp>
      <p:sp>
        <p:nvSpPr>
          <p:cNvPr id="251917" name="Oval 13">
            <a:extLst>
              <a:ext uri="{FF2B5EF4-FFF2-40B4-BE49-F238E27FC236}">
                <a16:creationId xmlns:a16="http://schemas.microsoft.com/office/drawing/2014/main" id="{20C79D30-07BE-EA6B-6174-71BF989C70A7}"/>
              </a:ext>
            </a:extLst>
          </p:cNvPr>
          <p:cNvSpPr>
            <a:spLocks noChangeArrowheads="1"/>
          </p:cNvSpPr>
          <p:nvPr/>
        </p:nvSpPr>
        <p:spPr bwMode="auto">
          <a:xfrm>
            <a:off x="2205004" y="4046537"/>
            <a:ext cx="228600" cy="230188"/>
          </a:xfrm>
          <a:prstGeom prst="ellipse">
            <a:avLst/>
          </a:prstGeom>
          <a:solidFill>
            <a:srgbClr val="000000"/>
          </a:solidFill>
          <a:ln w="9525">
            <a:solidFill>
              <a:srgbClr val="000000"/>
            </a:solidFill>
            <a:round/>
            <a:headEnd/>
            <a:tailEnd/>
          </a:ln>
        </p:spPr>
        <p:txBody>
          <a:bodyPr/>
          <a:lstStyle/>
          <a:p>
            <a:endParaRPr lang="en-GB"/>
          </a:p>
        </p:txBody>
      </p:sp>
      <p:sp>
        <p:nvSpPr>
          <p:cNvPr id="251918" name="Oval 14">
            <a:extLst>
              <a:ext uri="{FF2B5EF4-FFF2-40B4-BE49-F238E27FC236}">
                <a16:creationId xmlns:a16="http://schemas.microsoft.com/office/drawing/2014/main" id="{0C61E8AB-CECA-917A-3316-6106DF0938E0}"/>
              </a:ext>
            </a:extLst>
          </p:cNvPr>
          <p:cNvSpPr>
            <a:spLocks noChangeArrowheads="1"/>
          </p:cNvSpPr>
          <p:nvPr/>
        </p:nvSpPr>
        <p:spPr bwMode="auto">
          <a:xfrm>
            <a:off x="6802404" y="4046537"/>
            <a:ext cx="228600" cy="230188"/>
          </a:xfrm>
          <a:prstGeom prst="ellipse">
            <a:avLst/>
          </a:prstGeom>
          <a:solidFill>
            <a:srgbClr val="FFFFFF"/>
          </a:solidFill>
          <a:ln w="9525">
            <a:solidFill>
              <a:srgbClr val="000000"/>
            </a:solidFill>
            <a:round/>
            <a:headEnd/>
            <a:tailEnd/>
          </a:ln>
        </p:spPr>
        <p:txBody>
          <a:bodyPr/>
          <a:lstStyle/>
          <a:p>
            <a:endParaRPr lang="en-GB"/>
          </a:p>
        </p:txBody>
      </p:sp>
      <p:sp>
        <p:nvSpPr>
          <p:cNvPr id="251919" name="Line 15">
            <a:extLst>
              <a:ext uri="{FF2B5EF4-FFF2-40B4-BE49-F238E27FC236}">
                <a16:creationId xmlns:a16="http://schemas.microsoft.com/office/drawing/2014/main" id="{B57B36AD-FAE8-9F82-D5FA-FF962A4D0F8B}"/>
              </a:ext>
            </a:extLst>
          </p:cNvPr>
          <p:cNvSpPr>
            <a:spLocks noChangeShapeType="1"/>
          </p:cNvSpPr>
          <p:nvPr/>
        </p:nvSpPr>
        <p:spPr bwMode="auto">
          <a:xfrm>
            <a:off x="7031004" y="4162425"/>
            <a:ext cx="346075" cy="0"/>
          </a:xfrm>
          <a:prstGeom prst="line">
            <a:avLst/>
          </a:prstGeom>
          <a:noFill/>
          <a:ln w="1016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1920" name="Freeform 16">
            <a:extLst>
              <a:ext uri="{FF2B5EF4-FFF2-40B4-BE49-F238E27FC236}">
                <a16:creationId xmlns:a16="http://schemas.microsoft.com/office/drawing/2014/main" id="{0DF0DA45-DB75-6B16-AC12-B0A1D3D327C5}"/>
              </a:ext>
            </a:extLst>
          </p:cNvPr>
          <p:cNvSpPr>
            <a:spLocks/>
          </p:cNvSpPr>
          <p:nvPr/>
        </p:nvSpPr>
        <p:spPr bwMode="auto">
          <a:xfrm>
            <a:off x="7377079" y="4143375"/>
            <a:ext cx="612775" cy="268287"/>
          </a:xfrm>
          <a:custGeom>
            <a:avLst/>
            <a:gdLst>
              <a:gd name="T0" fmla="*/ 0 w 965"/>
              <a:gd name="T1" fmla="*/ 30 h 422"/>
              <a:gd name="T2" fmla="*/ 181 w 965"/>
              <a:gd name="T3" fmla="*/ 30 h 422"/>
              <a:gd name="T4" fmla="*/ 362 w 965"/>
              <a:gd name="T5" fmla="*/ 211 h 422"/>
              <a:gd name="T6" fmla="*/ 724 w 965"/>
              <a:gd name="T7" fmla="*/ 392 h 422"/>
              <a:gd name="T8" fmla="*/ 905 w 965"/>
              <a:gd name="T9" fmla="*/ 392 h 422"/>
            </a:gdLst>
            <a:ahLst/>
            <a:cxnLst>
              <a:cxn ang="0">
                <a:pos x="T0" y="T1"/>
              </a:cxn>
              <a:cxn ang="0">
                <a:pos x="T2" y="T3"/>
              </a:cxn>
              <a:cxn ang="0">
                <a:pos x="T4" y="T5"/>
              </a:cxn>
              <a:cxn ang="0">
                <a:pos x="T6" y="T7"/>
              </a:cxn>
              <a:cxn ang="0">
                <a:pos x="T8" y="T9"/>
              </a:cxn>
            </a:cxnLst>
            <a:rect l="0" t="0" r="r" b="b"/>
            <a:pathLst>
              <a:path w="965" h="422">
                <a:moveTo>
                  <a:pt x="0" y="30"/>
                </a:moveTo>
                <a:cubicBezTo>
                  <a:pt x="60" y="15"/>
                  <a:pt x="121" y="0"/>
                  <a:pt x="181" y="30"/>
                </a:cubicBezTo>
                <a:cubicBezTo>
                  <a:pt x="241" y="60"/>
                  <a:pt x="271" y="151"/>
                  <a:pt x="362" y="211"/>
                </a:cubicBezTo>
                <a:cubicBezTo>
                  <a:pt x="453" y="271"/>
                  <a:pt x="634" y="362"/>
                  <a:pt x="724" y="392"/>
                </a:cubicBezTo>
                <a:cubicBezTo>
                  <a:pt x="814" y="422"/>
                  <a:pt x="965" y="332"/>
                  <a:pt x="905" y="39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936" name="Line 32">
            <a:extLst>
              <a:ext uri="{FF2B5EF4-FFF2-40B4-BE49-F238E27FC236}">
                <a16:creationId xmlns:a16="http://schemas.microsoft.com/office/drawing/2014/main" id="{8C02B77A-E4D2-7529-6B94-A7995FA0C7DD}"/>
              </a:ext>
            </a:extLst>
          </p:cNvPr>
          <p:cNvSpPr>
            <a:spLocks noChangeShapeType="1"/>
          </p:cNvSpPr>
          <p:nvPr/>
        </p:nvSpPr>
        <p:spPr bwMode="auto">
          <a:xfrm>
            <a:off x="2333592" y="4652962"/>
            <a:ext cx="288925"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251937" name="Line 33">
            <a:extLst>
              <a:ext uri="{FF2B5EF4-FFF2-40B4-BE49-F238E27FC236}">
                <a16:creationId xmlns:a16="http://schemas.microsoft.com/office/drawing/2014/main" id="{1BA69FAB-43D1-CCEF-E441-BAD1B5816D32}"/>
              </a:ext>
            </a:extLst>
          </p:cNvPr>
          <p:cNvSpPr>
            <a:spLocks noChangeShapeType="1"/>
          </p:cNvSpPr>
          <p:nvPr/>
        </p:nvSpPr>
        <p:spPr bwMode="auto">
          <a:xfrm flipH="1">
            <a:off x="4565617" y="4868862"/>
            <a:ext cx="0" cy="2889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251938" name="Line 34">
            <a:extLst>
              <a:ext uri="{FF2B5EF4-FFF2-40B4-BE49-F238E27FC236}">
                <a16:creationId xmlns:a16="http://schemas.microsoft.com/office/drawing/2014/main" id="{345EC19A-DC95-111F-C8DA-A5B8EEBC6E9D}"/>
              </a:ext>
            </a:extLst>
          </p:cNvPr>
          <p:cNvSpPr>
            <a:spLocks noChangeShapeType="1"/>
          </p:cNvSpPr>
          <p:nvPr/>
        </p:nvSpPr>
        <p:spPr bwMode="auto">
          <a:xfrm flipH="1">
            <a:off x="6510304" y="4294187"/>
            <a:ext cx="1008063" cy="863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endParaRPr lang="en-GB"/>
          </a:p>
        </p:txBody>
      </p:sp>
      <p:sp>
        <p:nvSpPr>
          <p:cNvPr id="251939" name="Rectangle 35">
            <a:extLst>
              <a:ext uri="{FF2B5EF4-FFF2-40B4-BE49-F238E27FC236}">
                <a16:creationId xmlns:a16="http://schemas.microsoft.com/office/drawing/2014/main" id="{C57F8233-B3F9-08F3-E45E-4ACA146FCDD1}"/>
              </a:ext>
            </a:extLst>
          </p:cNvPr>
          <p:cNvSpPr>
            <a:spLocks noChangeArrowheads="1"/>
          </p:cNvSpPr>
          <p:nvPr/>
        </p:nvSpPr>
        <p:spPr bwMode="auto">
          <a:xfrm>
            <a:off x="3341654" y="3429000"/>
            <a:ext cx="2447925" cy="1439862"/>
          </a:xfrm>
          <a:prstGeom prst="rect">
            <a:avLst/>
          </a:prstGeom>
          <a:noFill/>
          <a:ln w="9525">
            <a:solidFill>
              <a:srgbClr val="FF0000"/>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sp>
        <p:nvSpPr>
          <p:cNvPr id="4" name="Text Box 1060">
            <a:extLst>
              <a:ext uri="{FF2B5EF4-FFF2-40B4-BE49-F238E27FC236}">
                <a16:creationId xmlns:a16="http://schemas.microsoft.com/office/drawing/2014/main" id="{AA13A9FC-25A6-FB45-99EE-6D7B58CE2E1F}"/>
              </a:ext>
            </a:extLst>
          </p:cNvPr>
          <p:cNvSpPr txBox="1">
            <a:spLocks noChangeArrowheads="1"/>
          </p:cNvSpPr>
          <p:nvPr/>
        </p:nvSpPr>
        <p:spPr bwMode="auto">
          <a:xfrm>
            <a:off x="3636456" y="5744368"/>
            <a:ext cx="1724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System</a:t>
            </a:r>
            <a:endParaRPr lang="en-US" altLang="en-US" sz="1400" b="0">
              <a:latin typeface="Times New Roman" panose="02020603050405020304" pitchFamily="18" charset="0"/>
            </a:endParaRPr>
          </a:p>
        </p:txBody>
      </p:sp>
      <p:sp>
        <p:nvSpPr>
          <p:cNvPr id="5" name="Text Box 1054">
            <a:extLst>
              <a:ext uri="{FF2B5EF4-FFF2-40B4-BE49-F238E27FC236}">
                <a16:creationId xmlns:a16="http://schemas.microsoft.com/office/drawing/2014/main" id="{F1BF642C-7FB5-57D1-A46D-EA5641BD26D7}"/>
              </a:ext>
            </a:extLst>
          </p:cNvPr>
          <p:cNvSpPr txBox="1">
            <a:spLocks noChangeArrowheads="1"/>
          </p:cNvSpPr>
          <p:nvPr/>
        </p:nvSpPr>
        <p:spPr bwMode="auto">
          <a:xfrm>
            <a:off x="2141031" y="5245893"/>
            <a:ext cx="1035050" cy="344487"/>
          </a:xfrm>
          <a:prstGeom prst="rect">
            <a:avLst/>
          </a:prstGeom>
          <a:solidFill>
            <a:srgbClr val="FFFFFF"/>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x(</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6" name="AutoShape 1055">
            <a:extLst>
              <a:ext uri="{FF2B5EF4-FFF2-40B4-BE49-F238E27FC236}">
                <a16:creationId xmlns:a16="http://schemas.microsoft.com/office/drawing/2014/main" id="{4C914076-A7E7-7A9D-C9EC-9A7F06ABBFF3}"/>
              </a:ext>
            </a:extLst>
          </p:cNvPr>
          <p:cNvSpPr>
            <a:spLocks noChangeArrowheads="1"/>
          </p:cNvSpPr>
          <p:nvPr/>
        </p:nvSpPr>
        <p:spPr bwMode="auto">
          <a:xfrm>
            <a:off x="3290381" y="5360193"/>
            <a:ext cx="574675" cy="115887"/>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7" name="Text Box 1056">
            <a:extLst>
              <a:ext uri="{FF2B5EF4-FFF2-40B4-BE49-F238E27FC236}">
                <a16:creationId xmlns:a16="http://schemas.microsoft.com/office/drawing/2014/main" id="{1C43DBEB-230A-2CF5-09D0-D49C7BC3ABE9}"/>
              </a:ext>
            </a:extLst>
          </p:cNvPr>
          <p:cNvSpPr txBox="1">
            <a:spLocks noChangeArrowheads="1"/>
          </p:cNvSpPr>
          <p:nvPr/>
        </p:nvSpPr>
        <p:spPr bwMode="auto">
          <a:xfrm>
            <a:off x="3980944" y="5245893"/>
            <a:ext cx="1033462" cy="344487"/>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h(</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8" name="AutoShape 1057">
            <a:extLst>
              <a:ext uri="{FF2B5EF4-FFF2-40B4-BE49-F238E27FC236}">
                <a16:creationId xmlns:a16="http://schemas.microsoft.com/office/drawing/2014/main" id="{EAE6E82A-4B65-481F-2DF5-0894C82AEEEE}"/>
              </a:ext>
            </a:extLst>
          </p:cNvPr>
          <p:cNvSpPr>
            <a:spLocks noChangeArrowheads="1"/>
          </p:cNvSpPr>
          <p:nvPr/>
        </p:nvSpPr>
        <p:spPr bwMode="auto">
          <a:xfrm>
            <a:off x="5130294" y="5360193"/>
            <a:ext cx="574675" cy="115887"/>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9" name="Text Box 1058">
            <a:extLst>
              <a:ext uri="{FF2B5EF4-FFF2-40B4-BE49-F238E27FC236}">
                <a16:creationId xmlns:a16="http://schemas.microsoft.com/office/drawing/2014/main" id="{57EAE08C-1D17-3F69-C49E-EEC67CFB4CFA}"/>
              </a:ext>
            </a:extLst>
          </p:cNvPr>
          <p:cNvSpPr txBox="1">
            <a:spLocks noChangeArrowheads="1"/>
          </p:cNvSpPr>
          <p:nvPr/>
        </p:nvSpPr>
        <p:spPr bwMode="auto">
          <a:xfrm>
            <a:off x="5819269" y="5245893"/>
            <a:ext cx="1035050" cy="344487"/>
          </a:xfrm>
          <a:prstGeom prst="rect">
            <a:avLst/>
          </a:prstGeom>
          <a:solidFill>
            <a:schemeClr val="bg1"/>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y(</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10" name="Text Box 1059">
            <a:extLst>
              <a:ext uri="{FF2B5EF4-FFF2-40B4-BE49-F238E27FC236}">
                <a16:creationId xmlns:a16="http://schemas.microsoft.com/office/drawing/2014/main" id="{EEAF1785-1F91-0E6C-2FF1-E82A183F19E0}"/>
              </a:ext>
            </a:extLst>
          </p:cNvPr>
          <p:cNvSpPr txBox="1">
            <a:spLocks noChangeArrowheads="1"/>
          </p:cNvSpPr>
          <p:nvPr/>
        </p:nvSpPr>
        <p:spPr bwMode="auto">
          <a:xfrm>
            <a:off x="2026731" y="5706268"/>
            <a:ext cx="12636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Input signal</a:t>
            </a:r>
          </a:p>
        </p:txBody>
      </p:sp>
      <p:sp>
        <p:nvSpPr>
          <p:cNvPr id="11" name="Text Box 1061">
            <a:extLst>
              <a:ext uri="{FF2B5EF4-FFF2-40B4-BE49-F238E27FC236}">
                <a16:creationId xmlns:a16="http://schemas.microsoft.com/office/drawing/2014/main" id="{4E2E0DCB-C8F0-B134-28D5-FAFADAE9C6AF}"/>
              </a:ext>
            </a:extLst>
          </p:cNvPr>
          <p:cNvSpPr txBox="1">
            <a:spLocks noChangeArrowheads="1"/>
          </p:cNvSpPr>
          <p:nvPr/>
        </p:nvSpPr>
        <p:spPr bwMode="auto">
          <a:xfrm>
            <a:off x="5589081" y="5706268"/>
            <a:ext cx="14954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Output signal</a:t>
            </a:r>
          </a:p>
        </p:txBody>
      </p:sp>
      <p:pic>
        <p:nvPicPr>
          <p:cNvPr id="34" name="Picture 1082">
            <a:hlinkClick r:id="" action="ppaction://noaction">
              <a:snd r:embed="rId3" name="denon09.WAV"/>
            </a:hlinkClick>
            <a:extLst>
              <a:ext uri="{FF2B5EF4-FFF2-40B4-BE49-F238E27FC236}">
                <a16:creationId xmlns:a16="http://schemas.microsoft.com/office/drawing/2014/main" id="{CF7D1EB3-59F1-79F8-AF6B-1DDB1BC6B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891" y="5309392"/>
            <a:ext cx="217488"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085">
            <a:hlinkClick r:id="" action="ppaction://noaction">
              <a:snd r:embed="rId5" name="denon09+FiatPunto.WAV"/>
            </a:hlinkClick>
            <a:extLst>
              <a:ext uri="{FF2B5EF4-FFF2-40B4-BE49-F238E27FC236}">
                <a16:creationId xmlns:a16="http://schemas.microsoft.com/office/drawing/2014/main" id="{56BE2C9A-C284-E425-5A01-0E4B2E6C9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916" y="5308599"/>
            <a:ext cx="217488"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84">
            <a:hlinkClick r:id="" action="ppaction://noaction">
              <a:snd r:embed="rId4" name="type.wav"/>
            </a:hlinkClick>
            <a:extLst>
              <a:ext uri="{FF2B5EF4-FFF2-40B4-BE49-F238E27FC236}">
                <a16:creationId xmlns:a16="http://schemas.microsoft.com/office/drawing/2014/main" id="{DEA617AE-1A64-4CBB-8AED-6848FBD7B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6354" y="5308599"/>
            <a:ext cx="217487"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9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denon09.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519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19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19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enon09+FiatPu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57360A4-B8BF-52BB-7CF9-F330DBD09EBC}"/>
              </a:ext>
            </a:extLst>
          </p:cNvPr>
          <p:cNvSpPr>
            <a:spLocks noGrp="1"/>
          </p:cNvSpPr>
          <p:nvPr>
            <p:ph type="sldNum" sz="quarter" idx="10"/>
          </p:nvPr>
        </p:nvSpPr>
        <p:spPr/>
        <p:txBody>
          <a:bodyPr/>
          <a:lstStyle/>
          <a:p>
            <a:fld id="{FBD9AFC7-D62B-47D3-88B4-40C41CDC5412}" type="slidenum">
              <a:rPr lang="en-US" altLang="en-US"/>
              <a:pPr/>
              <a:t>25</a:t>
            </a:fld>
            <a:endParaRPr lang="en-US" altLang="en-US"/>
          </a:p>
        </p:txBody>
      </p:sp>
      <p:sp>
        <p:nvSpPr>
          <p:cNvPr id="3" name="Footer Placeholder 4">
            <a:extLst>
              <a:ext uri="{FF2B5EF4-FFF2-40B4-BE49-F238E27FC236}">
                <a16:creationId xmlns:a16="http://schemas.microsoft.com/office/drawing/2014/main" id="{26605011-0847-970C-C47D-ADC93D6AD721}"/>
              </a:ext>
            </a:extLst>
          </p:cNvPr>
          <p:cNvSpPr>
            <a:spLocks noGrp="1"/>
          </p:cNvSpPr>
          <p:nvPr>
            <p:ph type="ftr" sz="quarter" idx="11"/>
          </p:nvPr>
        </p:nvSpPr>
        <p:spPr/>
        <p:txBody>
          <a:bodyPr/>
          <a:lstStyle/>
          <a:p>
            <a:r>
              <a:rPr lang="en-US" altLang="en-US"/>
              <a:t>Elaborazione numerica del suono</a:t>
            </a:r>
          </a:p>
        </p:txBody>
      </p:sp>
      <p:sp>
        <p:nvSpPr>
          <p:cNvPr id="439298" name="Rectangle 2">
            <a:extLst>
              <a:ext uri="{FF2B5EF4-FFF2-40B4-BE49-F238E27FC236}">
                <a16:creationId xmlns:a16="http://schemas.microsoft.com/office/drawing/2014/main" id="{1B98969D-D938-0AB3-FA2C-866BB3AD29F3}"/>
              </a:ext>
            </a:extLst>
          </p:cNvPr>
          <p:cNvSpPr>
            <a:spLocks noGrp="1" noChangeArrowheads="1"/>
          </p:cNvSpPr>
          <p:nvPr>
            <p:ph type="title"/>
          </p:nvPr>
        </p:nvSpPr>
        <p:spPr/>
        <p:txBody>
          <a:bodyPr/>
          <a:lstStyle/>
          <a:p>
            <a:r>
              <a:rPr lang="it-IT" altLang="en-US"/>
              <a:t>Esempio di sistema con filtro equalizzatore</a:t>
            </a:r>
            <a:endParaRPr lang="en-US" altLang="en-US"/>
          </a:p>
        </p:txBody>
      </p:sp>
      <p:sp>
        <p:nvSpPr>
          <p:cNvPr id="439299" name="Rectangle 3">
            <a:extLst>
              <a:ext uri="{FF2B5EF4-FFF2-40B4-BE49-F238E27FC236}">
                <a16:creationId xmlns:a16="http://schemas.microsoft.com/office/drawing/2014/main" id="{8154379D-61F8-A0B5-0AC2-2EBF56D75DB1}"/>
              </a:ext>
            </a:extLst>
          </p:cNvPr>
          <p:cNvSpPr>
            <a:spLocks noGrp="1" noChangeArrowheads="1"/>
          </p:cNvSpPr>
          <p:nvPr>
            <p:ph type="body" idx="1"/>
          </p:nvPr>
        </p:nvSpPr>
        <p:spPr>
          <a:xfrm>
            <a:off x="676275" y="1127125"/>
            <a:ext cx="7772400" cy="684213"/>
          </a:xfrm>
        </p:spPr>
        <p:txBody>
          <a:bodyPr/>
          <a:lstStyle/>
          <a:p>
            <a:r>
              <a:rPr lang="it-IT" altLang="en-US"/>
              <a:t>Risposta all’impulso del sistema</a:t>
            </a:r>
            <a:endParaRPr lang="en-US" altLang="en-US"/>
          </a:p>
        </p:txBody>
      </p:sp>
      <p:sp>
        <p:nvSpPr>
          <p:cNvPr id="439300" name="Rectangle 4">
            <a:extLst>
              <a:ext uri="{FF2B5EF4-FFF2-40B4-BE49-F238E27FC236}">
                <a16:creationId xmlns:a16="http://schemas.microsoft.com/office/drawing/2014/main" id="{1D74712E-15F0-A10C-AAFD-C67C3BD735AB}"/>
              </a:ext>
            </a:extLst>
          </p:cNvPr>
          <p:cNvSpPr>
            <a:spLocks noChangeArrowheads="1"/>
          </p:cNvSpPr>
          <p:nvPr/>
        </p:nvSpPr>
        <p:spPr bwMode="auto">
          <a:xfrm>
            <a:off x="722313" y="3706813"/>
            <a:ext cx="7772400"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085850" indent="-228600">
              <a:spcBef>
                <a:spcPct val="0"/>
              </a:spcBef>
              <a:defRPr sz="2400">
                <a:solidFill>
                  <a:schemeClr val="tx1"/>
                </a:solidFill>
                <a:latin typeface="Times New Roman" panose="02020603050405020304" pitchFamily="18" charset="0"/>
              </a:defRPr>
            </a:lvl3pPr>
            <a:lvl4pPr marL="1428750" indent="-228600">
              <a:spcBef>
                <a:spcPct val="0"/>
              </a:spcBef>
              <a:defRPr sz="2400">
                <a:solidFill>
                  <a:schemeClr val="tx1"/>
                </a:solidFill>
                <a:latin typeface="Times New Roman" panose="02020603050405020304" pitchFamily="18" charset="0"/>
              </a:defRPr>
            </a:lvl4pPr>
            <a:lvl5pPr marL="1771650" indent="-228600">
              <a:spcBef>
                <a:spcPct val="0"/>
              </a:spcBef>
              <a:defRPr sz="2400">
                <a:solidFill>
                  <a:schemeClr val="tx1"/>
                </a:solidFill>
                <a:latin typeface="Times New Roman" panose="02020603050405020304" pitchFamily="18" charset="0"/>
              </a:defRPr>
            </a:lvl5pPr>
            <a:lvl6pPr marL="2228850" indent="-228600" eaLnBrk="0" fontAlgn="base" hangingPunct="0">
              <a:spcBef>
                <a:spcPct val="0"/>
              </a:spcBef>
              <a:spcAft>
                <a:spcPct val="0"/>
              </a:spcAft>
              <a:defRPr sz="2400">
                <a:solidFill>
                  <a:schemeClr val="tx1"/>
                </a:solidFill>
                <a:latin typeface="Times New Roman" panose="02020603050405020304" pitchFamily="18" charset="0"/>
              </a:defRPr>
            </a:lvl6pPr>
            <a:lvl7pPr marL="2686050" indent="-228600" eaLnBrk="0" fontAlgn="base" hangingPunct="0">
              <a:spcBef>
                <a:spcPct val="0"/>
              </a:spcBef>
              <a:spcAft>
                <a:spcPct val="0"/>
              </a:spcAft>
              <a:defRPr sz="2400">
                <a:solidFill>
                  <a:schemeClr val="tx1"/>
                </a:solidFill>
                <a:latin typeface="Times New Roman" panose="02020603050405020304" pitchFamily="18" charset="0"/>
              </a:defRPr>
            </a:lvl7pPr>
            <a:lvl8pPr marL="3143250" indent="-228600" eaLnBrk="0" fontAlgn="base" hangingPunct="0">
              <a:spcBef>
                <a:spcPct val="0"/>
              </a:spcBef>
              <a:spcAft>
                <a:spcPct val="0"/>
              </a:spcAft>
              <a:defRPr sz="2400">
                <a:solidFill>
                  <a:schemeClr val="tx1"/>
                </a:solidFill>
                <a:latin typeface="Times New Roman" panose="02020603050405020304" pitchFamily="18" charset="0"/>
              </a:defRPr>
            </a:lvl8pPr>
            <a:lvl9pPr marL="360045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it-IT" altLang="en-US" sz="2000">
                <a:latin typeface="Arial" panose="020B0604020202020204" pitchFamily="34" charset="0"/>
              </a:rPr>
              <a:t>Filtro inverso</a:t>
            </a:r>
            <a:endParaRPr lang="en-US" altLang="en-US" sz="2000">
              <a:latin typeface="Arial" panose="020B0604020202020204" pitchFamily="34" charset="0"/>
            </a:endParaRPr>
          </a:p>
        </p:txBody>
      </p:sp>
      <p:pic>
        <p:nvPicPr>
          <p:cNvPr id="439311" name="Picture 15">
            <a:hlinkClick r:id="" action="ppaction://noaction">
              <a:snd r:embed="rId2" name="PUNTO-SX-L.WAV"/>
            </a:hlinkClick>
            <a:extLst>
              <a:ext uri="{FF2B5EF4-FFF2-40B4-BE49-F238E27FC236}">
                <a16:creationId xmlns:a16="http://schemas.microsoft.com/office/drawing/2014/main" id="{3DEC704D-CD0E-E8C6-67D2-5CF868ED2FB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16013" y="1557338"/>
            <a:ext cx="3128962" cy="2041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3" name="Picture 17">
            <a:extLst>
              <a:ext uri="{FF2B5EF4-FFF2-40B4-BE49-F238E27FC236}">
                <a16:creationId xmlns:a16="http://schemas.microsoft.com/office/drawing/2014/main" id="{C763A783-9698-2B6B-E24E-98BF29777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557338"/>
            <a:ext cx="2808288"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4" name="Picture 18">
            <a:hlinkClick r:id="" action="ppaction://noaction">
              <a:snd r:embed="rId5" name="INV-PUNTO-SX-L.WAV"/>
            </a:hlinkClick>
            <a:extLst>
              <a:ext uri="{FF2B5EF4-FFF2-40B4-BE49-F238E27FC236}">
                <a16:creationId xmlns:a16="http://schemas.microsoft.com/office/drawing/2014/main" id="{B314504E-021E-BA2F-540F-6AF85C62E0F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16013" y="4170363"/>
            <a:ext cx="31686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5" name="Picture 19">
            <a:extLst>
              <a:ext uri="{FF2B5EF4-FFF2-40B4-BE49-F238E27FC236}">
                <a16:creationId xmlns:a16="http://schemas.microsoft.com/office/drawing/2014/main" id="{96FDA2C5-0E53-8597-3474-482BC9388B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4160838"/>
            <a:ext cx="2808288"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7AA6C4A-16BC-854D-58D2-D3B63F1CE51B}"/>
              </a:ext>
            </a:extLst>
          </p:cNvPr>
          <p:cNvSpPr>
            <a:spLocks noGrp="1"/>
          </p:cNvSpPr>
          <p:nvPr>
            <p:ph type="sldNum" sz="quarter" idx="10"/>
          </p:nvPr>
        </p:nvSpPr>
        <p:spPr/>
        <p:txBody>
          <a:bodyPr/>
          <a:lstStyle/>
          <a:p>
            <a:fld id="{6A13BF12-8757-41AE-B59A-BEC55B1F94CF}" type="slidenum">
              <a:rPr lang="en-US" altLang="en-US"/>
              <a:pPr/>
              <a:t>26</a:t>
            </a:fld>
            <a:endParaRPr lang="en-US" altLang="en-US"/>
          </a:p>
        </p:txBody>
      </p:sp>
      <p:sp>
        <p:nvSpPr>
          <p:cNvPr id="3" name="Footer Placeholder 6">
            <a:extLst>
              <a:ext uri="{FF2B5EF4-FFF2-40B4-BE49-F238E27FC236}">
                <a16:creationId xmlns:a16="http://schemas.microsoft.com/office/drawing/2014/main" id="{EFBC4FB3-AB12-00B9-E20B-3F46539C2B9B}"/>
              </a:ext>
            </a:extLst>
          </p:cNvPr>
          <p:cNvSpPr>
            <a:spLocks noGrp="1"/>
          </p:cNvSpPr>
          <p:nvPr>
            <p:ph type="ftr" sz="quarter" idx="11"/>
          </p:nvPr>
        </p:nvSpPr>
        <p:spPr/>
        <p:txBody>
          <a:bodyPr/>
          <a:lstStyle/>
          <a:p>
            <a:r>
              <a:rPr lang="en-US" altLang="en-US"/>
              <a:t>Elaborazione numerica del suono</a:t>
            </a:r>
          </a:p>
        </p:txBody>
      </p:sp>
      <p:sp>
        <p:nvSpPr>
          <p:cNvPr id="440322" name="Rectangle 1026">
            <a:extLst>
              <a:ext uri="{FF2B5EF4-FFF2-40B4-BE49-F238E27FC236}">
                <a16:creationId xmlns:a16="http://schemas.microsoft.com/office/drawing/2014/main" id="{03806F1D-B846-59B5-ECB2-2FD09317849E}"/>
              </a:ext>
            </a:extLst>
          </p:cNvPr>
          <p:cNvSpPr>
            <a:spLocks noGrp="1" noChangeArrowheads="1"/>
          </p:cNvSpPr>
          <p:nvPr>
            <p:ph type="title"/>
          </p:nvPr>
        </p:nvSpPr>
        <p:spPr/>
        <p:txBody>
          <a:bodyPr/>
          <a:lstStyle/>
          <a:p>
            <a:r>
              <a:rPr lang="it-IT" altLang="en-US"/>
              <a:t>Esempio di sistema con filtro equalizzatore</a:t>
            </a:r>
            <a:endParaRPr lang="en-US" altLang="en-US"/>
          </a:p>
        </p:txBody>
      </p:sp>
      <p:sp>
        <p:nvSpPr>
          <p:cNvPr id="440323" name="Rectangle 1027">
            <a:extLst>
              <a:ext uri="{FF2B5EF4-FFF2-40B4-BE49-F238E27FC236}">
                <a16:creationId xmlns:a16="http://schemas.microsoft.com/office/drawing/2014/main" id="{A4FDF468-C101-B46D-11EC-6ACF3A494012}"/>
              </a:ext>
            </a:extLst>
          </p:cNvPr>
          <p:cNvSpPr>
            <a:spLocks noGrp="1" noChangeArrowheads="1"/>
          </p:cNvSpPr>
          <p:nvPr>
            <p:ph type="body" sz="half" idx="1"/>
          </p:nvPr>
        </p:nvSpPr>
        <p:spPr>
          <a:xfrm>
            <a:off x="684213" y="1052513"/>
            <a:ext cx="7558087" cy="617537"/>
          </a:xfrm>
        </p:spPr>
        <p:txBody>
          <a:bodyPr/>
          <a:lstStyle/>
          <a:p>
            <a:r>
              <a:rPr lang="it-IT" altLang="en-US" sz="1800"/>
              <a:t>Convoluzione del filtro inverso con la risposta del sistema</a:t>
            </a:r>
            <a:endParaRPr lang="en-US" altLang="en-US" sz="1800"/>
          </a:p>
        </p:txBody>
      </p:sp>
      <p:pic>
        <p:nvPicPr>
          <p:cNvPr id="440329" name="Picture 1033">
            <a:hlinkClick r:id="" action="ppaction://media"/>
            <a:extLst>
              <a:ext uri="{FF2B5EF4-FFF2-40B4-BE49-F238E27FC236}">
                <a16:creationId xmlns:a16="http://schemas.microsoft.com/office/drawing/2014/main" id="{69391543-B658-6473-8914-69EED2C6E9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7735888" y="2532063"/>
            <a:ext cx="244475" cy="2444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50850" y="3830638"/>
            <a:ext cx="5608638" cy="1212850"/>
            <a:chOff x="450850" y="3830638"/>
            <a:chExt cx="5608638" cy="1212850"/>
          </a:xfrm>
        </p:grpSpPr>
        <p:sp>
          <p:nvSpPr>
            <p:cNvPr id="440349" name="Text Box 1053">
              <a:extLst>
                <a:ext uri="{FF2B5EF4-FFF2-40B4-BE49-F238E27FC236}">
                  <a16:creationId xmlns:a16="http://schemas.microsoft.com/office/drawing/2014/main" id="{2D9FD609-8DA5-293C-4CA6-CF3E568A76FC}"/>
                </a:ext>
              </a:extLst>
            </p:cNvPr>
            <p:cNvSpPr txBox="1">
              <a:spLocks noChangeArrowheads="1"/>
            </p:cNvSpPr>
            <p:nvPr/>
          </p:nvSpPr>
          <p:spPr bwMode="auto">
            <a:xfrm>
              <a:off x="2727325" y="3830638"/>
              <a:ext cx="33321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a:latin typeface="Times New Roman" panose="02020603050405020304" pitchFamily="18" charset="0"/>
                </a:rPr>
                <a:t>Sistema non filtrato</a:t>
              </a:r>
              <a:endParaRPr lang="en-US" altLang="en-US" sz="1400">
                <a:latin typeface="Times New Roman" panose="02020603050405020304" pitchFamily="18" charset="0"/>
              </a:endParaRPr>
            </a:p>
          </p:txBody>
        </p:sp>
        <p:sp>
          <p:nvSpPr>
            <p:cNvPr id="440356" name="Text Box 1060">
              <a:extLst>
                <a:ext uri="{FF2B5EF4-FFF2-40B4-BE49-F238E27FC236}">
                  <a16:creationId xmlns:a16="http://schemas.microsoft.com/office/drawing/2014/main" id="{518DBB7F-1E36-D658-FFC9-F8549B5F5003}"/>
                </a:ext>
              </a:extLst>
            </p:cNvPr>
            <p:cNvSpPr txBox="1">
              <a:spLocks noChangeArrowheads="1"/>
            </p:cNvSpPr>
            <p:nvPr/>
          </p:nvSpPr>
          <p:spPr bwMode="auto">
            <a:xfrm>
              <a:off x="2060575" y="4732338"/>
              <a:ext cx="1724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System</a:t>
              </a:r>
              <a:endParaRPr lang="en-US" altLang="en-US" sz="1400" b="0">
                <a:latin typeface="Times New Roman" panose="02020603050405020304" pitchFamily="18" charset="0"/>
              </a:endParaRPr>
            </a:p>
          </p:txBody>
        </p:sp>
        <p:sp>
          <p:nvSpPr>
            <p:cNvPr id="440350" name="Text Box 1054">
              <a:extLst>
                <a:ext uri="{FF2B5EF4-FFF2-40B4-BE49-F238E27FC236}">
                  <a16:creationId xmlns:a16="http://schemas.microsoft.com/office/drawing/2014/main" id="{EBFD8213-6FCD-F232-4A49-2823BA5A0720}"/>
                </a:ext>
              </a:extLst>
            </p:cNvPr>
            <p:cNvSpPr txBox="1">
              <a:spLocks noChangeArrowheads="1"/>
            </p:cNvSpPr>
            <p:nvPr/>
          </p:nvSpPr>
          <p:spPr bwMode="auto">
            <a:xfrm>
              <a:off x="565150" y="4233863"/>
              <a:ext cx="1035050" cy="344487"/>
            </a:xfrm>
            <a:prstGeom prst="rect">
              <a:avLst/>
            </a:prstGeom>
            <a:solidFill>
              <a:srgbClr val="FFFFFF"/>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x(</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51" name="AutoShape 1055">
              <a:extLst>
                <a:ext uri="{FF2B5EF4-FFF2-40B4-BE49-F238E27FC236}">
                  <a16:creationId xmlns:a16="http://schemas.microsoft.com/office/drawing/2014/main" id="{95A891BE-D98D-1BE5-6556-8177E3B3A2F6}"/>
                </a:ext>
              </a:extLst>
            </p:cNvPr>
            <p:cNvSpPr>
              <a:spLocks noChangeArrowheads="1"/>
            </p:cNvSpPr>
            <p:nvPr/>
          </p:nvSpPr>
          <p:spPr bwMode="auto">
            <a:xfrm>
              <a:off x="1714500" y="4348163"/>
              <a:ext cx="574675" cy="115887"/>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440352" name="Text Box 1056">
              <a:extLst>
                <a:ext uri="{FF2B5EF4-FFF2-40B4-BE49-F238E27FC236}">
                  <a16:creationId xmlns:a16="http://schemas.microsoft.com/office/drawing/2014/main" id="{0F945F5D-37F8-9EA0-8F13-DEADF40414AF}"/>
                </a:ext>
              </a:extLst>
            </p:cNvPr>
            <p:cNvSpPr txBox="1">
              <a:spLocks noChangeArrowheads="1"/>
            </p:cNvSpPr>
            <p:nvPr/>
          </p:nvSpPr>
          <p:spPr bwMode="auto">
            <a:xfrm>
              <a:off x="2405063" y="4233863"/>
              <a:ext cx="1033462" cy="344487"/>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h(</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53" name="AutoShape 1057">
              <a:extLst>
                <a:ext uri="{FF2B5EF4-FFF2-40B4-BE49-F238E27FC236}">
                  <a16:creationId xmlns:a16="http://schemas.microsoft.com/office/drawing/2014/main" id="{08936DD5-AF66-7C6D-144C-013545487AC9}"/>
                </a:ext>
              </a:extLst>
            </p:cNvPr>
            <p:cNvSpPr>
              <a:spLocks noChangeArrowheads="1"/>
            </p:cNvSpPr>
            <p:nvPr/>
          </p:nvSpPr>
          <p:spPr bwMode="auto">
            <a:xfrm>
              <a:off x="3554413" y="4348163"/>
              <a:ext cx="574675" cy="115887"/>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440354" name="Text Box 1058">
              <a:extLst>
                <a:ext uri="{FF2B5EF4-FFF2-40B4-BE49-F238E27FC236}">
                  <a16:creationId xmlns:a16="http://schemas.microsoft.com/office/drawing/2014/main" id="{5AC54F09-9DEF-ABBE-341C-4A1052F55999}"/>
                </a:ext>
              </a:extLst>
            </p:cNvPr>
            <p:cNvSpPr txBox="1">
              <a:spLocks noChangeArrowheads="1"/>
            </p:cNvSpPr>
            <p:nvPr/>
          </p:nvSpPr>
          <p:spPr bwMode="auto">
            <a:xfrm>
              <a:off x="4243388" y="4233863"/>
              <a:ext cx="1035050" cy="344487"/>
            </a:xfrm>
            <a:prstGeom prst="rect">
              <a:avLst/>
            </a:prstGeom>
            <a:solidFill>
              <a:schemeClr val="bg1"/>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y(</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55" name="Text Box 1059">
              <a:extLst>
                <a:ext uri="{FF2B5EF4-FFF2-40B4-BE49-F238E27FC236}">
                  <a16:creationId xmlns:a16="http://schemas.microsoft.com/office/drawing/2014/main" id="{93F59393-618D-5904-AAFC-14CB311B5FA7}"/>
                </a:ext>
              </a:extLst>
            </p:cNvPr>
            <p:cNvSpPr txBox="1">
              <a:spLocks noChangeArrowheads="1"/>
            </p:cNvSpPr>
            <p:nvPr/>
          </p:nvSpPr>
          <p:spPr bwMode="auto">
            <a:xfrm>
              <a:off x="450850" y="4694238"/>
              <a:ext cx="12636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Input signal</a:t>
              </a:r>
            </a:p>
          </p:txBody>
        </p:sp>
        <p:sp>
          <p:nvSpPr>
            <p:cNvPr id="440357" name="Text Box 1061">
              <a:extLst>
                <a:ext uri="{FF2B5EF4-FFF2-40B4-BE49-F238E27FC236}">
                  <a16:creationId xmlns:a16="http://schemas.microsoft.com/office/drawing/2014/main" id="{9A801DBA-4A25-9004-ED09-B3B23E5332A2}"/>
                </a:ext>
              </a:extLst>
            </p:cNvPr>
            <p:cNvSpPr txBox="1">
              <a:spLocks noChangeArrowheads="1"/>
            </p:cNvSpPr>
            <p:nvPr/>
          </p:nvSpPr>
          <p:spPr bwMode="auto">
            <a:xfrm>
              <a:off x="4013200" y="4694238"/>
              <a:ext cx="14954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Output signal</a:t>
              </a:r>
            </a:p>
          </p:txBody>
        </p:sp>
        <p:pic>
          <p:nvPicPr>
            <p:cNvPr id="440378" name="Picture 1082">
              <a:hlinkClick r:id="" action="ppaction://noaction">
                <a:snd r:embed="rId5" name="denon09.WAV"/>
              </a:hlinkClick>
              <a:extLst>
                <a:ext uri="{FF2B5EF4-FFF2-40B4-BE49-F238E27FC236}">
                  <a16:creationId xmlns:a16="http://schemas.microsoft.com/office/drawing/2014/main" id="{CF7D1EB3-59F1-79F8-AF6B-1DDB1BC6B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325" y="4287838"/>
              <a:ext cx="217488"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0" name="Picture 1084">
              <a:hlinkClick r:id="" action="ppaction://noaction">
                <a:snd r:embed="rId7" name="PUNTO-SX-L.WAV"/>
              </a:hlinkClick>
              <a:extLst>
                <a:ext uri="{FF2B5EF4-FFF2-40B4-BE49-F238E27FC236}">
                  <a16:creationId xmlns:a16="http://schemas.microsoft.com/office/drawing/2014/main" id="{295E55B3-8B44-ED31-CB7C-6BAFC6BBCF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4292600"/>
              <a:ext cx="217487"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1" name="Picture 1085">
              <a:hlinkClick r:id="" action="ppaction://noaction">
                <a:snd r:embed="rId8" name="denon09+FiatPunto.WAV"/>
              </a:hlinkClick>
              <a:extLst>
                <a:ext uri="{FF2B5EF4-FFF2-40B4-BE49-F238E27FC236}">
                  <a16:creationId xmlns:a16="http://schemas.microsoft.com/office/drawing/2014/main" id="{56BE2C9A-C284-E425-5A01-0E4B2E6C9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4292600"/>
              <a:ext cx="217488"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0383" name="Picture 1087">
            <a:extLst>
              <a:ext uri="{FF2B5EF4-FFF2-40B4-BE49-F238E27FC236}">
                <a16:creationId xmlns:a16="http://schemas.microsoft.com/office/drawing/2014/main" id="{4882F81F-2F42-F200-F5AE-667833977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8888" y="1557338"/>
            <a:ext cx="2879725"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5" name="Picture 1089">
            <a:extLst>
              <a:ext uri="{FF2B5EF4-FFF2-40B4-BE49-F238E27FC236}">
                <a16:creationId xmlns:a16="http://schemas.microsoft.com/office/drawing/2014/main" id="{4325A38B-1991-AEFC-914D-1FBA1D760D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4663" y="1557338"/>
            <a:ext cx="2879725"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23863" y="5111750"/>
            <a:ext cx="8308975" cy="1452563"/>
            <a:chOff x="423863" y="5111750"/>
            <a:chExt cx="8308975" cy="1452563"/>
          </a:xfrm>
        </p:grpSpPr>
        <p:sp>
          <p:nvSpPr>
            <p:cNvPr id="440330" name="Text Box 1034">
              <a:extLst>
                <a:ext uri="{FF2B5EF4-FFF2-40B4-BE49-F238E27FC236}">
                  <a16:creationId xmlns:a16="http://schemas.microsoft.com/office/drawing/2014/main" id="{0BBC9FCC-D282-A017-AB07-1427F1BBE2B7}"/>
                </a:ext>
              </a:extLst>
            </p:cNvPr>
            <p:cNvSpPr txBox="1">
              <a:spLocks noChangeArrowheads="1"/>
            </p:cNvSpPr>
            <p:nvPr/>
          </p:nvSpPr>
          <p:spPr bwMode="auto">
            <a:xfrm>
              <a:off x="2944813" y="5111750"/>
              <a:ext cx="33321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a:latin typeface="Times New Roman" panose="02020603050405020304" pitchFamily="18" charset="0"/>
                </a:rPr>
                <a:t>Effetto del filtraggio equalizzatore</a:t>
              </a:r>
              <a:endParaRPr lang="en-US" altLang="en-US" sz="1400">
                <a:latin typeface="Times New Roman" panose="02020603050405020304" pitchFamily="18" charset="0"/>
              </a:endParaRPr>
            </a:p>
          </p:txBody>
        </p:sp>
        <p:sp>
          <p:nvSpPr>
            <p:cNvPr id="440331" name="Text Box 1035">
              <a:extLst>
                <a:ext uri="{FF2B5EF4-FFF2-40B4-BE49-F238E27FC236}">
                  <a16:creationId xmlns:a16="http://schemas.microsoft.com/office/drawing/2014/main" id="{CC8669F1-0597-7879-3E39-3A607FF6AF9D}"/>
                </a:ext>
              </a:extLst>
            </p:cNvPr>
            <p:cNvSpPr txBox="1">
              <a:spLocks noChangeArrowheads="1"/>
            </p:cNvSpPr>
            <p:nvPr/>
          </p:nvSpPr>
          <p:spPr bwMode="auto">
            <a:xfrm>
              <a:off x="2341563" y="5521325"/>
              <a:ext cx="1035050" cy="344488"/>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it-IT" altLang="en-US" sz="1200" b="0">
                  <a:latin typeface="Times New Roman" panose="02020603050405020304" pitchFamily="18" charset="0"/>
                </a:rPr>
                <a:t>f</a:t>
              </a:r>
              <a:r>
                <a:rPr lang="en-US" altLang="en-US" sz="1200" b="0">
                  <a:latin typeface="Times New Roman" panose="02020603050405020304" pitchFamily="18" charset="0"/>
                </a:rPr>
                <a:t>(</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32" name="AutoShape 1036">
              <a:extLst>
                <a:ext uri="{FF2B5EF4-FFF2-40B4-BE49-F238E27FC236}">
                  <a16:creationId xmlns:a16="http://schemas.microsoft.com/office/drawing/2014/main" id="{F0D0B067-34E6-56DD-3367-B633C3A7A854}"/>
                </a:ext>
              </a:extLst>
            </p:cNvPr>
            <p:cNvSpPr>
              <a:spLocks noChangeArrowheads="1"/>
            </p:cNvSpPr>
            <p:nvPr/>
          </p:nvSpPr>
          <p:spPr bwMode="auto">
            <a:xfrm>
              <a:off x="5200650" y="5635625"/>
              <a:ext cx="474663" cy="107950"/>
            </a:xfrm>
            <a:prstGeom prst="rightArrow">
              <a:avLst>
                <a:gd name="adj1" fmla="val 50000"/>
                <a:gd name="adj2" fmla="val 109927"/>
              </a:avLst>
            </a:prstGeom>
            <a:solidFill>
              <a:srgbClr val="FFFFFF"/>
            </a:solidFill>
            <a:ln w="9525">
              <a:solidFill>
                <a:srgbClr val="000000"/>
              </a:solidFill>
              <a:miter lim="800000"/>
              <a:headEnd/>
              <a:tailEnd/>
            </a:ln>
          </p:spPr>
          <p:txBody>
            <a:bodyPr/>
            <a:lstStyle/>
            <a:p>
              <a:endParaRPr lang="en-GB"/>
            </a:p>
          </p:txBody>
        </p:sp>
        <p:sp>
          <p:nvSpPr>
            <p:cNvPr id="440333" name="Text Box 1037">
              <a:extLst>
                <a:ext uri="{FF2B5EF4-FFF2-40B4-BE49-F238E27FC236}">
                  <a16:creationId xmlns:a16="http://schemas.microsoft.com/office/drawing/2014/main" id="{1B934173-6374-7CED-8CD8-238E43FC6B5E}"/>
                </a:ext>
              </a:extLst>
            </p:cNvPr>
            <p:cNvSpPr txBox="1">
              <a:spLocks noChangeArrowheads="1"/>
            </p:cNvSpPr>
            <p:nvPr/>
          </p:nvSpPr>
          <p:spPr bwMode="auto">
            <a:xfrm>
              <a:off x="5753100" y="5521325"/>
              <a:ext cx="1033463" cy="344488"/>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h(</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34" name="AutoShape 1038">
              <a:extLst>
                <a:ext uri="{FF2B5EF4-FFF2-40B4-BE49-F238E27FC236}">
                  <a16:creationId xmlns:a16="http://schemas.microsoft.com/office/drawing/2014/main" id="{1942199F-E4BA-D1C9-3E4D-66C0E88B0637}"/>
                </a:ext>
              </a:extLst>
            </p:cNvPr>
            <p:cNvSpPr>
              <a:spLocks noChangeArrowheads="1"/>
            </p:cNvSpPr>
            <p:nvPr/>
          </p:nvSpPr>
          <p:spPr bwMode="auto">
            <a:xfrm>
              <a:off x="6878638" y="5635625"/>
              <a:ext cx="474662" cy="115888"/>
            </a:xfrm>
            <a:prstGeom prst="rightArrow">
              <a:avLst>
                <a:gd name="adj1" fmla="val 50000"/>
                <a:gd name="adj2" fmla="val 102397"/>
              </a:avLst>
            </a:prstGeom>
            <a:solidFill>
              <a:srgbClr val="FFFFFF"/>
            </a:solidFill>
            <a:ln w="9525">
              <a:solidFill>
                <a:srgbClr val="000000"/>
              </a:solidFill>
              <a:miter lim="800000"/>
              <a:headEnd/>
              <a:tailEnd/>
            </a:ln>
          </p:spPr>
          <p:txBody>
            <a:bodyPr/>
            <a:lstStyle/>
            <a:p>
              <a:endParaRPr lang="en-GB"/>
            </a:p>
          </p:txBody>
        </p:sp>
        <p:sp>
          <p:nvSpPr>
            <p:cNvPr id="440335" name="Text Box 1039">
              <a:extLst>
                <a:ext uri="{FF2B5EF4-FFF2-40B4-BE49-F238E27FC236}">
                  <a16:creationId xmlns:a16="http://schemas.microsoft.com/office/drawing/2014/main" id="{A236BB7C-D62B-5191-30FA-F2C6FAED17D4}"/>
                </a:ext>
              </a:extLst>
            </p:cNvPr>
            <p:cNvSpPr txBox="1">
              <a:spLocks noChangeArrowheads="1"/>
            </p:cNvSpPr>
            <p:nvPr/>
          </p:nvSpPr>
          <p:spPr bwMode="auto">
            <a:xfrm>
              <a:off x="7467600" y="5521325"/>
              <a:ext cx="1035050" cy="344488"/>
            </a:xfrm>
            <a:prstGeom prst="rect">
              <a:avLst/>
            </a:prstGeom>
            <a:solidFill>
              <a:schemeClr val="bg1"/>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x’(</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36" name="Text Box 1040">
              <a:extLst>
                <a:ext uri="{FF2B5EF4-FFF2-40B4-BE49-F238E27FC236}">
                  <a16:creationId xmlns:a16="http://schemas.microsoft.com/office/drawing/2014/main" id="{C0EB5AA1-C0C6-90A9-8673-780556C6FF7C}"/>
                </a:ext>
              </a:extLst>
            </p:cNvPr>
            <p:cNvSpPr txBox="1">
              <a:spLocks noChangeArrowheads="1"/>
            </p:cNvSpPr>
            <p:nvPr/>
          </p:nvSpPr>
          <p:spPr bwMode="auto">
            <a:xfrm>
              <a:off x="2227263" y="5981700"/>
              <a:ext cx="12636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Filtering coefficients</a:t>
              </a:r>
              <a:endParaRPr lang="en-US" altLang="en-US" sz="1400" b="0">
                <a:latin typeface="Times New Roman" panose="02020603050405020304" pitchFamily="18" charset="0"/>
              </a:endParaRPr>
            </a:p>
          </p:txBody>
        </p:sp>
        <p:sp>
          <p:nvSpPr>
            <p:cNvPr id="440337" name="Text Box 1041">
              <a:extLst>
                <a:ext uri="{FF2B5EF4-FFF2-40B4-BE49-F238E27FC236}">
                  <a16:creationId xmlns:a16="http://schemas.microsoft.com/office/drawing/2014/main" id="{00DED1FD-4B94-2008-D017-4A56A76A74EF}"/>
                </a:ext>
              </a:extLst>
            </p:cNvPr>
            <p:cNvSpPr txBox="1">
              <a:spLocks noChangeArrowheads="1"/>
            </p:cNvSpPr>
            <p:nvPr/>
          </p:nvSpPr>
          <p:spPr bwMode="auto">
            <a:xfrm>
              <a:off x="5408613" y="5981700"/>
              <a:ext cx="17240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System</a:t>
              </a:r>
              <a:endParaRPr lang="en-US" altLang="en-US" sz="1400" b="0">
                <a:latin typeface="Times New Roman" panose="02020603050405020304" pitchFamily="18" charset="0"/>
              </a:endParaRPr>
            </a:p>
          </p:txBody>
        </p:sp>
        <p:sp>
          <p:nvSpPr>
            <p:cNvPr id="440338" name="Text Box 1042">
              <a:extLst>
                <a:ext uri="{FF2B5EF4-FFF2-40B4-BE49-F238E27FC236}">
                  <a16:creationId xmlns:a16="http://schemas.microsoft.com/office/drawing/2014/main" id="{9B95E6E3-931F-6175-AF47-D989CB940752}"/>
                </a:ext>
              </a:extLst>
            </p:cNvPr>
            <p:cNvSpPr txBox="1">
              <a:spLocks noChangeArrowheads="1"/>
            </p:cNvSpPr>
            <p:nvPr/>
          </p:nvSpPr>
          <p:spPr bwMode="auto">
            <a:xfrm>
              <a:off x="7237413" y="5981700"/>
              <a:ext cx="14954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Output signal</a:t>
              </a:r>
            </a:p>
          </p:txBody>
        </p:sp>
        <p:sp>
          <p:nvSpPr>
            <p:cNvPr id="440339" name="Text Box 1043">
              <a:extLst>
                <a:ext uri="{FF2B5EF4-FFF2-40B4-BE49-F238E27FC236}">
                  <a16:creationId xmlns:a16="http://schemas.microsoft.com/office/drawing/2014/main" id="{5EE7A486-7D9C-C74B-FE6D-E8E9643D52E9}"/>
                </a:ext>
              </a:extLst>
            </p:cNvPr>
            <p:cNvSpPr txBox="1">
              <a:spLocks noChangeArrowheads="1"/>
            </p:cNvSpPr>
            <p:nvPr/>
          </p:nvSpPr>
          <p:spPr bwMode="auto">
            <a:xfrm>
              <a:off x="538163" y="5529263"/>
              <a:ext cx="1035050" cy="344487"/>
            </a:xfrm>
            <a:prstGeom prst="rect">
              <a:avLst/>
            </a:prstGeom>
            <a:solidFill>
              <a:srgbClr val="FFFFFF"/>
            </a:solidFill>
            <a:ln w="9525">
              <a:solidFill>
                <a:srgbClr val="000000"/>
              </a:solidFill>
              <a:miter lim="800000"/>
              <a:headEnd/>
              <a:tailEnd/>
            </a:ln>
          </p:spPr>
          <p:txBody>
            <a:bodyPr/>
            <a:lstStyle/>
            <a:p>
              <a:pPr algn="ctr">
                <a:spcBef>
                  <a:spcPct val="0"/>
                </a:spcBef>
                <a:buClrTx/>
                <a:buFontTx/>
                <a:buNone/>
              </a:pPr>
              <a:r>
                <a:rPr lang="en-US" altLang="en-US" sz="1200" b="0">
                  <a:latin typeface="Times New Roman" panose="02020603050405020304" pitchFamily="18" charset="0"/>
                </a:rPr>
                <a:t>x(</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40" name="AutoShape 1044">
              <a:extLst>
                <a:ext uri="{FF2B5EF4-FFF2-40B4-BE49-F238E27FC236}">
                  <a16:creationId xmlns:a16="http://schemas.microsoft.com/office/drawing/2014/main" id="{14D4446D-9B7C-020B-6446-F245CD266E30}"/>
                </a:ext>
              </a:extLst>
            </p:cNvPr>
            <p:cNvSpPr>
              <a:spLocks noChangeArrowheads="1"/>
            </p:cNvSpPr>
            <p:nvPr/>
          </p:nvSpPr>
          <p:spPr bwMode="auto">
            <a:xfrm>
              <a:off x="1687513" y="5653088"/>
              <a:ext cx="574675" cy="115887"/>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sp>
          <p:nvSpPr>
            <p:cNvPr id="440341" name="Text Box 1045">
              <a:extLst>
                <a:ext uri="{FF2B5EF4-FFF2-40B4-BE49-F238E27FC236}">
                  <a16:creationId xmlns:a16="http://schemas.microsoft.com/office/drawing/2014/main" id="{061FAC37-7CA7-F827-B9B1-4AE1956F1254}"/>
                </a:ext>
              </a:extLst>
            </p:cNvPr>
            <p:cNvSpPr txBox="1">
              <a:spLocks noChangeArrowheads="1"/>
            </p:cNvSpPr>
            <p:nvPr/>
          </p:nvSpPr>
          <p:spPr bwMode="auto">
            <a:xfrm>
              <a:off x="423863" y="5989638"/>
              <a:ext cx="12636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Input signal</a:t>
              </a:r>
            </a:p>
          </p:txBody>
        </p:sp>
        <p:sp>
          <p:nvSpPr>
            <p:cNvPr id="440346" name="AutoShape 1050">
              <a:extLst>
                <a:ext uri="{FF2B5EF4-FFF2-40B4-BE49-F238E27FC236}">
                  <a16:creationId xmlns:a16="http://schemas.microsoft.com/office/drawing/2014/main" id="{757B54F0-F53D-4784-53C4-4E720073DD22}"/>
                </a:ext>
              </a:extLst>
            </p:cNvPr>
            <p:cNvSpPr>
              <a:spLocks noChangeArrowheads="1"/>
            </p:cNvSpPr>
            <p:nvPr/>
          </p:nvSpPr>
          <p:spPr bwMode="auto">
            <a:xfrm>
              <a:off x="3455988" y="5643563"/>
              <a:ext cx="484187" cy="115887"/>
            </a:xfrm>
            <a:prstGeom prst="rightArrow">
              <a:avLst>
                <a:gd name="adj1" fmla="val 50000"/>
                <a:gd name="adj2" fmla="val 104452"/>
              </a:avLst>
            </a:prstGeom>
            <a:solidFill>
              <a:srgbClr val="FFFFFF"/>
            </a:solidFill>
            <a:ln w="9525">
              <a:solidFill>
                <a:srgbClr val="000000"/>
              </a:solidFill>
              <a:miter lim="800000"/>
              <a:headEnd/>
              <a:tailEnd/>
            </a:ln>
          </p:spPr>
          <p:txBody>
            <a:bodyPr/>
            <a:lstStyle/>
            <a:p>
              <a:endParaRPr lang="en-GB"/>
            </a:p>
          </p:txBody>
        </p:sp>
        <p:sp>
          <p:nvSpPr>
            <p:cNvPr id="440347" name="Text Box 1051">
              <a:extLst>
                <a:ext uri="{FF2B5EF4-FFF2-40B4-BE49-F238E27FC236}">
                  <a16:creationId xmlns:a16="http://schemas.microsoft.com/office/drawing/2014/main" id="{19D8D496-99DC-C0E3-6C68-93813A52132D}"/>
                </a:ext>
              </a:extLst>
            </p:cNvPr>
            <p:cNvSpPr txBox="1">
              <a:spLocks noChangeArrowheads="1"/>
            </p:cNvSpPr>
            <p:nvPr/>
          </p:nvSpPr>
          <p:spPr bwMode="auto">
            <a:xfrm>
              <a:off x="4032250" y="5529263"/>
              <a:ext cx="1033463" cy="344487"/>
            </a:xfrm>
            <a:prstGeom prst="rect">
              <a:avLst/>
            </a:prstGeom>
            <a:solidFill>
              <a:schemeClr val="bg1"/>
            </a:solidFill>
            <a:ln w="9525">
              <a:solidFill>
                <a:srgbClr val="000000"/>
              </a:solidFill>
              <a:miter lim="800000"/>
              <a:headEnd/>
              <a:tailEnd/>
            </a:ln>
          </p:spPr>
          <p:txBody>
            <a:bodyPr/>
            <a:lstStyle/>
            <a:p>
              <a:pPr algn="ctr">
                <a:spcBef>
                  <a:spcPct val="0"/>
                </a:spcBef>
                <a:buClrTx/>
                <a:buFontTx/>
                <a:buNone/>
              </a:pPr>
              <a:r>
                <a:rPr lang="it-IT" altLang="en-US" sz="1200" b="0">
                  <a:latin typeface="Times New Roman" panose="02020603050405020304" pitchFamily="18" charset="0"/>
                </a:rPr>
                <a:t>z</a:t>
              </a:r>
              <a:r>
                <a:rPr lang="en-US" altLang="en-US" sz="1200" b="0">
                  <a:latin typeface="Times New Roman" panose="02020603050405020304" pitchFamily="18" charset="0"/>
                </a:rPr>
                <a:t>(</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48" name="Text Box 1052">
              <a:extLst>
                <a:ext uri="{FF2B5EF4-FFF2-40B4-BE49-F238E27FC236}">
                  <a16:creationId xmlns:a16="http://schemas.microsoft.com/office/drawing/2014/main" id="{3E33918A-43DF-98A7-89AA-746D2CB5518F}"/>
                </a:ext>
              </a:extLst>
            </p:cNvPr>
            <p:cNvSpPr txBox="1">
              <a:spLocks noChangeArrowheads="1"/>
            </p:cNvSpPr>
            <p:nvPr/>
          </p:nvSpPr>
          <p:spPr bwMode="auto">
            <a:xfrm>
              <a:off x="3687763" y="5989638"/>
              <a:ext cx="17240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Filtered signal</a:t>
              </a:r>
              <a:endParaRPr lang="en-US" altLang="en-US" sz="1400" b="0">
                <a:latin typeface="Times New Roman" panose="02020603050405020304" pitchFamily="18" charset="0"/>
              </a:endParaRPr>
            </a:p>
          </p:txBody>
        </p:sp>
        <p:pic>
          <p:nvPicPr>
            <p:cNvPr id="440379" name="Picture 1083">
              <a:hlinkClick r:id="" action="ppaction://noaction">
                <a:snd r:embed="rId5" name="denon09.WAV"/>
              </a:hlinkClick>
              <a:extLst>
                <a:ext uri="{FF2B5EF4-FFF2-40B4-BE49-F238E27FC236}">
                  <a16:creationId xmlns:a16="http://schemas.microsoft.com/office/drawing/2014/main" id="{7BBEBD56-5664-7B4F-534F-4A4FA195C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589588"/>
              <a:ext cx="217487"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2" name="Picture 1086">
              <a:hlinkClick r:id="" action="ppaction://noaction">
                <a:snd r:embed="rId11" name="INV-PUNTO-SX-L.WAV"/>
              </a:hlinkClick>
              <a:extLst>
                <a:ext uri="{FF2B5EF4-FFF2-40B4-BE49-F238E27FC236}">
                  <a16:creationId xmlns:a16="http://schemas.microsoft.com/office/drawing/2014/main" id="{1E72F123-F9DE-C0BE-60D1-B44E3C799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5589588"/>
              <a:ext cx="217487"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6" name="Picture 1090">
              <a:hlinkClick r:id="" action="ppaction://noaction">
                <a:snd r:embed="rId12" name="denon09+InvFiatPunto.WAV"/>
              </a:hlinkClick>
              <a:extLst>
                <a:ext uri="{FF2B5EF4-FFF2-40B4-BE49-F238E27FC236}">
                  <a16:creationId xmlns:a16="http://schemas.microsoft.com/office/drawing/2014/main" id="{EF0EA5B0-072F-D7C2-3390-01C522421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5589588"/>
              <a:ext cx="217488"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7" name="Picture 1091">
              <a:hlinkClick r:id="" action="ppaction://noaction">
                <a:snd r:embed="rId7" name="PUNTO-SX-L.WAV"/>
              </a:hlinkClick>
              <a:extLst>
                <a:ext uri="{FF2B5EF4-FFF2-40B4-BE49-F238E27FC236}">
                  <a16:creationId xmlns:a16="http://schemas.microsoft.com/office/drawing/2014/main" id="{88EDDA9A-001F-FDB5-115E-34BF93438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5589588"/>
              <a:ext cx="217487"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8" name="Picture 1092">
              <a:hlinkClick r:id="" action="ppaction://noaction">
                <a:snd r:embed="rId13" name="denon09+InvFiatPunto+FiatPunto.WAV"/>
              </a:hlinkClick>
              <a:extLst>
                <a:ext uri="{FF2B5EF4-FFF2-40B4-BE49-F238E27FC236}">
                  <a16:creationId xmlns:a16="http://schemas.microsoft.com/office/drawing/2014/main" id="{4CF93705-ABE8-A06F-5BDD-F64FB41DB5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888" y="5589588"/>
              <a:ext cx="217487"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40394" name="Group 1098">
            <a:extLst>
              <a:ext uri="{FF2B5EF4-FFF2-40B4-BE49-F238E27FC236}">
                <a16:creationId xmlns:a16="http://schemas.microsoft.com/office/drawing/2014/main" id="{DE006D30-D3F9-FBBE-5356-A12C7AC603D9}"/>
              </a:ext>
            </a:extLst>
          </p:cNvPr>
          <p:cNvGrpSpPr>
            <a:grpSpLocks/>
          </p:cNvGrpSpPr>
          <p:nvPr/>
        </p:nvGrpSpPr>
        <p:grpSpPr bwMode="auto">
          <a:xfrm>
            <a:off x="5400675" y="4221163"/>
            <a:ext cx="2843213" cy="1152525"/>
            <a:chOff x="3402" y="2659"/>
            <a:chExt cx="1791" cy="726"/>
          </a:xfrm>
        </p:grpSpPr>
        <p:sp>
          <p:nvSpPr>
            <p:cNvPr id="440389" name="Text Box 1093">
              <a:extLst>
                <a:ext uri="{FF2B5EF4-FFF2-40B4-BE49-F238E27FC236}">
                  <a16:creationId xmlns:a16="http://schemas.microsoft.com/office/drawing/2014/main" id="{F89056C7-FE15-44D7-C123-6E5E9E817576}"/>
                </a:ext>
              </a:extLst>
            </p:cNvPr>
            <p:cNvSpPr txBox="1">
              <a:spLocks noChangeArrowheads="1"/>
            </p:cNvSpPr>
            <p:nvPr/>
          </p:nvSpPr>
          <p:spPr bwMode="auto">
            <a:xfrm>
              <a:off x="3814" y="2659"/>
              <a:ext cx="652" cy="217"/>
            </a:xfrm>
            <a:prstGeom prst="rect">
              <a:avLst/>
            </a:prstGeom>
            <a:solidFill>
              <a:srgbClr val="FFFF99"/>
            </a:solidFill>
            <a:ln w="9525">
              <a:solidFill>
                <a:srgbClr val="FF0000"/>
              </a:solidFill>
              <a:miter lim="800000"/>
              <a:headEnd/>
              <a:tailEnd/>
            </a:ln>
          </p:spPr>
          <p:txBody>
            <a:bodyPr/>
            <a:lstStyle/>
            <a:p>
              <a:pPr algn="ctr">
                <a:spcBef>
                  <a:spcPct val="0"/>
                </a:spcBef>
                <a:buClrTx/>
                <a:buFontTx/>
                <a:buNone/>
              </a:pPr>
              <a:r>
                <a:rPr lang="it-IT" altLang="en-US" sz="1200" b="0">
                  <a:latin typeface="Times New Roman" panose="02020603050405020304" pitchFamily="18" charset="0"/>
                </a:rPr>
                <a:t>f</a:t>
              </a:r>
              <a:r>
                <a:rPr lang="en-US" altLang="en-US" sz="1200" b="0">
                  <a:latin typeface="Times New Roman" panose="02020603050405020304" pitchFamily="18" charset="0"/>
                </a:rPr>
                <a:t>(</a:t>
              </a:r>
              <a:r>
                <a:rPr lang="en-US" altLang="en-US" sz="1200" b="0">
                  <a:latin typeface="Symbol" panose="05050102010706020507" pitchFamily="18" charset="2"/>
                </a:rPr>
                <a:t>t</a:t>
              </a:r>
              <a:r>
                <a:rPr lang="en-US" altLang="en-US" sz="1200" b="0">
                  <a:latin typeface="Times New Roman" panose="02020603050405020304" pitchFamily="18" charset="0"/>
                </a:rPr>
                <a:t>)</a:t>
              </a:r>
            </a:p>
          </p:txBody>
        </p:sp>
        <p:sp>
          <p:nvSpPr>
            <p:cNvPr id="440390" name="Text Box 1094">
              <a:extLst>
                <a:ext uri="{FF2B5EF4-FFF2-40B4-BE49-F238E27FC236}">
                  <a16:creationId xmlns:a16="http://schemas.microsoft.com/office/drawing/2014/main" id="{728663E5-C3BB-B26A-636C-757B7E874B9F}"/>
                </a:ext>
              </a:extLst>
            </p:cNvPr>
            <p:cNvSpPr txBox="1">
              <a:spLocks noChangeArrowheads="1"/>
            </p:cNvSpPr>
            <p:nvPr/>
          </p:nvSpPr>
          <p:spPr bwMode="auto">
            <a:xfrm>
              <a:off x="3742" y="2949"/>
              <a:ext cx="79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it-IT" altLang="en-US" sz="1400" b="0">
                  <a:latin typeface="Times New Roman" panose="02020603050405020304" pitchFamily="18" charset="0"/>
                </a:rPr>
                <a:t>Filtering coefficients</a:t>
              </a:r>
              <a:endParaRPr lang="en-US" altLang="en-US" sz="1400" b="0">
                <a:latin typeface="Times New Roman" panose="02020603050405020304" pitchFamily="18" charset="0"/>
              </a:endParaRPr>
            </a:p>
          </p:txBody>
        </p:sp>
        <p:sp>
          <p:nvSpPr>
            <p:cNvPr id="440391" name="AutoShape 1095">
              <a:extLst>
                <a:ext uri="{FF2B5EF4-FFF2-40B4-BE49-F238E27FC236}">
                  <a16:creationId xmlns:a16="http://schemas.microsoft.com/office/drawing/2014/main" id="{EB7F34B8-0566-1493-1317-5C9D69680645}"/>
                </a:ext>
              </a:extLst>
            </p:cNvPr>
            <p:cNvSpPr>
              <a:spLocks noChangeArrowheads="1"/>
            </p:cNvSpPr>
            <p:nvPr/>
          </p:nvSpPr>
          <p:spPr bwMode="auto">
            <a:xfrm>
              <a:off x="3402" y="2742"/>
              <a:ext cx="362" cy="73"/>
            </a:xfrm>
            <a:prstGeom prst="rightArrow">
              <a:avLst>
                <a:gd name="adj1" fmla="val 50000"/>
                <a:gd name="adj2" fmla="val 123973"/>
              </a:avLst>
            </a:prstGeom>
            <a:solidFill>
              <a:srgbClr val="FFFFFF"/>
            </a:solidFill>
            <a:ln w="9525">
              <a:solidFill>
                <a:srgbClr val="000000"/>
              </a:solidFill>
              <a:miter lim="800000"/>
              <a:headEnd/>
              <a:tailEnd/>
            </a:ln>
          </p:spPr>
          <p:txBody>
            <a:bodyPr/>
            <a:lstStyle/>
            <a:p>
              <a:endParaRPr lang="en-GB"/>
            </a:p>
          </p:txBody>
        </p:sp>
        <p:pic>
          <p:nvPicPr>
            <p:cNvPr id="440392" name="Picture 1096">
              <a:hlinkClick r:id="" action="ppaction://noaction">
                <a:snd r:embed="rId11" name="INV-PUNTO-SX-L.WAV"/>
              </a:hlinkClick>
              <a:extLst>
                <a:ext uri="{FF2B5EF4-FFF2-40B4-BE49-F238E27FC236}">
                  <a16:creationId xmlns:a16="http://schemas.microsoft.com/office/drawing/2014/main" id="{1469FD61-AD29-440A-280D-21E12CFF1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6" y="2702"/>
              <a:ext cx="137"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3" name="AutoShape 1097">
              <a:extLst>
                <a:ext uri="{FF2B5EF4-FFF2-40B4-BE49-F238E27FC236}">
                  <a16:creationId xmlns:a16="http://schemas.microsoft.com/office/drawing/2014/main" id="{36DDBD28-F84C-9C2E-431B-4C464E73C1D1}"/>
                </a:ext>
              </a:extLst>
            </p:cNvPr>
            <p:cNvSpPr>
              <a:spLocks noChangeArrowheads="1"/>
            </p:cNvSpPr>
            <p:nvPr/>
          </p:nvSpPr>
          <p:spPr bwMode="auto">
            <a:xfrm rot="5400000">
              <a:off x="4558" y="2750"/>
              <a:ext cx="635" cy="635"/>
            </a:xfrm>
            <a:custGeom>
              <a:avLst/>
              <a:gdLst>
                <a:gd name="G0" fmla="+- 17382 0 0"/>
                <a:gd name="G1" fmla="+- 5544 0 0"/>
                <a:gd name="G2" fmla="+- 12158 0 5544"/>
                <a:gd name="G3" fmla="+- G2 0 5544"/>
                <a:gd name="G4" fmla="*/ G3 32768 32059"/>
                <a:gd name="G5" fmla="*/ G4 1 2"/>
                <a:gd name="G6" fmla="+- 21600 0 17382"/>
                <a:gd name="G7" fmla="*/ G6 5544 6079"/>
                <a:gd name="G8" fmla="+- G7 17382 0"/>
                <a:gd name="T0" fmla="*/ 17382 w 21600"/>
                <a:gd name="T1" fmla="*/ 0 h 21600"/>
                <a:gd name="T2" fmla="*/ 17382 w 21600"/>
                <a:gd name="T3" fmla="*/ 12158 h 21600"/>
                <a:gd name="T4" fmla="*/ 54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7382" y="0"/>
                  </a:lnTo>
                  <a:lnTo>
                    <a:pt x="17382" y="5544"/>
                  </a:lnTo>
                  <a:lnTo>
                    <a:pt x="12427" y="5544"/>
                  </a:lnTo>
                  <a:cubicBezTo>
                    <a:pt x="5564" y="5544"/>
                    <a:pt x="0" y="8505"/>
                    <a:pt x="0" y="12158"/>
                  </a:cubicBezTo>
                  <a:lnTo>
                    <a:pt x="0" y="21600"/>
                  </a:lnTo>
                  <a:lnTo>
                    <a:pt x="1094" y="21600"/>
                  </a:lnTo>
                  <a:lnTo>
                    <a:pt x="1094" y="12158"/>
                  </a:lnTo>
                  <a:cubicBezTo>
                    <a:pt x="1094" y="9096"/>
                    <a:pt x="6168" y="6614"/>
                    <a:pt x="12427" y="6614"/>
                  </a:cubicBezTo>
                  <a:lnTo>
                    <a:pt x="17382" y="6614"/>
                  </a:lnTo>
                  <a:lnTo>
                    <a:pt x="17382" y="12158"/>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40394"/>
                                        </p:tgtEl>
                                        <p:attrNameLst>
                                          <p:attrName>style.visibility</p:attrName>
                                        </p:attrNameLst>
                                      </p:cBhvr>
                                      <p:to>
                                        <p:strVal val="visible"/>
                                      </p:to>
                                    </p:set>
                                    <p:anim calcmode="lin" valueType="num">
                                      <p:cBhvr additive="base">
                                        <p:cTn id="19" dur="500" fill="hold"/>
                                        <p:tgtEl>
                                          <p:spTgt spid="440394"/>
                                        </p:tgtEl>
                                        <p:attrNameLst>
                                          <p:attrName>ppt_x</p:attrName>
                                        </p:attrNameLst>
                                      </p:cBhvr>
                                      <p:tavLst>
                                        <p:tav tm="0">
                                          <p:val>
                                            <p:strVal val="1+#ppt_w/2"/>
                                          </p:val>
                                        </p:tav>
                                        <p:tav tm="100000">
                                          <p:val>
                                            <p:strVal val="#ppt_x"/>
                                          </p:val>
                                        </p:tav>
                                      </p:tavLst>
                                    </p:anim>
                                    <p:anim calcmode="lin" valueType="num">
                                      <p:cBhvr additive="base">
                                        <p:cTn id="20" dur="500" fill="hold"/>
                                        <p:tgtEl>
                                          <p:spTgt spid="4403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4403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a:extLst>
              <a:ext uri="{FF2B5EF4-FFF2-40B4-BE49-F238E27FC236}">
                <a16:creationId xmlns:a16="http://schemas.microsoft.com/office/drawing/2014/main" id="{1D6AC1E4-2500-0DC8-B683-D3500282E670}"/>
              </a:ext>
            </a:extLst>
          </p:cNvPr>
          <p:cNvSpPr>
            <a:spLocks noGrp="1"/>
          </p:cNvSpPr>
          <p:nvPr>
            <p:ph type="sldNum" sz="quarter" idx="10"/>
          </p:nvPr>
        </p:nvSpPr>
        <p:spPr>
          <a:noFill/>
        </p:spPr>
        <p:txBody>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0"/>
              </a:spcBef>
              <a:buClrTx/>
              <a:buFontTx/>
              <a:buNone/>
            </a:pPr>
            <a:fld id="{426D14F6-EB4F-4F13-AD10-8CBCDE2B26BD}" type="slidenum">
              <a:rPr lang="en-US" altLang="en-US" sz="1000" b="0"/>
              <a:pPr>
                <a:spcBef>
                  <a:spcPct val="0"/>
                </a:spcBef>
                <a:buClrTx/>
                <a:buFontTx/>
                <a:buNone/>
              </a:pPr>
              <a:t>3</a:t>
            </a:fld>
            <a:endParaRPr lang="en-US" altLang="en-US" sz="1000" b="0"/>
          </a:p>
        </p:txBody>
      </p:sp>
      <p:sp>
        <p:nvSpPr>
          <p:cNvPr id="15363" name="Footer Placeholder 5">
            <a:extLst>
              <a:ext uri="{FF2B5EF4-FFF2-40B4-BE49-F238E27FC236}">
                <a16:creationId xmlns:a16="http://schemas.microsoft.com/office/drawing/2014/main" id="{787C770B-9B84-6F2C-A08C-0FC4EE802A5E}"/>
              </a:ext>
            </a:extLst>
          </p:cNvPr>
          <p:cNvSpPr>
            <a:spLocks noGrp="1"/>
          </p:cNvSpPr>
          <p:nvPr>
            <p:ph type="ftr" sz="quarter" idx="11"/>
          </p:nvPr>
        </p:nvSpPr>
        <p:spPr>
          <a:noFill/>
        </p:spPr>
        <p:txBody>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0"/>
              </a:spcBef>
              <a:buClrTx/>
              <a:buFontTx/>
              <a:buNone/>
            </a:pPr>
            <a:r>
              <a:rPr lang="en-US" altLang="en-US" sz="1400" b="0">
                <a:latin typeface="Times New Roman" panose="02020603050405020304" pitchFamily="18" charset="0"/>
              </a:rPr>
              <a:t>Elaborazione numerica del suono</a:t>
            </a:r>
          </a:p>
        </p:txBody>
      </p:sp>
      <p:sp>
        <p:nvSpPr>
          <p:cNvPr id="454658" name="Rectangle 2">
            <a:extLst>
              <a:ext uri="{FF2B5EF4-FFF2-40B4-BE49-F238E27FC236}">
                <a16:creationId xmlns:a16="http://schemas.microsoft.com/office/drawing/2014/main" id="{DEBF18A2-565F-B0CD-D3FB-318751163C73}"/>
              </a:ext>
            </a:extLst>
          </p:cNvPr>
          <p:cNvSpPr>
            <a:spLocks noGrp="1" noChangeArrowheads="1"/>
          </p:cNvSpPr>
          <p:nvPr>
            <p:ph type="title"/>
          </p:nvPr>
        </p:nvSpPr>
        <p:spPr>
          <a:xfrm>
            <a:off x="684213" y="115888"/>
            <a:ext cx="7772400" cy="838200"/>
          </a:xfrm>
        </p:spPr>
        <p:txBody>
          <a:bodyPr/>
          <a:lstStyle/>
          <a:p>
            <a:pPr>
              <a:defRPr/>
            </a:pPr>
            <a:r>
              <a:rPr lang="it-IT"/>
              <a:t>Filtraggio IIR (Infinite Impulse Response)</a:t>
            </a:r>
          </a:p>
        </p:txBody>
      </p:sp>
      <p:graphicFrame>
        <p:nvGraphicFramePr>
          <p:cNvPr id="15365" name="Object 3">
            <a:extLst>
              <a:ext uri="{FF2B5EF4-FFF2-40B4-BE49-F238E27FC236}">
                <a16:creationId xmlns:a16="http://schemas.microsoft.com/office/drawing/2014/main" id="{824E34B7-DCC7-759C-5D50-3BBBB51B1352}"/>
              </a:ext>
            </a:extLst>
          </p:cNvPr>
          <p:cNvGraphicFramePr>
            <a:graphicFrameLocks noChangeAspect="1"/>
          </p:cNvGraphicFramePr>
          <p:nvPr/>
        </p:nvGraphicFramePr>
        <p:xfrm>
          <a:off x="696913" y="1341438"/>
          <a:ext cx="2062162" cy="446087"/>
        </p:xfrm>
        <a:graphic>
          <a:graphicData uri="http://schemas.openxmlformats.org/presentationml/2006/ole">
            <mc:AlternateContent xmlns:mc="http://schemas.openxmlformats.org/markup-compatibility/2006">
              <mc:Choice xmlns:v="urn:schemas-microsoft-com:vml" Requires="v">
                <p:oleObj name="Equation" r:id="rId2" imgW="939392" imgH="203112" progId="Equation.3">
                  <p:embed/>
                </p:oleObj>
              </mc:Choice>
              <mc:Fallback>
                <p:oleObj name="Equation" r:id="rId2" imgW="939392" imgH="203112" progId="Equation.3">
                  <p:embed/>
                  <p:pic>
                    <p:nvPicPr>
                      <p:cNvPr id="15365" name="Object 3">
                        <a:extLst>
                          <a:ext uri="{FF2B5EF4-FFF2-40B4-BE49-F238E27FC236}">
                            <a16:creationId xmlns:a16="http://schemas.microsoft.com/office/drawing/2014/main" id="{824E34B7-DCC7-759C-5D50-3BBBB51B1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341438"/>
                        <a:ext cx="2062162"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6" name="Object 5">
            <a:extLst>
              <a:ext uri="{FF2B5EF4-FFF2-40B4-BE49-F238E27FC236}">
                <a16:creationId xmlns:a16="http://schemas.microsoft.com/office/drawing/2014/main" id="{BEAFDC6D-6178-DB49-390E-388C65D5B577}"/>
              </a:ext>
            </a:extLst>
          </p:cNvPr>
          <p:cNvGraphicFramePr>
            <a:graphicFrameLocks noChangeAspect="1"/>
          </p:cNvGraphicFramePr>
          <p:nvPr/>
        </p:nvGraphicFramePr>
        <p:xfrm>
          <a:off x="6089650" y="1341438"/>
          <a:ext cx="2062163" cy="446087"/>
        </p:xfrm>
        <a:graphic>
          <a:graphicData uri="http://schemas.openxmlformats.org/presentationml/2006/ole">
            <mc:AlternateContent xmlns:mc="http://schemas.openxmlformats.org/markup-compatibility/2006">
              <mc:Choice xmlns:v="urn:schemas-microsoft-com:vml" Requires="v">
                <p:oleObj name="Equation" r:id="rId4" imgW="939392" imgH="203112" progId="Equation.3">
                  <p:embed/>
                </p:oleObj>
              </mc:Choice>
              <mc:Fallback>
                <p:oleObj name="Equation" r:id="rId4" imgW="939392" imgH="203112" progId="Equation.3">
                  <p:embed/>
                  <p:pic>
                    <p:nvPicPr>
                      <p:cNvPr id="15366" name="Object 5">
                        <a:extLst>
                          <a:ext uri="{FF2B5EF4-FFF2-40B4-BE49-F238E27FC236}">
                            <a16:creationId xmlns:a16="http://schemas.microsoft.com/office/drawing/2014/main" id="{BEAFDC6D-6178-DB49-390E-388C65D5B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650" y="1341438"/>
                        <a:ext cx="2062163"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7" name="Text Box 6">
            <a:extLst>
              <a:ext uri="{FF2B5EF4-FFF2-40B4-BE49-F238E27FC236}">
                <a16:creationId xmlns:a16="http://schemas.microsoft.com/office/drawing/2014/main" id="{4A4506BD-F577-39F2-E6A5-443EBC7376DF}"/>
              </a:ext>
            </a:extLst>
          </p:cNvPr>
          <p:cNvSpPr txBox="1">
            <a:spLocks noChangeArrowheads="1"/>
          </p:cNvSpPr>
          <p:nvPr/>
        </p:nvSpPr>
        <p:spPr bwMode="auto">
          <a:xfrm>
            <a:off x="825500" y="2027238"/>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it-IT" altLang="en-US"/>
              <a:t>L’effetto del sistema lineare sul segnale x è descrivibile alternativamente anche tramite un filtraggio “ricorsivo”:</a:t>
            </a:r>
            <a:endParaRPr lang="en-US" altLang="en-US"/>
          </a:p>
        </p:txBody>
      </p:sp>
      <p:graphicFrame>
        <p:nvGraphicFramePr>
          <p:cNvPr id="15368" name="Object 7">
            <a:extLst>
              <a:ext uri="{FF2B5EF4-FFF2-40B4-BE49-F238E27FC236}">
                <a16:creationId xmlns:a16="http://schemas.microsoft.com/office/drawing/2014/main" id="{88F7A82D-B40F-0094-ADA2-230511BE9CEB}"/>
              </a:ext>
            </a:extLst>
          </p:cNvPr>
          <p:cNvGraphicFramePr>
            <a:graphicFrameLocks noChangeAspect="1"/>
          </p:cNvGraphicFramePr>
          <p:nvPr/>
        </p:nvGraphicFramePr>
        <p:xfrm>
          <a:off x="1044575" y="2755900"/>
          <a:ext cx="6607175" cy="1385888"/>
        </p:xfrm>
        <a:graphic>
          <a:graphicData uri="http://schemas.openxmlformats.org/presentationml/2006/ole">
            <mc:AlternateContent xmlns:mc="http://schemas.openxmlformats.org/markup-compatibility/2006">
              <mc:Choice xmlns:v="urn:schemas-microsoft-com:vml" Requires="v">
                <p:oleObj name="Equation" r:id="rId6" imgW="2540000" imgH="533400" progId="Equation.3">
                  <p:embed/>
                </p:oleObj>
              </mc:Choice>
              <mc:Fallback>
                <p:oleObj name="Equation" r:id="rId6" imgW="2540000" imgH="533400" progId="Equation.3">
                  <p:embed/>
                  <p:pic>
                    <p:nvPicPr>
                      <p:cNvPr id="15368" name="Object 7">
                        <a:extLst>
                          <a:ext uri="{FF2B5EF4-FFF2-40B4-BE49-F238E27FC236}">
                            <a16:creationId xmlns:a16="http://schemas.microsoft.com/office/drawing/2014/main" id="{88F7A82D-B40F-0094-ADA2-230511BE9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75" y="2755900"/>
                        <a:ext cx="6607175" cy="138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9" name="Text Box 8">
            <a:extLst>
              <a:ext uri="{FF2B5EF4-FFF2-40B4-BE49-F238E27FC236}">
                <a16:creationId xmlns:a16="http://schemas.microsoft.com/office/drawing/2014/main" id="{F44A0EA8-D1AA-1CE0-B8C5-D4411F9360AA}"/>
              </a:ext>
            </a:extLst>
          </p:cNvPr>
          <p:cNvSpPr txBox="1">
            <a:spLocks noChangeArrowheads="1"/>
          </p:cNvSpPr>
          <p:nvPr/>
        </p:nvSpPr>
        <p:spPr bwMode="auto">
          <a:xfrm>
            <a:off x="806450" y="4138613"/>
            <a:ext cx="80137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3pPr>
            <a:lvl4pPr marL="16002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4pPr>
            <a:lvl5pPr marL="2057400" indent="-228600">
              <a:spcBef>
                <a:spcPct val="20000"/>
              </a:spcBef>
              <a:buClr>
                <a:schemeClr val="tx1"/>
              </a:buClr>
              <a:buFont typeface="Wingdings" panose="05000000000000000000" pitchFamily="2" charset="2"/>
              <a:buChar char="q"/>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panose="05000000000000000000" pitchFamily="2" charset="2"/>
              <a:buChar char="q"/>
              <a:defRPr sz="2000" b="1">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it-IT" altLang="en-US"/>
              <a:t>In pratica, quindi, il segnale y, già filtrato agli istanti precedenti viene usato per calcolare il nuovo campione del segnale filtrato.</a:t>
            </a:r>
          </a:p>
          <a:p>
            <a:pPr>
              <a:spcBef>
                <a:spcPct val="50000"/>
              </a:spcBef>
              <a:buFont typeface="Wingdings" panose="05000000000000000000" pitchFamily="2" charset="2"/>
              <a:buNone/>
            </a:pPr>
            <a:r>
              <a:rPr lang="it-IT" altLang="en-US"/>
              <a:t>In molti casi pratici questo consente di rappresentare fedelmente un sistema (un filtro) con un ridotto numero di coefficienti A e B, mentre con il filtraggio FIR, per effettuare un identico filtraggio, sarebbero occorsi migliaia di coefficienti.</a:t>
            </a:r>
            <a:endParaRPr lang="en-US" altLang="en-US"/>
          </a:p>
        </p:txBody>
      </p:sp>
      <p:graphicFrame>
        <p:nvGraphicFramePr>
          <p:cNvPr id="15370" name="Object 16">
            <a:extLst>
              <a:ext uri="{FF2B5EF4-FFF2-40B4-BE49-F238E27FC236}">
                <a16:creationId xmlns:a16="http://schemas.microsoft.com/office/drawing/2014/main" id="{74B04EEF-E36D-9AE1-445C-A09E13A7ABCC}"/>
              </a:ext>
            </a:extLst>
          </p:cNvPr>
          <p:cNvGraphicFramePr>
            <a:graphicFrameLocks noGrp="1" noChangeAspect="1"/>
          </p:cNvGraphicFramePr>
          <p:nvPr>
            <p:ph sz="half" idx="2"/>
          </p:nvPr>
        </p:nvGraphicFramePr>
        <p:xfrm>
          <a:off x="3802063" y="1081088"/>
          <a:ext cx="952500" cy="979487"/>
        </p:xfrm>
        <a:graphic>
          <a:graphicData uri="http://schemas.openxmlformats.org/presentationml/2006/ole">
            <mc:AlternateContent xmlns:mc="http://schemas.openxmlformats.org/markup-compatibility/2006">
              <mc:Choice xmlns:v="urn:schemas-microsoft-com:vml" Requires="v">
                <p:oleObj name="Equation" r:id="rId8" imgW="444307" imgH="457002" progId="Equation.3">
                  <p:embed/>
                </p:oleObj>
              </mc:Choice>
              <mc:Fallback>
                <p:oleObj name="Equation" r:id="rId8" imgW="444307" imgH="457002" progId="Equation.3">
                  <p:embed/>
                  <p:pic>
                    <p:nvPicPr>
                      <p:cNvPr id="15370" name="Object 16">
                        <a:extLst>
                          <a:ext uri="{FF2B5EF4-FFF2-40B4-BE49-F238E27FC236}">
                            <a16:creationId xmlns:a16="http://schemas.microsoft.com/office/drawing/2014/main" id="{74B04EEF-E36D-9AE1-445C-A09E13A7AB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1081088"/>
                        <a:ext cx="952500" cy="979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2CF3A2B-4BF5-EC47-B67B-BD365CDC4166}"/>
              </a:ext>
            </a:extLst>
          </p:cNvPr>
          <p:cNvSpPr>
            <a:spLocks noGrp="1"/>
          </p:cNvSpPr>
          <p:nvPr>
            <p:ph type="sldNum" sz="quarter" idx="10"/>
          </p:nvPr>
        </p:nvSpPr>
        <p:spPr/>
        <p:txBody>
          <a:bodyPr/>
          <a:lstStyle/>
          <a:p>
            <a:fld id="{DBA49625-6075-4425-8251-7235B092031F}" type="slidenum">
              <a:rPr lang="en-US" altLang="en-US"/>
              <a:pPr/>
              <a:t>4</a:t>
            </a:fld>
            <a:endParaRPr lang="en-US" altLang="en-US"/>
          </a:p>
        </p:txBody>
      </p:sp>
      <p:sp>
        <p:nvSpPr>
          <p:cNvPr id="3" name="Footer Placeholder 4">
            <a:extLst>
              <a:ext uri="{FF2B5EF4-FFF2-40B4-BE49-F238E27FC236}">
                <a16:creationId xmlns:a16="http://schemas.microsoft.com/office/drawing/2014/main" id="{481EDF78-B015-154A-0FE1-A78A3D69EA73}"/>
              </a:ext>
            </a:extLst>
          </p:cNvPr>
          <p:cNvSpPr>
            <a:spLocks noGrp="1"/>
          </p:cNvSpPr>
          <p:nvPr>
            <p:ph type="ftr" sz="quarter" idx="11"/>
          </p:nvPr>
        </p:nvSpPr>
        <p:spPr/>
        <p:txBody>
          <a:bodyPr/>
          <a:lstStyle/>
          <a:p>
            <a:r>
              <a:rPr lang="en-US" altLang="en-US"/>
              <a:t>Elaborazione numerica del suono</a:t>
            </a:r>
          </a:p>
        </p:txBody>
      </p:sp>
      <p:sp>
        <p:nvSpPr>
          <p:cNvPr id="510978" name="Text Box 2">
            <a:extLst>
              <a:ext uri="{FF2B5EF4-FFF2-40B4-BE49-F238E27FC236}">
                <a16:creationId xmlns:a16="http://schemas.microsoft.com/office/drawing/2014/main" id="{DE7F33B4-C42B-19B5-A82B-F8178C5EC4E5}"/>
              </a:ext>
            </a:extLst>
          </p:cNvPr>
          <p:cNvSpPr txBox="1">
            <a:spLocks noChangeArrowheads="1"/>
          </p:cNvSpPr>
          <p:nvPr/>
        </p:nvSpPr>
        <p:spPr bwMode="auto">
          <a:xfrm>
            <a:off x="773113" y="1281113"/>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en-GB" altLang="en-US" sz="2400" b="0">
                <a:cs typeface="Times New Roman" panose="02020603050405020304" pitchFamily="18" charset="0"/>
              </a:rPr>
              <a:t>La convoluzione e’ piu’ efficente se effettuata nel dominio della frequenza:</a:t>
            </a:r>
            <a:endParaRPr lang="en-US" altLang="en-US" sz="2400" b="0">
              <a:cs typeface="Times New Roman" panose="02020603050405020304" pitchFamily="18" charset="0"/>
            </a:endParaRPr>
          </a:p>
        </p:txBody>
      </p:sp>
      <p:grpSp>
        <p:nvGrpSpPr>
          <p:cNvPr id="510979" name="Group 3">
            <a:extLst>
              <a:ext uri="{FF2B5EF4-FFF2-40B4-BE49-F238E27FC236}">
                <a16:creationId xmlns:a16="http://schemas.microsoft.com/office/drawing/2014/main" id="{25E3EC0B-FEE3-76F2-6E71-8C10E122E23A}"/>
              </a:ext>
            </a:extLst>
          </p:cNvPr>
          <p:cNvGrpSpPr>
            <a:grpSpLocks/>
          </p:cNvGrpSpPr>
          <p:nvPr/>
        </p:nvGrpSpPr>
        <p:grpSpPr bwMode="auto">
          <a:xfrm>
            <a:off x="304800" y="4632325"/>
            <a:ext cx="8839200" cy="701675"/>
            <a:chOff x="192" y="2918"/>
            <a:chExt cx="5568" cy="442"/>
          </a:xfrm>
        </p:grpSpPr>
        <p:sp>
          <p:nvSpPr>
            <p:cNvPr id="510980" name="Text Box 4">
              <a:extLst>
                <a:ext uri="{FF2B5EF4-FFF2-40B4-BE49-F238E27FC236}">
                  <a16:creationId xmlns:a16="http://schemas.microsoft.com/office/drawing/2014/main" id="{4E911358-76FE-2CFC-9170-6AFFEFC6D74B}"/>
                </a:ext>
              </a:extLst>
            </p:cNvPr>
            <p:cNvSpPr txBox="1">
              <a:spLocks noChangeArrowheads="1"/>
            </p:cNvSpPr>
            <p:nvPr/>
          </p:nvSpPr>
          <p:spPr bwMode="auto">
            <a:xfrm>
              <a:off x="192" y="2976"/>
              <a:ext cx="8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buClrTx/>
                <a:buFontTx/>
                <a:buNone/>
              </a:pPr>
              <a:r>
                <a:rPr lang="it-IT" altLang="en-US">
                  <a:solidFill>
                    <a:srgbClr val="0000FF"/>
                  </a:solidFill>
                  <a:latin typeface="Times New Roman" panose="02020603050405020304" pitchFamily="18" charset="0"/>
                </a:rPr>
                <a:t>Problemi</a:t>
              </a:r>
              <a:endParaRPr lang="en-GB" altLang="en-US">
                <a:solidFill>
                  <a:srgbClr val="0000FF"/>
                </a:solidFill>
                <a:latin typeface="Times New Roman" panose="02020603050405020304" pitchFamily="18" charset="0"/>
              </a:endParaRPr>
            </a:p>
          </p:txBody>
        </p:sp>
        <p:sp>
          <p:nvSpPr>
            <p:cNvPr id="510981" name="Text Box 5">
              <a:extLst>
                <a:ext uri="{FF2B5EF4-FFF2-40B4-BE49-F238E27FC236}">
                  <a16:creationId xmlns:a16="http://schemas.microsoft.com/office/drawing/2014/main" id="{254FD2C4-3689-6CEC-DCC2-3A128E48D5E7}"/>
                </a:ext>
              </a:extLst>
            </p:cNvPr>
            <p:cNvSpPr txBox="1">
              <a:spLocks noChangeArrowheads="1"/>
            </p:cNvSpPr>
            <p:nvPr/>
          </p:nvSpPr>
          <p:spPr bwMode="auto">
            <a:xfrm>
              <a:off x="1440" y="2918"/>
              <a:ext cx="43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Char char="•"/>
              </a:pPr>
              <a:r>
                <a:rPr lang="it-IT" altLang="en-US">
                  <a:solidFill>
                    <a:srgbClr val="0000FF"/>
                  </a:solidFill>
                  <a:latin typeface="Times New Roman" panose="02020603050405020304" pitchFamily="18" charset="0"/>
                </a:rPr>
                <a:t> Occorre acquisire l’intero segnale prima di poterlo filtrare</a:t>
              </a:r>
              <a:endParaRPr lang="en-GB" altLang="en-US">
                <a:solidFill>
                  <a:srgbClr val="0000FF"/>
                </a:solidFill>
                <a:latin typeface="Times New Roman" panose="02020603050405020304" pitchFamily="18" charset="0"/>
              </a:endParaRPr>
            </a:p>
          </p:txBody>
        </p:sp>
        <p:sp>
          <p:nvSpPr>
            <p:cNvPr id="510982" name="Text Box 6">
              <a:extLst>
                <a:ext uri="{FF2B5EF4-FFF2-40B4-BE49-F238E27FC236}">
                  <a16:creationId xmlns:a16="http://schemas.microsoft.com/office/drawing/2014/main" id="{377A8FAA-2D7B-77B1-11DB-4044EF1991A0}"/>
                </a:ext>
              </a:extLst>
            </p:cNvPr>
            <p:cNvSpPr txBox="1">
              <a:spLocks noChangeArrowheads="1"/>
            </p:cNvSpPr>
            <p:nvPr/>
          </p:nvSpPr>
          <p:spPr bwMode="auto">
            <a:xfrm>
              <a:off x="1440" y="3110"/>
              <a:ext cx="43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Char char="•"/>
              </a:pPr>
              <a:r>
                <a:rPr lang="it-IT" altLang="en-US">
                  <a:solidFill>
                    <a:srgbClr val="0000FF"/>
                  </a:solidFill>
                  <a:latin typeface="Times New Roman" panose="02020603050405020304" pitchFamily="18" charset="0"/>
                </a:rPr>
                <a:t> se n è grande occorre una FFT che occupa molta memoria.</a:t>
              </a:r>
              <a:endParaRPr lang="en-GB" altLang="en-US">
                <a:solidFill>
                  <a:srgbClr val="0000FF"/>
                </a:solidFill>
                <a:latin typeface="Times New Roman" panose="02020603050405020304" pitchFamily="18" charset="0"/>
              </a:endParaRPr>
            </a:p>
          </p:txBody>
        </p:sp>
        <p:sp>
          <p:nvSpPr>
            <p:cNvPr id="510983" name="AutoShape 7">
              <a:extLst>
                <a:ext uri="{FF2B5EF4-FFF2-40B4-BE49-F238E27FC236}">
                  <a16:creationId xmlns:a16="http://schemas.microsoft.com/office/drawing/2014/main" id="{AD7FBE8B-57E2-F7A0-9141-652090800802}"/>
                </a:ext>
              </a:extLst>
            </p:cNvPr>
            <p:cNvSpPr>
              <a:spLocks noChangeArrowheads="1"/>
            </p:cNvSpPr>
            <p:nvPr/>
          </p:nvSpPr>
          <p:spPr bwMode="auto">
            <a:xfrm>
              <a:off x="1104" y="3024"/>
              <a:ext cx="288" cy="192"/>
            </a:xfrm>
            <a:custGeom>
              <a:avLst/>
              <a:gdLst>
                <a:gd name="G0" fmla="+- 10649 0 0"/>
                <a:gd name="G1" fmla="+- 7125 0 0"/>
                <a:gd name="G2" fmla="+- 21600 0 7125"/>
                <a:gd name="G3" fmla="+- 10800 0 7125"/>
                <a:gd name="G4" fmla="+- 21600 0 10649"/>
                <a:gd name="G5" fmla="*/ G4 G3 10800"/>
                <a:gd name="G6" fmla="+- 21600 0 G5"/>
                <a:gd name="T0" fmla="*/ 10649 w 21600"/>
                <a:gd name="T1" fmla="*/ 0 h 21600"/>
                <a:gd name="T2" fmla="*/ 0 w 21600"/>
                <a:gd name="T3" fmla="*/ 10800 h 21600"/>
                <a:gd name="T4" fmla="*/ 106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649" y="0"/>
                  </a:moveTo>
                  <a:lnTo>
                    <a:pt x="10649" y="7125"/>
                  </a:lnTo>
                  <a:lnTo>
                    <a:pt x="3375" y="7125"/>
                  </a:lnTo>
                  <a:lnTo>
                    <a:pt x="3375" y="14475"/>
                  </a:lnTo>
                  <a:lnTo>
                    <a:pt x="10649" y="14475"/>
                  </a:lnTo>
                  <a:lnTo>
                    <a:pt x="10649" y="21600"/>
                  </a:lnTo>
                  <a:lnTo>
                    <a:pt x="21600" y="10800"/>
                  </a:lnTo>
                  <a:close/>
                </a:path>
                <a:path w="21600" h="21600">
                  <a:moveTo>
                    <a:pt x="1350" y="7125"/>
                  </a:moveTo>
                  <a:lnTo>
                    <a:pt x="1350" y="14475"/>
                  </a:lnTo>
                  <a:lnTo>
                    <a:pt x="2700" y="14475"/>
                  </a:lnTo>
                  <a:lnTo>
                    <a:pt x="2700" y="7125"/>
                  </a:lnTo>
                  <a:close/>
                </a:path>
                <a:path w="21600" h="21600">
                  <a:moveTo>
                    <a:pt x="0" y="7125"/>
                  </a:moveTo>
                  <a:lnTo>
                    <a:pt x="0" y="14475"/>
                  </a:lnTo>
                  <a:lnTo>
                    <a:pt x="675" y="14475"/>
                  </a:lnTo>
                  <a:lnTo>
                    <a:pt x="675" y="7125"/>
                  </a:lnTo>
                  <a:close/>
                </a:path>
              </a:pathLst>
            </a:custGeom>
            <a:gradFill rotWithShape="0">
              <a:gsLst>
                <a:gs pos="0">
                  <a:srgbClr val="FFFFFF"/>
                </a:gs>
                <a:gs pos="100000">
                  <a:schemeClr val="accent2"/>
                </a:gs>
              </a:gsLst>
              <a:lin ang="0" scaled="1"/>
            </a:gra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510984" name="Group 8">
            <a:extLst>
              <a:ext uri="{FF2B5EF4-FFF2-40B4-BE49-F238E27FC236}">
                <a16:creationId xmlns:a16="http://schemas.microsoft.com/office/drawing/2014/main" id="{64D63534-E25B-5821-2211-573A4ECAD0C8}"/>
              </a:ext>
            </a:extLst>
          </p:cNvPr>
          <p:cNvGrpSpPr>
            <a:grpSpLocks/>
          </p:cNvGrpSpPr>
          <p:nvPr/>
        </p:nvGrpSpPr>
        <p:grpSpPr bwMode="auto">
          <a:xfrm>
            <a:off x="2098675" y="2286000"/>
            <a:ext cx="4945063" cy="2159000"/>
            <a:chOff x="1322" y="1680"/>
            <a:chExt cx="3115" cy="1360"/>
          </a:xfrm>
        </p:grpSpPr>
        <p:sp>
          <p:nvSpPr>
            <p:cNvPr id="510985" name="Text Box 9">
              <a:extLst>
                <a:ext uri="{FF2B5EF4-FFF2-40B4-BE49-F238E27FC236}">
                  <a16:creationId xmlns:a16="http://schemas.microsoft.com/office/drawing/2014/main" id="{D3E35551-99C5-6159-ECB8-F1675A1090EE}"/>
                </a:ext>
              </a:extLst>
            </p:cNvPr>
            <p:cNvSpPr txBox="1">
              <a:spLocks noChangeArrowheads="1"/>
            </p:cNvSpPr>
            <p:nvPr/>
          </p:nvSpPr>
          <p:spPr bwMode="auto">
            <a:xfrm>
              <a:off x="1562" y="1680"/>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0000FF"/>
                  </a:solidFill>
                  <a:latin typeface="Times New Roman" panose="02020603050405020304" pitchFamily="18" charset="0"/>
                </a:rPr>
                <a:t>x(n)</a:t>
              </a:r>
              <a:endParaRPr lang="en-GB" altLang="en-US">
                <a:solidFill>
                  <a:srgbClr val="0000FF"/>
                </a:solidFill>
                <a:latin typeface="Times New Roman" panose="02020603050405020304" pitchFamily="18" charset="0"/>
              </a:endParaRPr>
            </a:p>
          </p:txBody>
        </p:sp>
        <p:grpSp>
          <p:nvGrpSpPr>
            <p:cNvPr id="510986" name="Group 10">
              <a:extLst>
                <a:ext uri="{FF2B5EF4-FFF2-40B4-BE49-F238E27FC236}">
                  <a16:creationId xmlns:a16="http://schemas.microsoft.com/office/drawing/2014/main" id="{EBE53759-B9E4-4472-CB54-AE929351FE8F}"/>
                </a:ext>
              </a:extLst>
            </p:cNvPr>
            <p:cNvGrpSpPr>
              <a:grpSpLocks/>
            </p:cNvGrpSpPr>
            <p:nvPr/>
          </p:nvGrpSpPr>
          <p:grpSpPr bwMode="auto">
            <a:xfrm>
              <a:off x="1946" y="1680"/>
              <a:ext cx="2256" cy="256"/>
              <a:chOff x="2064" y="1392"/>
              <a:chExt cx="2256" cy="256"/>
            </a:xfrm>
          </p:grpSpPr>
          <p:sp>
            <p:nvSpPr>
              <p:cNvPr id="510987" name="Text Box 11">
                <a:extLst>
                  <a:ext uri="{FF2B5EF4-FFF2-40B4-BE49-F238E27FC236}">
                    <a16:creationId xmlns:a16="http://schemas.microsoft.com/office/drawing/2014/main" id="{A5637C0F-CFCB-8E3B-3B93-D3B8086E9EEC}"/>
                  </a:ext>
                </a:extLst>
              </p:cNvPr>
              <p:cNvSpPr txBox="1">
                <a:spLocks noChangeArrowheads="1"/>
              </p:cNvSpPr>
              <p:nvPr/>
            </p:nvSpPr>
            <p:spPr bwMode="auto">
              <a:xfrm>
                <a:off x="3888" y="1392"/>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0000"/>
                    </a:solidFill>
                    <a:latin typeface="Times New Roman" panose="02020603050405020304" pitchFamily="18" charset="0"/>
                  </a:rPr>
                  <a:t>X(k)</a:t>
                </a:r>
                <a:endParaRPr lang="en-GB" altLang="en-US">
                  <a:solidFill>
                    <a:srgbClr val="FF0000"/>
                  </a:solidFill>
                  <a:latin typeface="Times New Roman" panose="02020603050405020304" pitchFamily="18" charset="0"/>
                </a:endParaRPr>
              </a:p>
            </p:txBody>
          </p:sp>
          <p:sp>
            <p:nvSpPr>
              <p:cNvPr id="510988" name="Line 12">
                <a:extLst>
                  <a:ext uri="{FF2B5EF4-FFF2-40B4-BE49-F238E27FC236}">
                    <a16:creationId xmlns:a16="http://schemas.microsoft.com/office/drawing/2014/main" id="{643CA661-5517-E186-ECA9-15B0C4AA1EF6}"/>
                  </a:ext>
                </a:extLst>
              </p:cNvPr>
              <p:cNvSpPr>
                <a:spLocks noChangeShapeType="1"/>
              </p:cNvSpPr>
              <p:nvPr/>
            </p:nvSpPr>
            <p:spPr bwMode="auto">
              <a:xfrm>
                <a:off x="2064" y="1536"/>
                <a:ext cx="56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0989" name="Line 13">
                <a:extLst>
                  <a:ext uri="{FF2B5EF4-FFF2-40B4-BE49-F238E27FC236}">
                    <a16:creationId xmlns:a16="http://schemas.microsoft.com/office/drawing/2014/main" id="{057FB915-C3B2-2443-A6D6-DF653EE6D75B}"/>
                  </a:ext>
                </a:extLst>
              </p:cNvPr>
              <p:cNvSpPr>
                <a:spLocks noChangeShapeType="1"/>
              </p:cNvSpPr>
              <p:nvPr/>
            </p:nvSpPr>
            <p:spPr bwMode="auto">
              <a:xfrm>
                <a:off x="3216" y="1536"/>
                <a:ext cx="63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0990" name="Text Box 14">
                <a:extLst>
                  <a:ext uri="{FF2B5EF4-FFF2-40B4-BE49-F238E27FC236}">
                    <a16:creationId xmlns:a16="http://schemas.microsoft.com/office/drawing/2014/main" id="{8CA240FF-55A5-CD5C-A136-D6E7FA8C18E8}"/>
                  </a:ext>
                </a:extLst>
              </p:cNvPr>
              <p:cNvSpPr txBox="1">
                <a:spLocks noChangeArrowheads="1"/>
              </p:cNvSpPr>
              <p:nvPr/>
            </p:nvSpPr>
            <p:spPr bwMode="auto">
              <a:xfrm>
                <a:off x="2688" y="1392"/>
                <a:ext cx="432" cy="2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0000"/>
                    </a:solidFill>
                    <a:latin typeface="Times New Roman" panose="02020603050405020304" pitchFamily="18" charset="0"/>
                  </a:rPr>
                  <a:t>FFT</a:t>
                </a:r>
                <a:endParaRPr lang="en-GB" altLang="en-US">
                  <a:solidFill>
                    <a:srgbClr val="FF0000"/>
                  </a:solidFill>
                  <a:latin typeface="Times New Roman" panose="02020603050405020304" pitchFamily="18" charset="0"/>
                </a:endParaRPr>
              </a:p>
            </p:txBody>
          </p:sp>
        </p:grpSp>
        <p:grpSp>
          <p:nvGrpSpPr>
            <p:cNvPr id="510991" name="Group 15">
              <a:extLst>
                <a:ext uri="{FF2B5EF4-FFF2-40B4-BE49-F238E27FC236}">
                  <a16:creationId xmlns:a16="http://schemas.microsoft.com/office/drawing/2014/main" id="{29B97F24-058A-4BD2-C086-807A3DD625D7}"/>
                </a:ext>
              </a:extLst>
            </p:cNvPr>
            <p:cNvGrpSpPr>
              <a:grpSpLocks/>
            </p:cNvGrpSpPr>
            <p:nvPr/>
          </p:nvGrpSpPr>
          <p:grpSpPr bwMode="auto">
            <a:xfrm>
              <a:off x="3530" y="1968"/>
              <a:ext cx="907" cy="1066"/>
              <a:chOff x="3648" y="1680"/>
              <a:chExt cx="907" cy="1066"/>
            </a:xfrm>
          </p:grpSpPr>
          <p:sp>
            <p:nvSpPr>
              <p:cNvPr id="510992" name="Line 16">
                <a:extLst>
                  <a:ext uri="{FF2B5EF4-FFF2-40B4-BE49-F238E27FC236}">
                    <a16:creationId xmlns:a16="http://schemas.microsoft.com/office/drawing/2014/main" id="{681375EA-0651-1FCB-99A6-DA613058097E}"/>
                  </a:ext>
                </a:extLst>
              </p:cNvPr>
              <p:cNvSpPr>
                <a:spLocks noChangeShapeType="1"/>
              </p:cNvSpPr>
              <p:nvPr/>
            </p:nvSpPr>
            <p:spPr bwMode="auto">
              <a:xfrm>
                <a:off x="4080" y="1680"/>
                <a:ext cx="0" cy="19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0993" name="Line 17">
                <a:extLst>
                  <a:ext uri="{FF2B5EF4-FFF2-40B4-BE49-F238E27FC236}">
                    <a16:creationId xmlns:a16="http://schemas.microsoft.com/office/drawing/2014/main" id="{45C362FE-E391-F896-4ADD-561C817240A9}"/>
                  </a:ext>
                </a:extLst>
              </p:cNvPr>
              <p:cNvSpPr>
                <a:spLocks noChangeShapeType="1"/>
              </p:cNvSpPr>
              <p:nvPr/>
            </p:nvSpPr>
            <p:spPr bwMode="auto">
              <a:xfrm>
                <a:off x="4080" y="2256"/>
                <a:ext cx="0" cy="19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0994" name="Text Box 18">
                <a:extLst>
                  <a:ext uri="{FF2B5EF4-FFF2-40B4-BE49-F238E27FC236}">
                    <a16:creationId xmlns:a16="http://schemas.microsoft.com/office/drawing/2014/main" id="{93EE8E02-26F5-0641-37B4-36DBB5BE4F74}"/>
                  </a:ext>
                </a:extLst>
              </p:cNvPr>
              <p:cNvSpPr txBox="1">
                <a:spLocks noChangeArrowheads="1"/>
              </p:cNvSpPr>
              <p:nvPr/>
            </p:nvSpPr>
            <p:spPr bwMode="auto">
              <a:xfrm>
                <a:off x="3648" y="1920"/>
                <a:ext cx="907" cy="2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0000"/>
                    </a:solidFill>
                    <a:latin typeface="Times New Roman" panose="02020603050405020304" pitchFamily="18" charset="0"/>
                  </a:rPr>
                  <a:t>X(k) </a:t>
                </a:r>
                <a:r>
                  <a:rPr lang="it-IT" altLang="en-US">
                    <a:solidFill>
                      <a:srgbClr val="FF0000"/>
                    </a:solidFill>
                    <a:latin typeface="Times New Roman" panose="02020603050405020304" pitchFamily="18" charset="0"/>
                    <a:sym typeface="Symbol" panose="05050102010706020507" pitchFamily="18" charset="2"/>
                  </a:rPr>
                  <a:t> </a:t>
                </a:r>
                <a:r>
                  <a:rPr lang="it-IT" altLang="en-US">
                    <a:solidFill>
                      <a:srgbClr val="FF0000"/>
                    </a:solidFill>
                    <a:latin typeface="Times New Roman" panose="02020603050405020304" pitchFamily="18" charset="0"/>
                  </a:rPr>
                  <a:t>H(k)</a:t>
                </a:r>
                <a:endParaRPr lang="en-GB" altLang="en-US">
                  <a:solidFill>
                    <a:srgbClr val="FF0000"/>
                  </a:solidFill>
                  <a:latin typeface="Times New Roman" panose="02020603050405020304" pitchFamily="18" charset="0"/>
                </a:endParaRPr>
              </a:p>
            </p:txBody>
          </p:sp>
          <p:sp>
            <p:nvSpPr>
              <p:cNvPr id="510995" name="Text Box 19">
                <a:extLst>
                  <a:ext uri="{FF2B5EF4-FFF2-40B4-BE49-F238E27FC236}">
                    <a16:creationId xmlns:a16="http://schemas.microsoft.com/office/drawing/2014/main" id="{5C87C528-EF2C-4398-6D19-37E434757157}"/>
                  </a:ext>
                </a:extLst>
              </p:cNvPr>
              <p:cNvSpPr txBox="1">
                <a:spLocks noChangeArrowheads="1"/>
              </p:cNvSpPr>
              <p:nvPr/>
            </p:nvSpPr>
            <p:spPr bwMode="auto">
              <a:xfrm>
                <a:off x="3888" y="2496"/>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0000"/>
                    </a:solidFill>
                    <a:latin typeface="Times New Roman" panose="02020603050405020304" pitchFamily="18" charset="0"/>
                  </a:rPr>
                  <a:t>Y(k)</a:t>
                </a:r>
                <a:endParaRPr lang="en-GB" altLang="en-US">
                  <a:solidFill>
                    <a:srgbClr val="FF0000"/>
                  </a:solidFill>
                  <a:latin typeface="Times New Roman" panose="02020603050405020304" pitchFamily="18" charset="0"/>
                </a:endParaRPr>
              </a:p>
            </p:txBody>
          </p:sp>
        </p:grpSp>
        <p:sp>
          <p:nvSpPr>
            <p:cNvPr id="510996" name="Text Box 20">
              <a:extLst>
                <a:ext uri="{FF2B5EF4-FFF2-40B4-BE49-F238E27FC236}">
                  <a16:creationId xmlns:a16="http://schemas.microsoft.com/office/drawing/2014/main" id="{F47AD999-C7BD-DB30-41F7-C3D31939C7D8}"/>
                </a:ext>
              </a:extLst>
            </p:cNvPr>
            <p:cNvSpPr txBox="1">
              <a:spLocks noChangeArrowheads="1"/>
            </p:cNvSpPr>
            <p:nvPr/>
          </p:nvSpPr>
          <p:spPr bwMode="auto">
            <a:xfrm>
              <a:off x="1562" y="2784"/>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chemeClr val="accent2"/>
                  </a:solidFill>
                  <a:latin typeface="Times New Roman" panose="02020603050405020304" pitchFamily="18" charset="0"/>
                </a:rPr>
                <a:t>y(n)</a:t>
              </a:r>
              <a:endParaRPr lang="en-GB" altLang="en-US">
                <a:solidFill>
                  <a:schemeClr val="accent2"/>
                </a:solidFill>
                <a:latin typeface="Times New Roman" panose="02020603050405020304" pitchFamily="18" charset="0"/>
              </a:endParaRPr>
            </a:p>
          </p:txBody>
        </p:sp>
        <p:grpSp>
          <p:nvGrpSpPr>
            <p:cNvPr id="510997" name="Group 21">
              <a:extLst>
                <a:ext uri="{FF2B5EF4-FFF2-40B4-BE49-F238E27FC236}">
                  <a16:creationId xmlns:a16="http://schemas.microsoft.com/office/drawing/2014/main" id="{A1A4EA3D-4020-0E4B-4AF6-2BCB6CC6741B}"/>
                </a:ext>
              </a:extLst>
            </p:cNvPr>
            <p:cNvGrpSpPr>
              <a:grpSpLocks/>
            </p:cNvGrpSpPr>
            <p:nvPr/>
          </p:nvGrpSpPr>
          <p:grpSpPr bwMode="auto">
            <a:xfrm>
              <a:off x="1946" y="2784"/>
              <a:ext cx="1813" cy="256"/>
              <a:chOff x="2064" y="2496"/>
              <a:chExt cx="1813" cy="256"/>
            </a:xfrm>
          </p:grpSpPr>
          <p:sp>
            <p:nvSpPr>
              <p:cNvPr id="510998" name="Text Box 22">
                <a:extLst>
                  <a:ext uri="{FF2B5EF4-FFF2-40B4-BE49-F238E27FC236}">
                    <a16:creationId xmlns:a16="http://schemas.microsoft.com/office/drawing/2014/main" id="{3988BAB0-CDBC-FE2E-9A5E-133865484DE6}"/>
                  </a:ext>
                </a:extLst>
              </p:cNvPr>
              <p:cNvSpPr txBox="1">
                <a:spLocks noChangeArrowheads="1"/>
              </p:cNvSpPr>
              <p:nvPr/>
            </p:nvSpPr>
            <p:spPr bwMode="auto">
              <a:xfrm>
                <a:off x="2736" y="2496"/>
                <a:ext cx="495" cy="2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0000"/>
                    </a:solidFill>
                    <a:latin typeface="Times New Roman" panose="02020603050405020304" pitchFamily="18" charset="0"/>
                  </a:rPr>
                  <a:t>IFFT</a:t>
                </a:r>
                <a:endParaRPr lang="en-GB" altLang="en-US">
                  <a:solidFill>
                    <a:srgbClr val="FF0000"/>
                  </a:solidFill>
                  <a:latin typeface="Times New Roman" panose="02020603050405020304" pitchFamily="18" charset="0"/>
                </a:endParaRPr>
              </a:p>
            </p:txBody>
          </p:sp>
          <p:sp>
            <p:nvSpPr>
              <p:cNvPr id="510999" name="Line 23">
                <a:extLst>
                  <a:ext uri="{FF2B5EF4-FFF2-40B4-BE49-F238E27FC236}">
                    <a16:creationId xmlns:a16="http://schemas.microsoft.com/office/drawing/2014/main" id="{32D87B26-1BA0-F5E7-865A-26FF3BAE43B1}"/>
                  </a:ext>
                </a:extLst>
              </p:cNvPr>
              <p:cNvSpPr>
                <a:spLocks noChangeShapeType="1"/>
              </p:cNvSpPr>
              <p:nvPr/>
            </p:nvSpPr>
            <p:spPr bwMode="auto">
              <a:xfrm>
                <a:off x="3312" y="2640"/>
                <a:ext cx="56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1000" name="Line 24">
                <a:extLst>
                  <a:ext uri="{FF2B5EF4-FFF2-40B4-BE49-F238E27FC236}">
                    <a16:creationId xmlns:a16="http://schemas.microsoft.com/office/drawing/2014/main" id="{BB0E3084-01D9-8893-6C62-C17AA10EDD3B}"/>
                  </a:ext>
                </a:extLst>
              </p:cNvPr>
              <p:cNvSpPr>
                <a:spLocks noChangeShapeType="1"/>
              </p:cNvSpPr>
              <p:nvPr/>
            </p:nvSpPr>
            <p:spPr bwMode="auto">
              <a:xfrm rot="10800000">
                <a:off x="2064" y="2640"/>
                <a:ext cx="63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grpSp>
        <p:grpSp>
          <p:nvGrpSpPr>
            <p:cNvPr id="511001" name="Group 25">
              <a:extLst>
                <a:ext uri="{FF2B5EF4-FFF2-40B4-BE49-F238E27FC236}">
                  <a16:creationId xmlns:a16="http://schemas.microsoft.com/office/drawing/2014/main" id="{42C130B6-A28E-A8C6-8ECF-8DE9BC785D14}"/>
                </a:ext>
              </a:extLst>
            </p:cNvPr>
            <p:cNvGrpSpPr>
              <a:grpSpLocks/>
            </p:cNvGrpSpPr>
            <p:nvPr/>
          </p:nvGrpSpPr>
          <p:grpSpPr bwMode="auto">
            <a:xfrm>
              <a:off x="1322" y="1968"/>
              <a:ext cx="891" cy="768"/>
              <a:chOff x="1440" y="1680"/>
              <a:chExt cx="891" cy="768"/>
            </a:xfrm>
          </p:grpSpPr>
          <p:sp>
            <p:nvSpPr>
              <p:cNvPr id="511002" name="Line 26">
                <a:extLst>
                  <a:ext uri="{FF2B5EF4-FFF2-40B4-BE49-F238E27FC236}">
                    <a16:creationId xmlns:a16="http://schemas.microsoft.com/office/drawing/2014/main" id="{449B7C8C-61CD-1D6A-8B1F-81B218C850B8}"/>
                  </a:ext>
                </a:extLst>
              </p:cNvPr>
              <p:cNvSpPr>
                <a:spLocks noChangeShapeType="1"/>
              </p:cNvSpPr>
              <p:nvPr/>
            </p:nvSpPr>
            <p:spPr bwMode="auto">
              <a:xfrm>
                <a:off x="1872" y="2256"/>
                <a:ext cx="0" cy="192"/>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sp>
            <p:nvSpPr>
              <p:cNvPr id="511003" name="Text Box 27">
                <a:extLst>
                  <a:ext uri="{FF2B5EF4-FFF2-40B4-BE49-F238E27FC236}">
                    <a16:creationId xmlns:a16="http://schemas.microsoft.com/office/drawing/2014/main" id="{610516DA-EC3A-9DBE-0ED9-EB2046AF7AFE}"/>
                  </a:ext>
                </a:extLst>
              </p:cNvPr>
              <p:cNvSpPr txBox="1">
                <a:spLocks noChangeArrowheads="1"/>
              </p:cNvSpPr>
              <p:nvPr/>
            </p:nvSpPr>
            <p:spPr bwMode="auto">
              <a:xfrm>
                <a:off x="1440" y="1920"/>
                <a:ext cx="891" cy="256"/>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0000FF"/>
                    </a:solidFill>
                    <a:latin typeface="Times New Roman" panose="02020603050405020304" pitchFamily="18" charset="0"/>
                  </a:rPr>
                  <a:t>x(n) </a:t>
                </a:r>
                <a:r>
                  <a:rPr lang="it-IT" altLang="en-US">
                    <a:solidFill>
                      <a:srgbClr val="0000FF"/>
                    </a:solidFill>
                    <a:latin typeface="Times New Roman" panose="02020603050405020304" pitchFamily="18" charset="0"/>
                    <a:sym typeface="Symbol" panose="05050102010706020507" pitchFamily="18" charset="2"/>
                  </a:rPr>
                  <a:t> </a:t>
                </a:r>
                <a:r>
                  <a:rPr lang="it-IT" altLang="en-US">
                    <a:solidFill>
                      <a:srgbClr val="0000FF"/>
                    </a:solidFill>
                    <a:latin typeface="Times New Roman" panose="02020603050405020304" pitchFamily="18" charset="0"/>
                  </a:rPr>
                  <a:t>h(n)</a:t>
                </a:r>
                <a:endParaRPr lang="en-GB" altLang="en-US">
                  <a:solidFill>
                    <a:srgbClr val="0000FF"/>
                  </a:solidFill>
                  <a:latin typeface="Times New Roman" panose="02020603050405020304" pitchFamily="18" charset="0"/>
                </a:endParaRPr>
              </a:p>
            </p:txBody>
          </p:sp>
          <p:sp>
            <p:nvSpPr>
              <p:cNvPr id="511004" name="Line 28">
                <a:extLst>
                  <a:ext uri="{FF2B5EF4-FFF2-40B4-BE49-F238E27FC236}">
                    <a16:creationId xmlns:a16="http://schemas.microsoft.com/office/drawing/2014/main" id="{4DDB803E-248D-8EA3-2532-D39D72910A29}"/>
                  </a:ext>
                </a:extLst>
              </p:cNvPr>
              <p:cNvSpPr>
                <a:spLocks noChangeShapeType="1"/>
              </p:cNvSpPr>
              <p:nvPr/>
            </p:nvSpPr>
            <p:spPr bwMode="auto">
              <a:xfrm>
                <a:off x="1872" y="1680"/>
                <a:ext cx="0" cy="19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grpSp>
        <p:sp>
          <p:nvSpPr>
            <p:cNvPr id="511005" name="Text Box 29">
              <a:extLst>
                <a:ext uri="{FF2B5EF4-FFF2-40B4-BE49-F238E27FC236}">
                  <a16:creationId xmlns:a16="http://schemas.microsoft.com/office/drawing/2014/main" id="{4BF12EAC-0718-DECE-5B45-6D99BD666976}"/>
                </a:ext>
              </a:extLst>
            </p:cNvPr>
            <p:cNvSpPr txBox="1">
              <a:spLocks noChangeArrowheads="1"/>
            </p:cNvSpPr>
            <p:nvPr/>
          </p:nvSpPr>
          <p:spPr bwMode="auto">
            <a:xfrm>
              <a:off x="1562" y="2784"/>
              <a:ext cx="4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0000FF"/>
                  </a:solidFill>
                  <a:latin typeface="Times New Roman" panose="02020603050405020304" pitchFamily="18" charset="0"/>
                </a:rPr>
                <a:t>y(n)</a:t>
              </a:r>
              <a:endParaRPr lang="en-GB" altLang="en-US">
                <a:solidFill>
                  <a:srgbClr val="0000FF"/>
                </a:solidFill>
                <a:latin typeface="Times New Roman" panose="02020603050405020304" pitchFamily="18" charset="0"/>
              </a:endParaRPr>
            </a:p>
          </p:txBody>
        </p:sp>
      </p:grpSp>
      <p:grpSp>
        <p:nvGrpSpPr>
          <p:cNvPr id="511006" name="Group 30">
            <a:extLst>
              <a:ext uri="{FF2B5EF4-FFF2-40B4-BE49-F238E27FC236}">
                <a16:creationId xmlns:a16="http://schemas.microsoft.com/office/drawing/2014/main" id="{0706C0CC-B5F3-47B6-BF1D-E6EBFF7EABE2}"/>
              </a:ext>
            </a:extLst>
          </p:cNvPr>
          <p:cNvGrpSpPr>
            <a:grpSpLocks/>
          </p:cNvGrpSpPr>
          <p:nvPr/>
        </p:nvGrpSpPr>
        <p:grpSpPr bwMode="auto">
          <a:xfrm>
            <a:off x="360363" y="5638800"/>
            <a:ext cx="5659437" cy="396875"/>
            <a:chOff x="227" y="3552"/>
            <a:chExt cx="3565" cy="250"/>
          </a:xfrm>
        </p:grpSpPr>
        <p:sp>
          <p:nvSpPr>
            <p:cNvPr id="511007" name="Text Box 31">
              <a:extLst>
                <a:ext uri="{FF2B5EF4-FFF2-40B4-BE49-F238E27FC236}">
                  <a16:creationId xmlns:a16="http://schemas.microsoft.com/office/drawing/2014/main" id="{4CE10D5B-829C-E194-A75F-9F04F382B29C}"/>
                </a:ext>
              </a:extLst>
            </p:cNvPr>
            <p:cNvSpPr txBox="1">
              <a:spLocks noChangeArrowheads="1"/>
            </p:cNvSpPr>
            <p:nvPr/>
          </p:nvSpPr>
          <p:spPr bwMode="auto">
            <a:xfrm>
              <a:off x="227" y="3552"/>
              <a:ext cx="78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buClrTx/>
                <a:buFontTx/>
                <a:buNone/>
              </a:pPr>
              <a:r>
                <a:rPr lang="it-IT" altLang="en-US">
                  <a:solidFill>
                    <a:srgbClr val="0000FF"/>
                  </a:solidFill>
                  <a:latin typeface="Times New Roman" panose="02020603050405020304" pitchFamily="18" charset="0"/>
                </a:rPr>
                <a:t>Soluzione</a:t>
              </a:r>
              <a:endParaRPr lang="en-GB" altLang="en-US">
                <a:solidFill>
                  <a:srgbClr val="0000FF"/>
                </a:solidFill>
                <a:latin typeface="Times New Roman" panose="02020603050405020304" pitchFamily="18" charset="0"/>
              </a:endParaRPr>
            </a:p>
          </p:txBody>
        </p:sp>
        <p:sp>
          <p:nvSpPr>
            <p:cNvPr id="511008" name="AutoShape 32">
              <a:extLst>
                <a:ext uri="{FF2B5EF4-FFF2-40B4-BE49-F238E27FC236}">
                  <a16:creationId xmlns:a16="http://schemas.microsoft.com/office/drawing/2014/main" id="{255F9A64-FF78-3E16-CD49-8204E2193F36}"/>
                </a:ext>
              </a:extLst>
            </p:cNvPr>
            <p:cNvSpPr>
              <a:spLocks noChangeArrowheads="1"/>
            </p:cNvSpPr>
            <p:nvPr/>
          </p:nvSpPr>
          <p:spPr bwMode="auto">
            <a:xfrm>
              <a:off x="1104" y="3590"/>
              <a:ext cx="288" cy="192"/>
            </a:xfrm>
            <a:custGeom>
              <a:avLst/>
              <a:gdLst>
                <a:gd name="G0" fmla="+- 10649 0 0"/>
                <a:gd name="G1" fmla="+- 7125 0 0"/>
                <a:gd name="G2" fmla="+- 21600 0 7125"/>
                <a:gd name="G3" fmla="+- 10800 0 7125"/>
                <a:gd name="G4" fmla="+- 21600 0 10649"/>
                <a:gd name="G5" fmla="*/ G4 G3 10800"/>
                <a:gd name="G6" fmla="+- 21600 0 G5"/>
                <a:gd name="T0" fmla="*/ 10649 w 21600"/>
                <a:gd name="T1" fmla="*/ 0 h 21600"/>
                <a:gd name="T2" fmla="*/ 0 w 21600"/>
                <a:gd name="T3" fmla="*/ 10800 h 21600"/>
                <a:gd name="T4" fmla="*/ 106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649" y="0"/>
                  </a:moveTo>
                  <a:lnTo>
                    <a:pt x="10649" y="7125"/>
                  </a:lnTo>
                  <a:lnTo>
                    <a:pt x="3375" y="7125"/>
                  </a:lnTo>
                  <a:lnTo>
                    <a:pt x="3375" y="14475"/>
                  </a:lnTo>
                  <a:lnTo>
                    <a:pt x="10649" y="14475"/>
                  </a:lnTo>
                  <a:lnTo>
                    <a:pt x="10649" y="21600"/>
                  </a:lnTo>
                  <a:lnTo>
                    <a:pt x="21600" y="10800"/>
                  </a:lnTo>
                  <a:close/>
                </a:path>
                <a:path w="21600" h="21600">
                  <a:moveTo>
                    <a:pt x="1350" y="7125"/>
                  </a:moveTo>
                  <a:lnTo>
                    <a:pt x="1350" y="14475"/>
                  </a:lnTo>
                  <a:lnTo>
                    <a:pt x="2700" y="14475"/>
                  </a:lnTo>
                  <a:lnTo>
                    <a:pt x="2700" y="7125"/>
                  </a:lnTo>
                  <a:close/>
                </a:path>
                <a:path w="21600" h="21600">
                  <a:moveTo>
                    <a:pt x="0" y="7125"/>
                  </a:moveTo>
                  <a:lnTo>
                    <a:pt x="0" y="14475"/>
                  </a:lnTo>
                  <a:lnTo>
                    <a:pt x="675" y="14475"/>
                  </a:lnTo>
                  <a:lnTo>
                    <a:pt x="675" y="7125"/>
                  </a:lnTo>
                  <a:close/>
                </a:path>
              </a:pathLst>
            </a:custGeom>
            <a:gradFill rotWithShape="0">
              <a:gsLst>
                <a:gs pos="0">
                  <a:srgbClr val="FFFFFF"/>
                </a:gs>
                <a:gs pos="100000">
                  <a:schemeClr val="accent2"/>
                </a:gs>
              </a:gsLst>
              <a:lin ang="0" scaled="1"/>
            </a:gra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1009" name="Text Box 33">
              <a:extLst>
                <a:ext uri="{FF2B5EF4-FFF2-40B4-BE49-F238E27FC236}">
                  <a16:creationId xmlns:a16="http://schemas.microsoft.com/office/drawing/2014/main" id="{34F4FFBD-C21A-3658-5877-FE1D332573BE}"/>
                </a:ext>
              </a:extLst>
            </p:cNvPr>
            <p:cNvSpPr txBox="1">
              <a:spLocks noChangeArrowheads="1"/>
            </p:cNvSpPr>
            <p:nvPr/>
          </p:nvSpPr>
          <p:spPr bwMode="auto">
            <a:xfrm>
              <a:off x="1440" y="3552"/>
              <a:ext cx="23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Char char="•"/>
              </a:pPr>
              <a:r>
                <a:rPr lang="it-IT" altLang="en-US">
                  <a:solidFill>
                    <a:srgbClr val="0000FF"/>
                  </a:solidFill>
                  <a:latin typeface="Times New Roman" panose="02020603050405020304" pitchFamily="18" charset="0"/>
                </a:rPr>
                <a:t> Algoritmo “Overlap &amp; Save”</a:t>
              </a:r>
              <a:endParaRPr lang="en-GB" altLang="en-US">
                <a:solidFill>
                  <a:srgbClr val="0000FF"/>
                </a:solidFill>
                <a:latin typeface="Times New Roman" panose="02020603050405020304" pitchFamily="18" charset="0"/>
              </a:endParaRPr>
            </a:p>
          </p:txBody>
        </p:sp>
      </p:grpSp>
      <p:sp>
        <p:nvSpPr>
          <p:cNvPr id="511010" name="Rectangle 34">
            <a:extLst>
              <a:ext uri="{FF2B5EF4-FFF2-40B4-BE49-F238E27FC236}">
                <a16:creationId xmlns:a16="http://schemas.microsoft.com/office/drawing/2014/main" id="{4BE7317C-0972-A30C-9C9B-79CD2C6B702D}"/>
              </a:ext>
            </a:extLst>
          </p:cNvPr>
          <p:cNvSpPr>
            <a:spLocks noGrp="1" noChangeArrowheads="1"/>
          </p:cNvSpPr>
          <p:nvPr>
            <p:ph type="title"/>
          </p:nvPr>
        </p:nvSpPr>
        <p:spPr/>
        <p:txBody>
          <a:bodyPr/>
          <a:lstStyle/>
          <a:p>
            <a:r>
              <a:rPr lang="en-GB" altLang="en-US"/>
              <a:t>Filtraggio FIR veloce mediante FFT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09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0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1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3704223-8A4E-7CEA-A06B-5A5B92C71F3F}"/>
              </a:ext>
            </a:extLst>
          </p:cNvPr>
          <p:cNvSpPr>
            <a:spLocks noGrp="1"/>
          </p:cNvSpPr>
          <p:nvPr>
            <p:ph type="sldNum" sz="quarter" idx="10"/>
          </p:nvPr>
        </p:nvSpPr>
        <p:spPr/>
        <p:txBody>
          <a:bodyPr/>
          <a:lstStyle/>
          <a:p>
            <a:fld id="{D923EE1D-8ECE-46DF-8A12-8476338129F8}" type="slidenum">
              <a:rPr lang="en-US" altLang="en-US"/>
              <a:pPr/>
              <a:t>5</a:t>
            </a:fld>
            <a:endParaRPr lang="en-US" altLang="en-US"/>
          </a:p>
        </p:txBody>
      </p:sp>
      <p:sp>
        <p:nvSpPr>
          <p:cNvPr id="3" name="Footer Placeholder 4">
            <a:extLst>
              <a:ext uri="{FF2B5EF4-FFF2-40B4-BE49-F238E27FC236}">
                <a16:creationId xmlns:a16="http://schemas.microsoft.com/office/drawing/2014/main" id="{812F9AFD-943C-6142-F793-F20079CDD535}"/>
              </a:ext>
            </a:extLst>
          </p:cNvPr>
          <p:cNvSpPr>
            <a:spLocks noGrp="1"/>
          </p:cNvSpPr>
          <p:nvPr>
            <p:ph type="ftr" sz="quarter" idx="11"/>
          </p:nvPr>
        </p:nvSpPr>
        <p:spPr/>
        <p:txBody>
          <a:bodyPr/>
          <a:lstStyle/>
          <a:p>
            <a:r>
              <a:rPr lang="en-US" altLang="en-US"/>
              <a:t>Elaborazione numerica del suono</a:t>
            </a:r>
          </a:p>
        </p:txBody>
      </p:sp>
      <p:sp>
        <p:nvSpPr>
          <p:cNvPr id="513026" name="Text Box 2">
            <a:extLst>
              <a:ext uri="{FF2B5EF4-FFF2-40B4-BE49-F238E27FC236}">
                <a16:creationId xmlns:a16="http://schemas.microsoft.com/office/drawing/2014/main" id="{E66B7ACF-E200-BC42-87F9-5641B9959A1F}"/>
              </a:ext>
            </a:extLst>
          </p:cNvPr>
          <p:cNvSpPr txBox="1">
            <a:spLocks noChangeArrowheads="1"/>
          </p:cNvSpPr>
          <p:nvPr/>
        </p:nvSpPr>
        <p:spPr bwMode="auto">
          <a:xfrm>
            <a:off x="495300" y="1427163"/>
            <a:ext cx="81534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buClrTx/>
              <a:buFontTx/>
              <a:buAutoNum type="arabicPeriod"/>
            </a:pPr>
            <a:r>
              <a:rPr lang="it-IT" altLang="en-US" sz="2000" b="0">
                <a:cs typeface="Times New Roman" panose="02020603050405020304" pitchFamily="18" charset="0"/>
              </a:rPr>
              <a:t>Effettuo una FFT del filtro </a:t>
            </a:r>
            <a:r>
              <a:rPr lang="it-IT" altLang="en-US" sz="2000" b="0" i="1">
                <a:cs typeface="Times New Roman" panose="02020603050405020304" pitchFamily="18" charset="0"/>
              </a:rPr>
              <a:t>h(n), </a:t>
            </a:r>
            <a:r>
              <a:rPr lang="it-IT" altLang="en-US" sz="2000" b="0">
                <a:cs typeface="Times New Roman" panose="02020603050405020304" pitchFamily="18" charset="0"/>
              </a:rPr>
              <a:t>zero-padded a N campioni e memorizzo:</a:t>
            </a: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AutoNum type="arabicPeriod" startAt="2"/>
            </a:pPr>
            <a:r>
              <a:rPr lang="it-IT" altLang="en-US" sz="2000" b="0">
                <a:cs typeface="Times New Roman" panose="02020603050405020304" pitchFamily="18" charset="0"/>
              </a:rPr>
              <a:t>Seleziono il blocco m-esimo di N punti dalla sequenza di ingresso x(n) :</a:t>
            </a: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None/>
            </a:pPr>
            <a:r>
              <a:rPr lang="it-IT" altLang="en-US" sz="2000" b="0">
                <a:cs typeface="Times New Roman" panose="02020603050405020304" pitchFamily="18" charset="0"/>
              </a:rPr>
              <a:t>	</a:t>
            </a:r>
          </a:p>
          <a:p>
            <a:pPr algn="just" eaLnBrk="1" hangingPunct="1">
              <a:spcBef>
                <a:spcPct val="50000"/>
              </a:spcBef>
              <a:buClrTx/>
              <a:buFontTx/>
              <a:buNone/>
            </a:pPr>
            <a:r>
              <a:rPr lang="it-IT" altLang="en-US" sz="2000" b="0">
                <a:cs typeface="Times New Roman" panose="02020603050405020304" pitchFamily="18" charset="0"/>
              </a:rPr>
              <a:t>	in cui:      n = 0,1,2,…,N-1</a:t>
            </a:r>
          </a:p>
          <a:p>
            <a:pPr algn="just" eaLnBrk="1" hangingPunct="1">
              <a:spcBef>
                <a:spcPct val="50000"/>
              </a:spcBef>
              <a:buClrTx/>
              <a:buFontTx/>
              <a:buNone/>
            </a:pPr>
            <a:r>
              <a:rPr lang="it-IT" altLang="en-US" sz="2000" b="0">
                <a:cs typeface="Times New Roman" panose="02020603050405020304" pitchFamily="18" charset="0"/>
              </a:rPr>
              <a:t>		         m = 1,2,3,…</a:t>
            </a:r>
          </a:p>
          <a:p>
            <a:pPr algn="just" eaLnBrk="1" hangingPunct="1">
              <a:spcBef>
                <a:spcPct val="50000"/>
              </a:spcBef>
              <a:buClrTx/>
              <a:buFontTx/>
              <a:buNone/>
            </a:pPr>
            <a:r>
              <a:rPr lang="it-IT" altLang="en-US" sz="2000" b="0">
                <a:cs typeface="Times New Roman" panose="02020603050405020304" pitchFamily="18" charset="0"/>
              </a:rPr>
              <a:t>		         N = FFT length</a:t>
            </a:r>
          </a:p>
          <a:p>
            <a:pPr algn="just" eaLnBrk="1" hangingPunct="1">
              <a:spcBef>
                <a:spcPct val="50000"/>
              </a:spcBef>
              <a:buClrTx/>
              <a:buFontTx/>
              <a:buNone/>
            </a:pPr>
            <a:r>
              <a:rPr lang="it-IT" altLang="en-US" sz="2000" b="0">
                <a:cs typeface="Times New Roman" panose="02020603050405020304" pitchFamily="18" charset="0"/>
              </a:rPr>
              <a:t>		         Q = IR length</a:t>
            </a:r>
            <a:endParaRPr lang="en-US" altLang="en-US" sz="2000" b="0">
              <a:cs typeface="Times New Roman" panose="02020603050405020304" pitchFamily="18" charset="0"/>
            </a:endParaRPr>
          </a:p>
        </p:txBody>
      </p:sp>
      <p:graphicFrame>
        <p:nvGraphicFramePr>
          <p:cNvPr id="513027" name="Object 3">
            <a:extLst>
              <a:ext uri="{FF2B5EF4-FFF2-40B4-BE49-F238E27FC236}">
                <a16:creationId xmlns:a16="http://schemas.microsoft.com/office/drawing/2014/main" id="{CA96C945-2F3C-BB73-F98D-8B4E7AA32660}"/>
              </a:ext>
            </a:extLst>
          </p:cNvPr>
          <p:cNvGraphicFramePr>
            <a:graphicFrameLocks noChangeAspect="1"/>
          </p:cNvGraphicFramePr>
          <p:nvPr/>
        </p:nvGraphicFramePr>
        <p:xfrm>
          <a:off x="1431925" y="2032000"/>
          <a:ext cx="3360738" cy="687388"/>
        </p:xfrm>
        <a:graphic>
          <a:graphicData uri="http://schemas.openxmlformats.org/presentationml/2006/ole">
            <mc:AlternateContent xmlns:mc="http://schemas.openxmlformats.org/markup-compatibility/2006">
              <mc:Choice xmlns:v="urn:schemas-microsoft-com:vml" Requires="v">
                <p:oleObj name="Equation" r:id="rId3" imgW="2234880" imgH="457200" progId="Equation.3">
                  <p:embed/>
                </p:oleObj>
              </mc:Choice>
              <mc:Fallback>
                <p:oleObj name="Equation" r:id="rId3" imgW="2234880" imgH="4572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925" y="2032000"/>
                        <a:ext cx="33607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3028" name="Object 4">
            <a:extLst>
              <a:ext uri="{FF2B5EF4-FFF2-40B4-BE49-F238E27FC236}">
                <a16:creationId xmlns:a16="http://schemas.microsoft.com/office/drawing/2014/main" id="{5A83BC6D-63D6-B5C9-FC3C-FD898BFBE6E4}"/>
              </a:ext>
            </a:extLst>
          </p:cNvPr>
          <p:cNvGraphicFramePr>
            <a:graphicFrameLocks noChangeAspect="1"/>
          </p:cNvGraphicFramePr>
          <p:nvPr/>
        </p:nvGraphicFramePr>
        <p:xfrm>
          <a:off x="2643188" y="3581400"/>
          <a:ext cx="3857625" cy="341313"/>
        </p:xfrm>
        <a:graphic>
          <a:graphicData uri="http://schemas.openxmlformats.org/presentationml/2006/ole">
            <mc:AlternateContent xmlns:mc="http://schemas.openxmlformats.org/markup-compatibility/2006">
              <mc:Choice xmlns:v="urn:schemas-microsoft-com:vml" Requires="v">
                <p:oleObj name="Equation" r:id="rId5" imgW="2577960" imgH="228600" progId="Equation.3">
                  <p:embed/>
                </p:oleObj>
              </mc:Choice>
              <mc:Fallback>
                <p:oleObj name="Equation" r:id="rId5" imgW="2577960" imgH="2286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3581400"/>
                        <a:ext cx="3857625"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3029" name="Group 5">
            <a:extLst>
              <a:ext uri="{FF2B5EF4-FFF2-40B4-BE49-F238E27FC236}">
                <a16:creationId xmlns:a16="http://schemas.microsoft.com/office/drawing/2014/main" id="{210E4AAA-5C4C-67ED-F7A0-7F0E5610A8D3}"/>
              </a:ext>
            </a:extLst>
          </p:cNvPr>
          <p:cNvGrpSpPr>
            <a:grpSpLocks/>
          </p:cNvGrpSpPr>
          <p:nvPr/>
        </p:nvGrpSpPr>
        <p:grpSpPr bwMode="auto">
          <a:xfrm>
            <a:off x="4114800" y="4267200"/>
            <a:ext cx="4686300" cy="1828800"/>
            <a:chOff x="1980" y="1620"/>
            <a:chExt cx="7380" cy="2880"/>
          </a:xfrm>
        </p:grpSpPr>
        <p:grpSp>
          <p:nvGrpSpPr>
            <p:cNvPr id="513030" name="Group 6">
              <a:extLst>
                <a:ext uri="{FF2B5EF4-FFF2-40B4-BE49-F238E27FC236}">
                  <a16:creationId xmlns:a16="http://schemas.microsoft.com/office/drawing/2014/main" id="{2CCB30E0-20D0-927E-FCF0-AA2FD7AE6E68}"/>
                </a:ext>
              </a:extLst>
            </p:cNvPr>
            <p:cNvGrpSpPr>
              <a:grpSpLocks/>
            </p:cNvGrpSpPr>
            <p:nvPr/>
          </p:nvGrpSpPr>
          <p:grpSpPr bwMode="auto">
            <a:xfrm>
              <a:off x="2160" y="1980"/>
              <a:ext cx="6840" cy="1983"/>
              <a:chOff x="2160" y="1980"/>
              <a:chExt cx="6840" cy="1983"/>
            </a:xfrm>
          </p:grpSpPr>
          <p:sp>
            <p:nvSpPr>
              <p:cNvPr id="513031" name="Text Box 7">
                <a:extLst>
                  <a:ext uri="{FF2B5EF4-FFF2-40B4-BE49-F238E27FC236}">
                    <a16:creationId xmlns:a16="http://schemas.microsoft.com/office/drawing/2014/main" id="{7D192FE0-78C0-55E2-0E94-9C16163377EB}"/>
                  </a:ext>
                </a:extLst>
              </p:cNvPr>
              <p:cNvSpPr txBox="1">
                <a:spLocks noChangeArrowheads="1"/>
              </p:cNvSpPr>
              <p:nvPr/>
            </p:nvSpPr>
            <p:spPr bwMode="auto">
              <a:xfrm>
                <a:off x="7380" y="3420"/>
                <a:ext cx="16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200">
                    <a:latin typeface="Times New Roman" panose="02020603050405020304" pitchFamily="18" charset="0"/>
                  </a:rPr>
                  <a:t>3N - 2Q + 1</a:t>
                </a:r>
              </a:p>
            </p:txBody>
          </p:sp>
          <p:sp>
            <p:nvSpPr>
              <p:cNvPr id="513032" name="Line 8">
                <a:extLst>
                  <a:ext uri="{FF2B5EF4-FFF2-40B4-BE49-F238E27FC236}">
                    <a16:creationId xmlns:a16="http://schemas.microsoft.com/office/drawing/2014/main" id="{8F18CDA8-0BDD-2F18-281C-DB4D413DB2F3}"/>
                  </a:ext>
                </a:extLst>
              </p:cNvPr>
              <p:cNvSpPr>
                <a:spLocks noChangeShapeType="1"/>
              </p:cNvSpPr>
              <p:nvPr/>
            </p:nvSpPr>
            <p:spPr bwMode="auto">
              <a:xfrm>
                <a:off x="5760" y="3960"/>
                <a:ext cx="2340" cy="3"/>
              </a:xfrm>
              <a:prstGeom prst="line">
                <a:avLst/>
              </a:prstGeom>
              <a:noFill/>
              <a:ln w="19050">
                <a:solidFill>
                  <a:srgbClr val="000000"/>
                </a:solidFill>
                <a:prstDash val="dash"/>
                <a:round/>
                <a:headEnd type="oval" w="sm" len="sm"/>
                <a:tailEnd type="oval" w="sm" len="sm"/>
              </a:ln>
              <a:extLst>
                <a:ext uri="{909E8E84-426E-40DD-AFC4-6F175D3DCCD1}">
                  <a14:hiddenFill xmlns:a14="http://schemas.microsoft.com/office/drawing/2010/main">
                    <a:noFill/>
                  </a14:hiddenFill>
                </a:ext>
              </a:extLst>
            </p:spPr>
            <p:txBody>
              <a:bodyPr/>
              <a:lstStyle/>
              <a:p>
                <a:endParaRPr lang="en-GB"/>
              </a:p>
            </p:txBody>
          </p:sp>
          <p:sp>
            <p:nvSpPr>
              <p:cNvPr id="513033" name="Text Box 9">
                <a:extLst>
                  <a:ext uri="{FF2B5EF4-FFF2-40B4-BE49-F238E27FC236}">
                    <a16:creationId xmlns:a16="http://schemas.microsoft.com/office/drawing/2014/main" id="{142865C9-0B67-CEAA-EAB3-E7A17AE7E16C}"/>
                  </a:ext>
                </a:extLst>
              </p:cNvPr>
              <p:cNvSpPr txBox="1">
                <a:spLocks noChangeArrowheads="1"/>
              </p:cNvSpPr>
              <p:nvPr/>
            </p:nvSpPr>
            <p:spPr bwMode="auto">
              <a:xfrm>
                <a:off x="5040" y="3420"/>
                <a:ext cx="16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200">
                    <a:latin typeface="Times New Roman" panose="02020603050405020304" pitchFamily="18" charset="0"/>
                  </a:rPr>
                  <a:t>2N - 2Q + 2</a:t>
                </a:r>
              </a:p>
            </p:txBody>
          </p:sp>
          <p:sp>
            <p:nvSpPr>
              <p:cNvPr id="513034" name="Text Box 10">
                <a:extLst>
                  <a:ext uri="{FF2B5EF4-FFF2-40B4-BE49-F238E27FC236}">
                    <a16:creationId xmlns:a16="http://schemas.microsoft.com/office/drawing/2014/main" id="{D7E12A33-BFAA-780D-892E-B7B6564FAF4B}"/>
                  </a:ext>
                </a:extLst>
              </p:cNvPr>
              <p:cNvSpPr txBox="1">
                <a:spLocks noChangeArrowheads="1"/>
              </p:cNvSpPr>
              <p:nvPr/>
            </p:nvSpPr>
            <p:spPr bwMode="auto">
              <a:xfrm>
                <a:off x="5760" y="2700"/>
                <a:ext cx="144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200">
                    <a:latin typeface="Times New Roman" panose="02020603050405020304" pitchFamily="18" charset="0"/>
                  </a:rPr>
                  <a:t>2N - Q + 1</a:t>
                </a:r>
              </a:p>
            </p:txBody>
          </p:sp>
          <p:sp>
            <p:nvSpPr>
              <p:cNvPr id="513035" name="Line 11">
                <a:extLst>
                  <a:ext uri="{FF2B5EF4-FFF2-40B4-BE49-F238E27FC236}">
                    <a16:creationId xmlns:a16="http://schemas.microsoft.com/office/drawing/2014/main" id="{B74FFB3E-F44F-B274-B505-C3AE8B0EE94F}"/>
                  </a:ext>
                </a:extLst>
              </p:cNvPr>
              <p:cNvSpPr>
                <a:spLocks noChangeShapeType="1"/>
              </p:cNvSpPr>
              <p:nvPr/>
            </p:nvSpPr>
            <p:spPr bwMode="auto">
              <a:xfrm>
                <a:off x="4140" y="3240"/>
                <a:ext cx="2340" cy="3"/>
              </a:xfrm>
              <a:prstGeom prst="line">
                <a:avLst/>
              </a:prstGeom>
              <a:noFill/>
              <a:ln w="19050">
                <a:solidFill>
                  <a:srgbClr val="000000"/>
                </a:solidFill>
                <a:prstDash val="dash"/>
                <a:round/>
                <a:headEnd type="oval" w="sm" len="sm"/>
                <a:tailEnd type="oval" w="sm" len="sm"/>
              </a:ln>
              <a:extLst>
                <a:ext uri="{909E8E84-426E-40DD-AFC4-6F175D3DCCD1}">
                  <a14:hiddenFill xmlns:a14="http://schemas.microsoft.com/office/drawing/2010/main">
                    <a:noFill/>
                  </a14:hiddenFill>
                </a:ext>
              </a:extLst>
            </p:spPr>
            <p:txBody>
              <a:bodyPr/>
              <a:lstStyle/>
              <a:p>
                <a:endParaRPr lang="en-GB"/>
              </a:p>
            </p:txBody>
          </p:sp>
          <p:sp>
            <p:nvSpPr>
              <p:cNvPr id="513036" name="Text Box 12">
                <a:extLst>
                  <a:ext uri="{FF2B5EF4-FFF2-40B4-BE49-F238E27FC236}">
                    <a16:creationId xmlns:a16="http://schemas.microsoft.com/office/drawing/2014/main" id="{F374DA86-E023-CEB3-E0A0-29B8F9A24E41}"/>
                  </a:ext>
                </a:extLst>
              </p:cNvPr>
              <p:cNvSpPr txBox="1">
                <a:spLocks noChangeArrowheads="1"/>
              </p:cNvSpPr>
              <p:nvPr/>
            </p:nvSpPr>
            <p:spPr bwMode="auto">
              <a:xfrm>
                <a:off x="3600" y="2700"/>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200">
                    <a:latin typeface="Times New Roman" panose="02020603050405020304" pitchFamily="18" charset="0"/>
                  </a:rPr>
                  <a:t>N - Q </a:t>
                </a:r>
              </a:p>
            </p:txBody>
          </p:sp>
          <p:sp>
            <p:nvSpPr>
              <p:cNvPr id="513037" name="Text Box 13">
                <a:extLst>
                  <a:ext uri="{FF2B5EF4-FFF2-40B4-BE49-F238E27FC236}">
                    <a16:creationId xmlns:a16="http://schemas.microsoft.com/office/drawing/2014/main" id="{4895E738-427B-AC60-C48D-F005B80924C9}"/>
                  </a:ext>
                </a:extLst>
              </p:cNvPr>
              <p:cNvSpPr txBox="1">
                <a:spLocks noChangeArrowheads="1"/>
              </p:cNvSpPr>
              <p:nvPr/>
            </p:nvSpPr>
            <p:spPr bwMode="auto">
              <a:xfrm>
                <a:off x="4320" y="1980"/>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200">
                    <a:latin typeface="Times New Roman" panose="02020603050405020304" pitchFamily="18" charset="0"/>
                  </a:rPr>
                  <a:t>N - 1</a:t>
                </a:r>
              </a:p>
            </p:txBody>
          </p:sp>
          <p:sp>
            <p:nvSpPr>
              <p:cNvPr id="513038" name="Line 14">
                <a:extLst>
                  <a:ext uri="{FF2B5EF4-FFF2-40B4-BE49-F238E27FC236}">
                    <a16:creationId xmlns:a16="http://schemas.microsoft.com/office/drawing/2014/main" id="{E97D9796-2B2E-A1FF-2AAE-E7A02EFB1CD1}"/>
                  </a:ext>
                </a:extLst>
              </p:cNvPr>
              <p:cNvSpPr>
                <a:spLocks noChangeShapeType="1"/>
              </p:cNvSpPr>
              <p:nvPr/>
            </p:nvSpPr>
            <p:spPr bwMode="auto">
              <a:xfrm>
                <a:off x="2520" y="2520"/>
                <a:ext cx="2340" cy="3"/>
              </a:xfrm>
              <a:prstGeom prst="line">
                <a:avLst/>
              </a:prstGeom>
              <a:noFill/>
              <a:ln w="19050">
                <a:solidFill>
                  <a:srgbClr val="000000"/>
                </a:solidFill>
                <a:prstDash val="dash"/>
                <a:round/>
                <a:headEnd type="oval" w="sm" len="sm"/>
                <a:tailEnd type="oval" w="sm" len="sm"/>
              </a:ln>
              <a:extLst>
                <a:ext uri="{909E8E84-426E-40DD-AFC4-6F175D3DCCD1}">
                  <a14:hiddenFill xmlns:a14="http://schemas.microsoft.com/office/drawing/2010/main">
                    <a:noFill/>
                  </a14:hiddenFill>
                </a:ext>
              </a:extLst>
            </p:spPr>
            <p:txBody>
              <a:bodyPr/>
              <a:lstStyle/>
              <a:p>
                <a:endParaRPr lang="en-GB"/>
              </a:p>
            </p:txBody>
          </p:sp>
          <p:sp>
            <p:nvSpPr>
              <p:cNvPr id="513039" name="Text Box 15">
                <a:extLst>
                  <a:ext uri="{FF2B5EF4-FFF2-40B4-BE49-F238E27FC236}">
                    <a16:creationId xmlns:a16="http://schemas.microsoft.com/office/drawing/2014/main" id="{DCF7180F-E27B-5EB7-A47B-B82A25690C0C}"/>
                  </a:ext>
                </a:extLst>
              </p:cNvPr>
              <p:cNvSpPr txBox="1">
                <a:spLocks noChangeArrowheads="1"/>
              </p:cNvSpPr>
              <p:nvPr/>
            </p:nvSpPr>
            <p:spPr bwMode="auto">
              <a:xfrm>
                <a:off x="2160" y="198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200">
                    <a:latin typeface="Times New Roman" panose="02020603050405020304" pitchFamily="18" charset="0"/>
                  </a:rPr>
                  <a:t>0 </a:t>
                </a:r>
              </a:p>
            </p:txBody>
          </p:sp>
        </p:grpSp>
        <p:sp>
          <p:nvSpPr>
            <p:cNvPr id="513040" name="Rectangle 16">
              <a:extLst>
                <a:ext uri="{FF2B5EF4-FFF2-40B4-BE49-F238E27FC236}">
                  <a16:creationId xmlns:a16="http://schemas.microsoft.com/office/drawing/2014/main" id="{C8C52BA8-E0F6-A137-CF28-3D0FA7E7354E}"/>
                </a:ext>
              </a:extLst>
            </p:cNvPr>
            <p:cNvSpPr>
              <a:spLocks noChangeArrowheads="1"/>
            </p:cNvSpPr>
            <p:nvPr/>
          </p:nvSpPr>
          <p:spPr bwMode="auto">
            <a:xfrm>
              <a:off x="1980" y="1620"/>
              <a:ext cx="7380" cy="2880"/>
            </a:xfrm>
            <a:prstGeom prst="rect">
              <a:avLst/>
            </a:prstGeom>
            <a:noFill/>
            <a:ln w="158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513041" name="Rectangle 17">
            <a:extLst>
              <a:ext uri="{FF2B5EF4-FFF2-40B4-BE49-F238E27FC236}">
                <a16:creationId xmlns:a16="http://schemas.microsoft.com/office/drawing/2014/main" id="{1DA7B668-D058-5D15-606E-25D2B4D837BB}"/>
              </a:ext>
            </a:extLst>
          </p:cNvPr>
          <p:cNvSpPr>
            <a:spLocks noGrp="1" noChangeArrowheads="1"/>
          </p:cNvSpPr>
          <p:nvPr>
            <p:ph type="title"/>
          </p:nvPr>
        </p:nvSpPr>
        <p:spPr/>
        <p:txBody>
          <a:bodyPr/>
          <a:lstStyle/>
          <a:p>
            <a:r>
              <a:rPr lang="en-GB" altLang="en-US"/>
              <a:t>L’algoritmo “Overlap &amp; Save”</a:t>
            </a:r>
          </a:p>
        </p:txBody>
      </p:sp>
      <p:sp>
        <p:nvSpPr>
          <p:cNvPr id="513042" name="AutoShape 18">
            <a:extLst>
              <a:ext uri="{FF2B5EF4-FFF2-40B4-BE49-F238E27FC236}">
                <a16:creationId xmlns:a16="http://schemas.microsoft.com/office/drawing/2014/main" id="{26AAD22E-4541-1A15-5627-22594C294BF9}"/>
              </a:ext>
            </a:extLst>
          </p:cNvPr>
          <p:cNvSpPr>
            <a:spLocks noChangeArrowheads="1"/>
          </p:cNvSpPr>
          <p:nvPr/>
        </p:nvSpPr>
        <p:spPr bwMode="auto">
          <a:xfrm>
            <a:off x="5057775" y="2165350"/>
            <a:ext cx="463550" cy="427038"/>
          </a:xfrm>
          <a:prstGeom prst="rightArrow">
            <a:avLst>
              <a:gd name="adj1" fmla="val 50000"/>
              <a:gd name="adj2" fmla="val 27138"/>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sp>
        <p:nvSpPr>
          <p:cNvPr id="513043" name="Text Box 19">
            <a:extLst>
              <a:ext uri="{FF2B5EF4-FFF2-40B4-BE49-F238E27FC236}">
                <a16:creationId xmlns:a16="http://schemas.microsoft.com/office/drawing/2014/main" id="{1781F87F-85F1-A41F-4ADB-D58499AD9D4C}"/>
              </a:ext>
            </a:extLst>
          </p:cNvPr>
          <p:cNvSpPr txBox="1">
            <a:spLocks noChangeArrowheads="1"/>
          </p:cNvSpPr>
          <p:nvPr/>
        </p:nvSpPr>
        <p:spPr bwMode="auto">
          <a:xfrm>
            <a:off x="5683250" y="2163763"/>
            <a:ext cx="833438" cy="434975"/>
          </a:xfrm>
          <a:prstGeom prst="rect">
            <a:avLst/>
          </a:prstGeom>
          <a:solidFill>
            <a:srgbClr val="CCFFFF"/>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buFont typeface="Wingdings" panose="05000000000000000000" pitchFamily="2" charset="2"/>
              <a:buNone/>
            </a:pPr>
            <a:r>
              <a:rPr lang="en-GB" altLang="en-US" sz="2000">
                <a:latin typeface="Arial" panose="020B0604020202020204" pitchFamily="34" charset="0"/>
              </a:rPr>
              <a:t>FFT</a:t>
            </a:r>
          </a:p>
        </p:txBody>
      </p:sp>
      <p:sp>
        <p:nvSpPr>
          <p:cNvPr id="513044" name="AutoShape 20">
            <a:extLst>
              <a:ext uri="{FF2B5EF4-FFF2-40B4-BE49-F238E27FC236}">
                <a16:creationId xmlns:a16="http://schemas.microsoft.com/office/drawing/2014/main" id="{06165562-21F4-ED93-4587-7819E8A138EA}"/>
              </a:ext>
            </a:extLst>
          </p:cNvPr>
          <p:cNvSpPr>
            <a:spLocks noChangeArrowheads="1"/>
          </p:cNvSpPr>
          <p:nvPr/>
        </p:nvSpPr>
        <p:spPr bwMode="auto">
          <a:xfrm>
            <a:off x="6686550" y="2171700"/>
            <a:ext cx="463550" cy="427038"/>
          </a:xfrm>
          <a:prstGeom prst="rightArrow">
            <a:avLst>
              <a:gd name="adj1" fmla="val 50000"/>
              <a:gd name="adj2" fmla="val 27138"/>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sp>
        <p:nvSpPr>
          <p:cNvPr id="513045" name="Text Box 21">
            <a:extLst>
              <a:ext uri="{FF2B5EF4-FFF2-40B4-BE49-F238E27FC236}">
                <a16:creationId xmlns:a16="http://schemas.microsoft.com/office/drawing/2014/main" id="{3C9380A0-885D-6BB0-48AB-3731E9A47BF6}"/>
              </a:ext>
            </a:extLst>
          </p:cNvPr>
          <p:cNvSpPr txBox="1">
            <a:spLocks noChangeArrowheads="1"/>
          </p:cNvSpPr>
          <p:nvPr/>
        </p:nvSpPr>
        <p:spPr bwMode="auto">
          <a:xfrm>
            <a:off x="7288213" y="2147888"/>
            <a:ext cx="833437" cy="434975"/>
          </a:xfrm>
          <a:prstGeom prst="rect">
            <a:avLst/>
          </a:prstGeom>
          <a:solidFill>
            <a:srgbClr val="CCFFFF"/>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buFont typeface="Wingdings" panose="05000000000000000000" pitchFamily="2" charset="2"/>
              <a:buNone/>
            </a:pPr>
            <a:r>
              <a:rPr lang="en-GB" altLang="en-US" sz="2000">
                <a:latin typeface="Arial" panose="020B0604020202020204" pitchFamily="34" charset="0"/>
              </a:rPr>
              <a:t>H(f)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AC9C444-D455-B373-D523-B884D8506366}"/>
              </a:ext>
            </a:extLst>
          </p:cNvPr>
          <p:cNvSpPr>
            <a:spLocks noGrp="1"/>
          </p:cNvSpPr>
          <p:nvPr>
            <p:ph type="sldNum" sz="quarter" idx="10"/>
          </p:nvPr>
        </p:nvSpPr>
        <p:spPr/>
        <p:txBody>
          <a:bodyPr/>
          <a:lstStyle/>
          <a:p>
            <a:fld id="{7E7380A7-CFF3-472B-BDD5-521ED2F836DE}" type="slidenum">
              <a:rPr lang="en-US" altLang="en-US"/>
              <a:pPr/>
              <a:t>6</a:t>
            </a:fld>
            <a:endParaRPr lang="en-US" altLang="en-US"/>
          </a:p>
        </p:txBody>
      </p:sp>
      <p:sp>
        <p:nvSpPr>
          <p:cNvPr id="3" name="Footer Placeholder 4">
            <a:extLst>
              <a:ext uri="{FF2B5EF4-FFF2-40B4-BE49-F238E27FC236}">
                <a16:creationId xmlns:a16="http://schemas.microsoft.com/office/drawing/2014/main" id="{CAAD2691-BD34-1DFE-9DAC-35689F18E78F}"/>
              </a:ext>
            </a:extLst>
          </p:cNvPr>
          <p:cNvSpPr>
            <a:spLocks noGrp="1"/>
          </p:cNvSpPr>
          <p:nvPr>
            <p:ph type="ftr" sz="quarter" idx="11"/>
          </p:nvPr>
        </p:nvSpPr>
        <p:spPr/>
        <p:txBody>
          <a:bodyPr/>
          <a:lstStyle/>
          <a:p>
            <a:r>
              <a:rPr lang="en-US" altLang="en-US"/>
              <a:t>Elaborazione numerica del suono</a:t>
            </a:r>
          </a:p>
        </p:txBody>
      </p:sp>
      <p:sp>
        <p:nvSpPr>
          <p:cNvPr id="515074" name="Text Box 2">
            <a:extLst>
              <a:ext uri="{FF2B5EF4-FFF2-40B4-BE49-F238E27FC236}">
                <a16:creationId xmlns:a16="http://schemas.microsoft.com/office/drawing/2014/main" id="{800DE755-40DB-A3EF-2ED8-6E25BBE19D55}"/>
              </a:ext>
            </a:extLst>
          </p:cNvPr>
          <p:cNvSpPr txBox="1">
            <a:spLocks noChangeArrowheads="1"/>
          </p:cNvSpPr>
          <p:nvPr/>
        </p:nvSpPr>
        <p:spPr bwMode="auto">
          <a:xfrm>
            <a:off x="495300" y="1600200"/>
            <a:ext cx="8304213"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anose="02020603050405020304" pitchFamily="18" charset="0"/>
              </a:defRPr>
            </a:lvl1pPr>
            <a:lvl2pPr marL="914400" indent="-457200">
              <a:spcBef>
                <a:spcPct val="0"/>
              </a:spcBef>
              <a:defRPr sz="2400">
                <a:solidFill>
                  <a:schemeClr val="tx1"/>
                </a:solidFill>
                <a:latin typeface="Times New Roman" panose="02020603050405020304" pitchFamily="18" charset="0"/>
              </a:defRPr>
            </a:lvl2pPr>
            <a:lvl3pPr marL="1371600" indent="-457200">
              <a:spcBef>
                <a:spcPct val="0"/>
              </a:spcBef>
              <a:defRPr sz="2400">
                <a:solidFill>
                  <a:schemeClr val="tx1"/>
                </a:solidFill>
                <a:latin typeface="Times New Roman" panose="02020603050405020304" pitchFamily="18" charset="0"/>
              </a:defRPr>
            </a:lvl3pPr>
            <a:lvl4pPr marL="1828800" indent="-457200">
              <a:spcBef>
                <a:spcPct val="0"/>
              </a:spcBef>
              <a:defRPr sz="2400">
                <a:solidFill>
                  <a:schemeClr val="tx1"/>
                </a:solidFill>
                <a:latin typeface="Times New Roman" panose="02020603050405020304" pitchFamily="18" charset="0"/>
              </a:defRPr>
            </a:lvl4pPr>
            <a:lvl5pPr marL="2286000" indent="-457200">
              <a:spcBef>
                <a:spcPct val="0"/>
              </a:spcBef>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buClrTx/>
              <a:buFontTx/>
              <a:buAutoNum type="arabicPeriod" startAt="3"/>
            </a:pPr>
            <a:r>
              <a:rPr lang="it-IT" altLang="en-US" sz="2000" b="0">
                <a:cs typeface="Times New Roman" panose="02020603050405020304" pitchFamily="18" charset="0"/>
              </a:rPr>
              <a:t>Moltiplico lo spettro del filtro </a:t>
            </a:r>
            <a:r>
              <a:rPr lang="it-IT" altLang="en-US" sz="2000" b="0" i="1">
                <a:cs typeface="Times New Roman" panose="02020603050405020304" pitchFamily="18" charset="0"/>
              </a:rPr>
              <a:t>H(f)</a:t>
            </a:r>
            <a:r>
              <a:rPr lang="it-IT" altLang="en-US" sz="2000" b="0">
                <a:cs typeface="Times New Roman" panose="02020603050405020304" pitchFamily="18" charset="0"/>
              </a:rPr>
              <a:t> per lo spettro FFT del blocco </a:t>
            </a:r>
            <a:r>
              <a:rPr lang="it-IT" altLang="en-US" sz="2000" b="0" i="1">
                <a:cs typeface="Times New Roman" panose="02020603050405020304" pitchFamily="18" charset="0"/>
              </a:rPr>
              <a:t>m</a:t>
            </a:r>
            <a:r>
              <a:rPr lang="it-IT" altLang="en-US" sz="2000" b="0">
                <a:cs typeface="Times New Roman" panose="02020603050405020304" pitchFamily="18" charset="0"/>
              </a:rPr>
              <a:t>.</a:t>
            </a:r>
          </a:p>
          <a:p>
            <a:pPr algn="just" eaLnBrk="1" hangingPunct="1">
              <a:spcBef>
                <a:spcPct val="50000"/>
              </a:spcBef>
              <a:buClrTx/>
              <a:buFontTx/>
              <a:buAutoNum type="arabicPeriod" startAt="3"/>
            </a:pPr>
            <a:r>
              <a:rPr lang="it-IT" altLang="en-US" sz="2000" b="0">
                <a:cs typeface="Times New Roman" panose="02020603050405020304" pitchFamily="18" charset="0"/>
              </a:rPr>
              <a:t>Effettuo la trasformata inversa IFFT dello spettro risultante dal prodotto.</a:t>
            </a:r>
          </a:p>
          <a:p>
            <a:pPr algn="just" eaLnBrk="1" hangingPunct="1">
              <a:spcBef>
                <a:spcPct val="50000"/>
              </a:spcBef>
              <a:buClrTx/>
              <a:buFontTx/>
              <a:buAutoNum type="arabicPeriod" startAt="3"/>
            </a:pPr>
            <a:r>
              <a:rPr lang="it-IT" altLang="en-US" sz="2000" b="0">
                <a:cs typeface="Times New Roman" panose="02020603050405020304" pitchFamily="18" charset="0"/>
              </a:rPr>
              <a:t>Butto via i primi (Q-1) punti del blocco ottenuto allo step 4 </a:t>
            </a: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None/>
            </a:pPr>
            <a:endParaRPr lang="it-IT" altLang="en-US" sz="2000" b="0">
              <a:cs typeface="Times New Roman" panose="02020603050405020304" pitchFamily="18" charset="0"/>
            </a:endParaRPr>
          </a:p>
          <a:p>
            <a:pPr algn="just" eaLnBrk="1" hangingPunct="1">
              <a:spcBef>
                <a:spcPct val="50000"/>
              </a:spcBef>
              <a:buClrTx/>
              <a:buFontTx/>
              <a:buNone/>
            </a:pPr>
            <a:r>
              <a:rPr lang="it-IT" altLang="en-US" sz="2000" b="0">
                <a:cs typeface="Times New Roman" panose="02020603050405020304" pitchFamily="18" charset="0"/>
              </a:rPr>
              <a:t>	</a:t>
            </a:r>
          </a:p>
          <a:p>
            <a:pPr algn="just" eaLnBrk="1" hangingPunct="1">
              <a:spcBef>
                <a:spcPct val="50000"/>
              </a:spcBef>
              <a:buClrTx/>
              <a:buFontTx/>
              <a:buNone/>
            </a:pPr>
            <a:r>
              <a:rPr lang="it-IT" altLang="en-US" sz="2000" b="0">
                <a:cs typeface="Times New Roman" panose="02020603050405020304" pitchFamily="18" charset="0"/>
              </a:rPr>
              <a:t>	</a:t>
            </a:r>
            <a:br>
              <a:rPr lang="it-IT" altLang="en-US" sz="2000" b="0">
                <a:cs typeface="Times New Roman" panose="02020603050405020304" pitchFamily="18" charset="0"/>
              </a:rPr>
            </a:br>
            <a:r>
              <a:rPr lang="it-IT" altLang="en-US" sz="2000" b="0">
                <a:cs typeface="Times New Roman" panose="02020603050405020304" pitchFamily="18" charset="0"/>
              </a:rPr>
              <a:t>e appendo gli (N-Q+1) punti rimanenti alla sequenza di uscita </a:t>
            </a:r>
            <a:r>
              <a:rPr lang="it-IT" altLang="en-US" sz="2000" b="0" i="1">
                <a:cs typeface="Times New Roman" panose="02020603050405020304" pitchFamily="18" charset="0"/>
              </a:rPr>
              <a:t>y(n)</a:t>
            </a:r>
            <a:r>
              <a:rPr lang="it-IT" altLang="en-US" sz="2000" b="0">
                <a:cs typeface="Times New Roman" panose="02020603050405020304" pitchFamily="18" charset="0"/>
              </a:rPr>
              <a:t>: 	</a:t>
            </a:r>
            <a:r>
              <a:rPr lang="it-IT" altLang="en-US" sz="2000" b="0">
                <a:solidFill>
                  <a:srgbClr val="0000FF"/>
                </a:solidFill>
                <a:cs typeface="Times New Roman" panose="02020603050405020304" pitchFamily="18" charset="0"/>
              </a:rPr>
              <a:t>y(n) = y</a:t>
            </a:r>
            <a:r>
              <a:rPr lang="it-IT" altLang="en-US" sz="2000" b="0" baseline="-25000">
                <a:solidFill>
                  <a:srgbClr val="0000FF"/>
                </a:solidFill>
                <a:cs typeface="Times New Roman" panose="02020603050405020304" pitchFamily="18" charset="0"/>
              </a:rPr>
              <a:t>1</a:t>
            </a:r>
            <a:r>
              <a:rPr lang="it-IT" altLang="en-US" sz="2000" b="0">
                <a:solidFill>
                  <a:srgbClr val="0000FF"/>
                </a:solidFill>
                <a:cs typeface="Times New Roman" panose="02020603050405020304" pitchFamily="18" charset="0"/>
              </a:rPr>
              <a:t>(n), y</a:t>
            </a:r>
            <a:r>
              <a:rPr lang="it-IT" altLang="en-US" sz="2000" b="0" baseline="-25000">
                <a:solidFill>
                  <a:srgbClr val="0000FF"/>
                </a:solidFill>
                <a:cs typeface="Times New Roman" panose="02020603050405020304" pitchFamily="18" charset="0"/>
              </a:rPr>
              <a:t>2</a:t>
            </a:r>
            <a:r>
              <a:rPr lang="it-IT" altLang="en-US" sz="2000" b="0">
                <a:solidFill>
                  <a:srgbClr val="0000FF"/>
                </a:solidFill>
                <a:cs typeface="Times New Roman" panose="02020603050405020304" pitchFamily="18" charset="0"/>
              </a:rPr>
              <a:t>(n),…, y</a:t>
            </a:r>
            <a:r>
              <a:rPr lang="it-IT" altLang="en-US" sz="2000" b="0" baseline="-25000">
                <a:solidFill>
                  <a:srgbClr val="0000FF"/>
                </a:solidFill>
                <a:cs typeface="Times New Roman" panose="02020603050405020304" pitchFamily="18" charset="0"/>
              </a:rPr>
              <a:t>m</a:t>
            </a:r>
            <a:r>
              <a:rPr lang="it-IT" altLang="en-US" sz="2000" b="0">
                <a:solidFill>
                  <a:srgbClr val="0000FF"/>
                </a:solidFill>
                <a:cs typeface="Times New Roman" panose="02020603050405020304" pitchFamily="18" charset="0"/>
              </a:rPr>
              <a:t>(n),…</a:t>
            </a:r>
            <a:endParaRPr lang="it-IT" altLang="en-US" sz="2000" b="0">
              <a:cs typeface="Times New Roman" panose="02020603050405020304" pitchFamily="18" charset="0"/>
            </a:endParaRPr>
          </a:p>
        </p:txBody>
      </p:sp>
      <p:grpSp>
        <p:nvGrpSpPr>
          <p:cNvPr id="515075" name="Group 3">
            <a:extLst>
              <a:ext uri="{FF2B5EF4-FFF2-40B4-BE49-F238E27FC236}">
                <a16:creationId xmlns:a16="http://schemas.microsoft.com/office/drawing/2014/main" id="{4963149F-7E2A-4E2C-797F-30EE52BCD482}"/>
              </a:ext>
            </a:extLst>
          </p:cNvPr>
          <p:cNvGrpSpPr>
            <a:grpSpLocks/>
          </p:cNvGrpSpPr>
          <p:nvPr/>
        </p:nvGrpSpPr>
        <p:grpSpPr bwMode="auto">
          <a:xfrm>
            <a:off x="1066800" y="3276600"/>
            <a:ext cx="7543800" cy="2286000"/>
            <a:chOff x="43" y="0"/>
            <a:chExt cx="3505" cy="4034"/>
          </a:xfrm>
        </p:grpSpPr>
        <p:sp>
          <p:nvSpPr>
            <p:cNvPr id="515076" name="Rectangle 4">
              <a:extLst>
                <a:ext uri="{FF2B5EF4-FFF2-40B4-BE49-F238E27FC236}">
                  <a16:creationId xmlns:a16="http://schemas.microsoft.com/office/drawing/2014/main" id="{7AC32949-8BDE-03C4-30A2-83B4E12D66CB}"/>
                </a:ext>
              </a:extLst>
            </p:cNvPr>
            <p:cNvSpPr>
              <a:spLocks noChangeArrowheads="1"/>
            </p:cNvSpPr>
            <p:nvPr/>
          </p:nvSpPr>
          <p:spPr bwMode="auto">
            <a:xfrm>
              <a:off x="43" y="0"/>
              <a:ext cx="15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en-US" altLang="en-US" sz="1800" b="0">
                  <a:latin typeface="Times New Roman" panose="02020603050405020304" pitchFamily="18" charset="0"/>
                  <a:cs typeface="Times New Roman" panose="02020603050405020304" pitchFamily="18" charset="0"/>
                </a:rPr>
                <a:t>y</a:t>
              </a:r>
              <a:r>
                <a:rPr lang="en-US" altLang="en-US" sz="1800" b="0" baseline="-30000">
                  <a:latin typeface="Times New Roman" panose="02020603050405020304" pitchFamily="18" charset="0"/>
                  <a:cs typeface="Times New Roman" panose="02020603050405020304" pitchFamily="18" charset="0"/>
                </a:rPr>
                <a:t>1</a:t>
              </a:r>
              <a:r>
                <a:rPr lang="en-US" altLang="en-US" sz="1800" b="0">
                  <a:latin typeface="Times New Roman" panose="02020603050405020304" pitchFamily="18" charset="0"/>
                  <a:cs typeface="Times New Roman" panose="02020603050405020304" pitchFamily="18" charset="0"/>
                </a:rPr>
                <a:t> (n)</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77" name="Rectangle 5">
              <a:extLst>
                <a:ext uri="{FF2B5EF4-FFF2-40B4-BE49-F238E27FC236}">
                  <a16:creationId xmlns:a16="http://schemas.microsoft.com/office/drawing/2014/main" id="{CC7F19A1-D0AE-BF71-D813-EB8448992754}"/>
                </a:ext>
              </a:extLst>
            </p:cNvPr>
            <p:cNvSpPr>
              <a:spLocks noChangeArrowheads="1"/>
            </p:cNvSpPr>
            <p:nvPr/>
          </p:nvSpPr>
          <p:spPr bwMode="auto">
            <a:xfrm>
              <a:off x="1606" y="0"/>
              <a:ext cx="194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it-IT" altLang="en-US" sz="1800" b="0">
                  <a:latin typeface="Times New Roman" panose="02020603050405020304" pitchFamily="18" charset="0"/>
                  <a:cs typeface="Times New Roman" panose="02020603050405020304" pitchFamily="18" charset="0"/>
                </a:rPr>
                <a:t>n = Q – 1,…,N - 1</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78" name="Rectangle 6">
              <a:extLst>
                <a:ext uri="{FF2B5EF4-FFF2-40B4-BE49-F238E27FC236}">
                  <a16:creationId xmlns:a16="http://schemas.microsoft.com/office/drawing/2014/main" id="{23EDCB6F-D4A8-E9C8-D6EF-2777B6F4DACE}"/>
                </a:ext>
              </a:extLst>
            </p:cNvPr>
            <p:cNvSpPr>
              <a:spLocks noChangeArrowheads="1"/>
            </p:cNvSpPr>
            <p:nvPr/>
          </p:nvSpPr>
          <p:spPr bwMode="auto">
            <a:xfrm>
              <a:off x="43" y="461"/>
              <a:ext cx="15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en-US" altLang="en-US" sz="1800" b="0">
                  <a:latin typeface="Times New Roman" panose="02020603050405020304" pitchFamily="18" charset="0"/>
                  <a:cs typeface="Times New Roman" panose="02020603050405020304" pitchFamily="18" charset="0"/>
                </a:rPr>
                <a:t>y</a:t>
              </a:r>
              <a:r>
                <a:rPr lang="en-US" altLang="en-US" sz="1800" b="0" baseline="-30000">
                  <a:latin typeface="Times New Roman" panose="02020603050405020304" pitchFamily="18" charset="0"/>
                  <a:cs typeface="Times New Roman" panose="02020603050405020304" pitchFamily="18" charset="0"/>
                </a:rPr>
                <a:t>2</a:t>
              </a:r>
              <a:r>
                <a:rPr lang="en-US" altLang="en-US" sz="1800" b="0">
                  <a:latin typeface="Times New Roman" panose="02020603050405020304" pitchFamily="18" charset="0"/>
                  <a:cs typeface="Times New Roman" panose="02020603050405020304" pitchFamily="18" charset="0"/>
                </a:rPr>
                <a:t> [n – (N – Q + 1)]</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79" name="Rectangle 7">
              <a:extLst>
                <a:ext uri="{FF2B5EF4-FFF2-40B4-BE49-F238E27FC236}">
                  <a16:creationId xmlns:a16="http://schemas.microsoft.com/office/drawing/2014/main" id="{FB557A86-0FEC-216D-47E6-C1999F1B11AD}"/>
                </a:ext>
              </a:extLst>
            </p:cNvPr>
            <p:cNvSpPr>
              <a:spLocks noChangeArrowheads="1"/>
            </p:cNvSpPr>
            <p:nvPr/>
          </p:nvSpPr>
          <p:spPr bwMode="auto">
            <a:xfrm>
              <a:off x="1606" y="461"/>
              <a:ext cx="194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it-IT" altLang="en-US" sz="1800" b="0">
                  <a:latin typeface="Times New Roman" panose="02020603050405020304" pitchFamily="18" charset="0"/>
                  <a:cs typeface="Times New Roman" panose="02020603050405020304" pitchFamily="18" charset="0"/>
                </a:rPr>
                <a:t>n = N,…,2N - Q</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80" name="Rectangle 8">
              <a:extLst>
                <a:ext uri="{FF2B5EF4-FFF2-40B4-BE49-F238E27FC236}">
                  <a16:creationId xmlns:a16="http://schemas.microsoft.com/office/drawing/2014/main" id="{36BBD564-FE5A-65E9-9241-19857DB4F7AD}"/>
                </a:ext>
              </a:extLst>
            </p:cNvPr>
            <p:cNvSpPr>
              <a:spLocks noChangeArrowheads="1"/>
            </p:cNvSpPr>
            <p:nvPr/>
          </p:nvSpPr>
          <p:spPr bwMode="auto">
            <a:xfrm>
              <a:off x="43" y="922"/>
              <a:ext cx="15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81" name="Rectangle 9">
              <a:extLst>
                <a:ext uri="{FF2B5EF4-FFF2-40B4-BE49-F238E27FC236}">
                  <a16:creationId xmlns:a16="http://schemas.microsoft.com/office/drawing/2014/main" id="{9A308467-8443-1BB5-3290-C80B1CA57A55}"/>
                </a:ext>
              </a:extLst>
            </p:cNvPr>
            <p:cNvSpPr>
              <a:spLocks noChangeArrowheads="1"/>
            </p:cNvSpPr>
            <p:nvPr/>
          </p:nvSpPr>
          <p:spPr bwMode="auto">
            <a:xfrm>
              <a:off x="1606" y="922"/>
              <a:ext cx="194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82" name="Rectangle 10">
              <a:extLst>
                <a:ext uri="{FF2B5EF4-FFF2-40B4-BE49-F238E27FC236}">
                  <a16:creationId xmlns:a16="http://schemas.microsoft.com/office/drawing/2014/main" id="{B5B74A94-E2AF-47B7-934F-C221B1ABB696}"/>
                </a:ext>
              </a:extLst>
            </p:cNvPr>
            <p:cNvSpPr>
              <a:spLocks noChangeArrowheads="1"/>
            </p:cNvSpPr>
            <p:nvPr/>
          </p:nvSpPr>
          <p:spPr bwMode="auto">
            <a:xfrm>
              <a:off x="43" y="1383"/>
              <a:ext cx="15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83" name="Rectangle 11">
              <a:extLst>
                <a:ext uri="{FF2B5EF4-FFF2-40B4-BE49-F238E27FC236}">
                  <a16:creationId xmlns:a16="http://schemas.microsoft.com/office/drawing/2014/main" id="{7E0F078F-F50E-5D85-DEBF-F853D8405B5A}"/>
                </a:ext>
              </a:extLst>
            </p:cNvPr>
            <p:cNvSpPr>
              <a:spLocks noChangeArrowheads="1"/>
            </p:cNvSpPr>
            <p:nvPr/>
          </p:nvSpPr>
          <p:spPr bwMode="auto">
            <a:xfrm>
              <a:off x="1606" y="1383"/>
              <a:ext cx="194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84" name="Rectangle 12">
              <a:extLst>
                <a:ext uri="{FF2B5EF4-FFF2-40B4-BE49-F238E27FC236}">
                  <a16:creationId xmlns:a16="http://schemas.microsoft.com/office/drawing/2014/main" id="{7C473511-28DE-2F96-16B3-351539A145E6}"/>
                </a:ext>
              </a:extLst>
            </p:cNvPr>
            <p:cNvSpPr>
              <a:spLocks noChangeArrowheads="1"/>
            </p:cNvSpPr>
            <p:nvPr/>
          </p:nvSpPr>
          <p:spPr bwMode="auto">
            <a:xfrm>
              <a:off x="43" y="1844"/>
              <a:ext cx="1563"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en-US" altLang="en-US" sz="1800" b="0">
                  <a:latin typeface="Times New Roman" panose="02020603050405020304" pitchFamily="18" charset="0"/>
                  <a:cs typeface="Times New Roman" panose="02020603050405020304" pitchFamily="18" charset="0"/>
                </a:rPr>
                <a:t>y</a:t>
              </a:r>
              <a:r>
                <a:rPr lang="en-US" altLang="en-US" sz="1800" b="0" baseline="-30000">
                  <a:latin typeface="Times New Roman" panose="02020603050405020304" pitchFamily="18" charset="0"/>
                  <a:cs typeface="Times New Roman" panose="02020603050405020304" pitchFamily="18" charset="0"/>
                </a:rPr>
                <a:t>m</a:t>
              </a:r>
              <a:r>
                <a:rPr lang="en-US" altLang="en-US" sz="1800" b="0">
                  <a:latin typeface="Times New Roman" panose="02020603050405020304" pitchFamily="18" charset="0"/>
                  <a:cs typeface="Times New Roman" panose="02020603050405020304" pitchFamily="18" charset="0"/>
                </a:rPr>
                <a:t> [n – (m – 1)(N – Q + 1)]</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85" name="Rectangle 13">
              <a:extLst>
                <a:ext uri="{FF2B5EF4-FFF2-40B4-BE49-F238E27FC236}">
                  <a16:creationId xmlns:a16="http://schemas.microsoft.com/office/drawing/2014/main" id="{1B463B6F-96FB-DD94-9B73-501662BE0AC1}"/>
                </a:ext>
              </a:extLst>
            </p:cNvPr>
            <p:cNvSpPr>
              <a:spLocks noChangeArrowheads="1"/>
            </p:cNvSpPr>
            <p:nvPr/>
          </p:nvSpPr>
          <p:spPr bwMode="auto">
            <a:xfrm>
              <a:off x="1606" y="1844"/>
              <a:ext cx="1942"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it-IT" altLang="en-US" sz="1800" b="0">
                  <a:latin typeface="Times New Roman" panose="02020603050405020304" pitchFamily="18" charset="0"/>
                  <a:cs typeface="Times New Roman" panose="02020603050405020304" pitchFamily="18" charset="0"/>
                </a:rPr>
                <a:t>n = (m – 1)(N – Q + 1) + (Q – 1),</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86" name="Rectangle 14">
              <a:extLst>
                <a:ext uri="{FF2B5EF4-FFF2-40B4-BE49-F238E27FC236}">
                  <a16:creationId xmlns:a16="http://schemas.microsoft.com/office/drawing/2014/main" id="{D9C41578-BFEC-B775-7F9D-A8CC52857E93}"/>
                </a:ext>
              </a:extLst>
            </p:cNvPr>
            <p:cNvSpPr>
              <a:spLocks noChangeArrowheads="1"/>
            </p:cNvSpPr>
            <p:nvPr/>
          </p:nvSpPr>
          <p:spPr bwMode="auto">
            <a:xfrm>
              <a:off x="43" y="2478"/>
              <a:ext cx="1563"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en-US" altLang="en-US" sz="1200" b="0">
                  <a:latin typeface="Times New Roman" panose="02020603050405020304" pitchFamily="18" charset="0"/>
                  <a:cs typeface="Times New Roman" panose="02020603050405020304" pitchFamily="18" charset="0"/>
                </a:rPr>
                <a:t> </a:t>
              </a:r>
            </a:p>
            <a:p>
              <a:pPr>
                <a:spcBef>
                  <a:spcPct val="0"/>
                </a:spcBef>
                <a:buClrTx/>
                <a:buFontTx/>
                <a:buNone/>
              </a:pPr>
              <a:endParaRPr lang="en-US" altLang="en-US" sz="2400" b="0">
                <a:latin typeface="Times New Roman" panose="02020603050405020304" pitchFamily="18" charset="0"/>
              </a:endParaRPr>
            </a:p>
          </p:txBody>
        </p:sp>
        <p:sp>
          <p:nvSpPr>
            <p:cNvPr id="515087" name="Rectangle 15">
              <a:extLst>
                <a:ext uri="{FF2B5EF4-FFF2-40B4-BE49-F238E27FC236}">
                  <a16:creationId xmlns:a16="http://schemas.microsoft.com/office/drawing/2014/main" id="{015181B4-B3D9-19EB-A693-5B24DCFFEAEB}"/>
                </a:ext>
              </a:extLst>
            </p:cNvPr>
            <p:cNvSpPr>
              <a:spLocks noChangeArrowheads="1"/>
            </p:cNvSpPr>
            <p:nvPr/>
          </p:nvSpPr>
          <p:spPr bwMode="auto">
            <a:xfrm>
              <a:off x="1606" y="2478"/>
              <a:ext cx="1942"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ClrTx/>
                <a:buFontTx/>
                <a:buNone/>
              </a:pPr>
              <a:r>
                <a:rPr lang="it-IT" altLang="en-US" sz="1800" b="0">
                  <a:latin typeface="Times New Roman" panose="02020603050405020304" pitchFamily="18" charset="0"/>
                  <a:cs typeface="Times New Roman" panose="02020603050405020304" pitchFamily="18" charset="0"/>
                </a:rPr>
                <a:t>           …,(m – 1)(N – Q + 1) + (N – 1)</a:t>
              </a:r>
              <a:endParaRPr lang="en-US" altLang="en-US" sz="1200" b="0">
                <a:latin typeface="Times New Roman" panose="02020603050405020304" pitchFamily="18" charset="0"/>
                <a:cs typeface="Times New Roman" panose="02020603050405020304" pitchFamily="18" charset="0"/>
              </a:endParaRPr>
            </a:p>
            <a:p>
              <a:pPr>
                <a:spcBef>
                  <a:spcPct val="0"/>
                </a:spcBef>
                <a:buClrTx/>
                <a:buFontTx/>
                <a:buNone/>
              </a:pPr>
              <a:endParaRPr lang="en-US" altLang="en-US" sz="2400" b="0">
                <a:latin typeface="Times New Roman" panose="02020603050405020304" pitchFamily="18" charset="0"/>
              </a:endParaRPr>
            </a:p>
          </p:txBody>
        </p:sp>
        <p:sp>
          <p:nvSpPr>
            <p:cNvPr id="515088" name="Rectangle 16">
              <a:extLst>
                <a:ext uri="{FF2B5EF4-FFF2-40B4-BE49-F238E27FC236}">
                  <a16:creationId xmlns:a16="http://schemas.microsoft.com/office/drawing/2014/main" id="{DAF40295-95B0-03D3-FAF5-408E18D8FEED}"/>
                </a:ext>
              </a:extLst>
            </p:cNvPr>
            <p:cNvSpPr>
              <a:spLocks noChangeArrowheads="1"/>
            </p:cNvSpPr>
            <p:nvPr/>
          </p:nvSpPr>
          <p:spPr bwMode="auto">
            <a:xfrm>
              <a:off x="43" y="3112"/>
              <a:ext cx="15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89" name="Rectangle 17">
              <a:extLst>
                <a:ext uri="{FF2B5EF4-FFF2-40B4-BE49-F238E27FC236}">
                  <a16:creationId xmlns:a16="http://schemas.microsoft.com/office/drawing/2014/main" id="{F90C7365-8FAE-6D7C-7923-A742544816B5}"/>
                </a:ext>
              </a:extLst>
            </p:cNvPr>
            <p:cNvSpPr>
              <a:spLocks noChangeArrowheads="1"/>
            </p:cNvSpPr>
            <p:nvPr/>
          </p:nvSpPr>
          <p:spPr bwMode="auto">
            <a:xfrm>
              <a:off x="1606" y="3112"/>
              <a:ext cx="194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90" name="Rectangle 18">
              <a:extLst>
                <a:ext uri="{FF2B5EF4-FFF2-40B4-BE49-F238E27FC236}">
                  <a16:creationId xmlns:a16="http://schemas.microsoft.com/office/drawing/2014/main" id="{479AD6AE-D261-C872-28AC-D1B8AC700AA2}"/>
                </a:ext>
              </a:extLst>
            </p:cNvPr>
            <p:cNvSpPr>
              <a:spLocks noChangeArrowheads="1"/>
            </p:cNvSpPr>
            <p:nvPr/>
          </p:nvSpPr>
          <p:spPr bwMode="auto">
            <a:xfrm>
              <a:off x="43" y="3573"/>
              <a:ext cx="156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sp>
          <p:nvSpPr>
            <p:cNvPr id="515091" name="Rectangle 19">
              <a:extLst>
                <a:ext uri="{FF2B5EF4-FFF2-40B4-BE49-F238E27FC236}">
                  <a16:creationId xmlns:a16="http://schemas.microsoft.com/office/drawing/2014/main" id="{F6736E9C-EA59-5AED-8B03-B97107A15F2E}"/>
                </a:ext>
              </a:extLst>
            </p:cNvPr>
            <p:cNvSpPr>
              <a:spLocks noChangeArrowheads="1"/>
            </p:cNvSpPr>
            <p:nvPr/>
          </p:nvSpPr>
          <p:spPr bwMode="auto">
            <a:xfrm>
              <a:off x="1606" y="3573"/>
              <a:ext cx="194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0"/>
                </a:spcBef>
                <a:buClrTx/>
                <a:buFontTx/>
                <a:buNone/>
              </a:pPr>
              <a:r>
                <a:rPr lang="en-US" altLang="en-US" sz="1800">
                  <a:latin typeface="Times New Roman" panose="02020603050405020304" pitchFamily="18" charset="0"/>
                  <a:cs typeface="Times New Roman" panose="02020603050405020304" pitchFamily="18" charset="0"/>
                </a:rPr>
                <a:t>.</a:t>
              </a:r>
              <a:endParaRPr lang="en-US" altLang="en-US" sz="1200">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sz="2400" b="0">
                <a:latin typeface="Times New Roman" panose="02020603050405020304" pitchFamily="18" charset="0"/>
              </a:endParaRPr>
            </a:p>
          </p:txBody>
        </p:sp>
      </p:grpSp>
      <p:sp>
        <p:nvSpPr>
          <p:cNvPr id="515092" name="Rectangle 20">
            <a:extLst>
              <a:ext uri="{FF2B5EF4-FFF2-40B4-BE49-F238E27FC236}">
                <a16:creationId xmlns:a16="http://schemas.microsoft.com/office/drawing/2014/main" id="{CD73275C-5C61-1DAD-214A-CC777348F5B3}"/>
              </a:ext>
            </a:extLst>
          </p:cNvPr>
          <p:cNvSpPr>
            <a:spLocks noGrp="1" noChangeArrowheads="1"/>
          </p:cNvSpPr>
          <p:nvPr>
            <p:ph type="title"/>
          </p:nvPr>
        </p:nvSpPr>
        <p:spPr/>
        <p:txBody>
          <a:bodyPr/>
          <a:lstStyle/>
          <a:p>
            <a:r>
              <a:rPr lang="en-GB" altLang="en-US"/>
              <a:t>L’algoritmo “Overlap &amp; Save”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AD8DCA8-90A1-4F36-3C28-F0A8CC8DDB29}"/>
              </a:ext>
            </a:extLst>
          </p:cNvPr>
          <p:cNvSpPr>
            <a:spLocks noGrp="1"/>
          </p:cNvSpPr>
          <p:nvPr>
            <p:ph type="sldNum" sz="quarter" idx="10"/>
          </p:nvPr>
        </p:nvSpPr>
        <p:spPr/>
        <p:txBody>
          <a:bodyPr/>
          <a:lstStyle/>
          <a:p>
            <a:fld id="{1C1836E3-570F-48F1-A688-96345B7A7242}" type="slidenum">
              <a:rPr lang="en-US" altLang="en-US"/>
              <a:pPr/>
              <a:t>7</a:t>
            </a:fld>
            <a:endParaRPr lang="en-US" altLang="en-US"/>
          </a:p>
        </p:txBody>
      </p:sp>
      <p:sp>
        <p:nvSpPr>
          <p:cNvPr id="3" name="Footer Placeholder 4">
            <a:extLst>
              <a:ext uri="{FF2B5EF4-FFF2-40B4-BE49-F238E27FC236}">
                <a16:creationId xmlns:a16="http://schemas.microsoft.com/office/drawing/2014/main" id="{5D41A848-1B1A-B570-1327-3B567388B210}"/>
              </a:ext>
            </a:extLst>
          </p:cNvPr>
          <p:cNvSpPr>
            <a:spLocks noGrp="1"/>
          </p:cNvSpPr>
          <p:nvPr>
            <p:ph type="ftr" sz="quarter" idx="11"/>
          </p:nvPr>
        </p:nvSpPr>
        <p:spPr/>
        <p:txBody>
          <a:bodyPr/>
          <a:lstStyle/>
          <a:p>
            <a:r>
              <a:rPr lang="en-US" altLang="en-US"/>
              <a:t>Elaborazione numerica del suono</a:t>
            </a:r>
          </a:p>
        </p:txBody>
      </p:sp>
      <p:grpSp>
        <p:nvGrpSpPr>
          <p:cNvPr id="517122" name="Group 2">
            <a:extLst>
              <a:ext uri="{FF2B5EF4-FFF2-40B4-BE49-F238E27FC236}">
                <a16:creationId xmlns:a16="http://schemas.microsoft.com/office/drawing/2014/main" id="{E2D982BB-85D9-3C16-BC0B-097D05AFCE6F}"/>
              </a:ext>
            </a:extLst>
          </p:cNvPr>
          <p:cNvGrpSpPr>
            <a:grpSpLocks noChangeAspect="1"/>
          </p:cNvGrpSpPr>
          <p:nvPr/>
        </p:nvGrpSpPr>
        <p:grpSpPr bwMode="auto">
          <a:xfrm>
            <a:off x="1295400" y="2133600"/>
            <a:ext cx="6172200" cy="2346325"/>
            <a:chOff x="144" y="1584"/>
            <a:chExt cx="5402" cy="2053"/>
          </a:xfrm>
        </p:grpSpPr>
        <p:sp>
          <p:nvSpPr>
            <p:cNvPr id="517123" name="Text Box 3">
              <a:extLst>
                <a:ext uri="{FF2B5EF4-FFF2-40B4-BE49-F238E27FC236}">
                  <a16:creationId xmlns:a16="http://schemas.microsoft.com/office/drawing/2014/main" id="{114CBCCA-D7CD-831B-7F5A-6FC844D0A262}"/>
                </a:ext>
              </a:extLst>
            </p:cNvPr>
            <p:cNvSpPr txBox="1">
              <a:spLocks noChangeAspect="1" noChangeArrowheads="1"/>
            </p:cNvSpPr>
            <p:nvPr/>
          </p:nvSpPr>
          <p:spPr bwMode="auto">
            <a:xfrm>
              <a:off x="1116" y="1584"/>
              <a:ext cx="757" cy="432"/>
            </a:xfrm>
            <a:prstGeom prst="rect">
              <a:avLst/>
            </a:prstGeom>
            <a:solidFill>
              <a:srgbClr val="FFFFFF"/>
            </a:solidFill>
            <a:ln w="19050">
              <a:solidFill>
                <a:schemeClr val="tx1"/>
              </a:solidFill>
              <a:miter lim="800000"/>
              <a:headEnd/>
              <a:tailEnd/>
            </a:ln>
          </p:spPr>
          <p:txBody>
            <a:bodyPr/>
            <a:lstStyle/>
            <a:p>
              <a:pPr algn="ctr">
                <a:spcBef>
                  <a:spcPct val="0"/>
                </a:spcBef>
                <a:buClrTx/>
                <a:buFontTx/>
                <a:buNone/>
              </a:pPr>
              <a:r>
                <a:rPr lang="en-US" altLang="en-US" sz="1400" b="0">
                  <a:latin typeface="Times New Roman" panose="02020603050405020304" pitchFamily="18" charset="0"/>
                </a:rPr>
                <a:t>FFT</a:t>
              </a:r>
            </a:p>
            <a:p>
              <a:pPr algn="ctr">
                <a:spcBef>
                  <a:spcPct val="0"/>
                </a:spcBef>
                <a:buClrTx/>
                <a:buFontTx/>
                <a:buNone/>
              </a:pPr>
              <a:r>
                <a:rPr lang="en-US" altLang="en-US" sz="1400" b="0" i="1">
                  <a:latin typeface="Times New Roman" panose="02020603050405020304" pitchFamily="18" charset="0"/>
                </a:rPr>
                <a:t>N</a:t>
              </a:r>
              <a:r>
                <a:rPr lang="en-US" altLang="en-US" sz="1400" b="0">
                  <a:latin typeface="Times New Roman" panose="02020603050405020304" pitchFamily="18" charset="0"/>
                </a:rPr>
                <a:t>-point</a:t>
              </a:r>
              <a:endParaRPr lang="en-US" altLang="en-US" sz="1800" b="0">
                <a:latin typeface="Times New Roman" panose="02020603050405020304" pitchFamily="18" charset="0"/>
              </a:endParaRPr>
            </a:p>
          </p:txBody>
        </p:sp>
        <p:sp>
          <p:nvSpPr>
            <p:cNvPr id="517124" name="Text Box 4">
              <a:extLst>
                <a:ext uri="{FF2B5EF4-FFF2-40B4-BE49-F238E27FC236}">
                  <a16:creationId xmlns:a16="http://schemas.microsoft.com/office/drawing/2014/main" id="{75543C51-EDFC-DD88-96E7-748112A0A837}"/>
                </a:ext>
              </a:extLst>
            </p:cNvPr>
            <p:cNvSpPr txBox="1">
              <a:spLocks noChangeAspect="1" noChangeArrowheads="1"/>
            </p:cNvSpPr>
            <p:nvPr/>
          </p:nvSpPr>
          <p:spPr bwMode="auto">
            <a:xfrm>
              <a:off x="1116" y="2881"/>
              <a:ext cx="757" cy="432"/>
            </a:xfrm>
            <a:prstGeom prst="rect">
              <a:avLst/>
            </a:prstGeom>
            <a:solidFill>
              <a:srgbClr val="FFFFFF"/>
            </a:solidFill>
            <a:ln w="19050">
              <a:solidFill>
                <a:schemeClr val="tx1"/>
              </a:solidFill>
              <a:miter lim="800000"/>
              <a:headEnd/>
              <a:tailEnd/>
            </a:ln>
          </p:spPr>
          <p:txBody>
            <a:bodyPr/>
            <a:lstStyle/>
            <a:p>
              <a:pPr algn="ctr">
                <a:spcBef>
                  <a:spcPct val="0"/>
                </a:spcBef>
                <a:buClrTx/>
                <a:buFontTx/>
                <a:buNone/>
              </a:pPr>
              <a:r>
                <a:rPr lang="en-US" altLang="en-US" sz="1400" b="0">
                  <a:latin typeface="Times New Roman" panose="02020603050405020304" pitchFamily="18" charset="0"/>
                </a:rPr>
                <a:t>FFT</a:t>
              </a:r>
            </a:p>
            <a:p>
              <a:pPr algn="ctr">
                <a:spcBef>
                  <a:spcPct val="0"/>
                </a:spcBef>
                <a:buClrTx/>
                <a:buFontTx/>
                <a:buNone/>
              </a:pPr>
              <a:r>
                <a:rPr lang="en-US" altLang="en-US" sz="1400" b="0" i="1">
                  <a:latin typeface="Times New Roman" panose="02020603050405020304" pitchFamily="18" charset="0"/>
                </a:rPr>
                <a:t>N</a:t>
              </a:r>
              <a:r>
                <a:rPr lang="en-US" altLang="en-US" sz="1400" b="0">
                  <a:latin typeface="Times New Roman" panose="02020603050405020304" pitchFamily="18" charset="0"/>
                </a:rPr>
                <a:t>-point</a:t>
              </a:r>
              <a:endParaRPr lang="en-US" altLang="en-US" sz="1800" b="0">
                <a:latin typeface="Times New Roman" panose="02020603050405020304" pitchFamily="18" charset="0"/>
              </a:endParaRPr>
            </a:p>
          </p:txBody>
        </p:sp>
        <p:sp>
          <p:nvSpPr>
            <p:cNvPr id="517125" name="Line 5">
              <a:extLst>
                <a:ext uri="{FF2B5EF4-FFF2-40B4-BE49-F238E27FC236}">
                  <a16:creationId xmlns:a16="http://schemas.microsoft.com/office/drawing/2014/main" id="{87149087-A0EF-69D1-B413-E3DE796CABD1}"/>
                </a:ext>
              </a:extLst>
            </p:cNvPr>
            <p:cNvSpPr>
              <a:spLocks noChangeAspect="1" noChangeShapeType="1"/>
            </p:cNvSpPr>
            <p:nvPr/>
          </p:nvSpPr>
          <p:spPr bwMode="auto">
            <a:xfrm>
              <a:off x="684" y="1800"/>
              <a:ext cx="43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26" name="Line 6">
              <a:extLst>
                <a:ext uri="{FF2B5EF4-FFF2-40B4-BE49-F238E27FC236}">
                  <a16:creationId xmlns:a16="http://schemas.microsoft.com/office/drawing/2014/main" id="{8EF45E39-4003-C8EE-30D1-7B73D8E14C2A}"/>
                </a:ext>
              </a:extLst>
            </p:cNvPr>
            <p:cNvSpPr>
              <a:spLocks noChangeAspect="1" noChangeShapeType="1"/>
            </p:cNvSpPr>
            <p:nvPr/>
          </p:nvSpPr>
          <p:spPr bwMode="auto">
            <a:xfrm>
              <a:off x="684" y="3097"/>
              <a:ext cx="43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27" name="Oval 7">
              <a:extLst>
                <a:ext uri="{FF2B5EF4-FFF2-40B4-BE49-F238E27FC236}">
                  <a16:creationId xmlns:a16="http://schemas.microsoft.com/office/drawing/2014/main" id="{A0B71BD0-6502-CBA0-D18D-378A480D3728}"/>
                </a:ext>
              </a:extLst>
            </p:cNvPr>
            <p:cNvSpPr>
              <a:spLocks noChangeAspect="1" noChangeArrowheads="1"/>
            </p:cNvSpPr>
            <p:nvPr/>
          </p:nvSpPr>
          <p:spPr bwMode="auto">
            <a:xfrm>
              <a:off x="2413" y="2340"/>
              <a:ext cx="216" cy="216"/>
            </a:xfrm>
            <a:prstGeom prst="ellipse">
              <a:avLst/>
            </a:prstGeom>
            <a:solidFill>
              <a:srgbClr val="FFFFFF"/>
            </a:solidFill>
            <a:ln w="19050">
              <a:solidFill>
                <a:srgbClr val="000000"/>
              </a:solidFill>
              <a:round/>
              <a:headEnd/>
              <a:tailEnd/>
            </a:ln>
          </p:spPr>
          <p:txBody>
            <a:bodyPr/>
            <a:lstStyle/>
            <a:p>
              <a:endParaRPr lang="en-GB"/>
            </a:p>
          </p:txBody>
        </p:sp>
        <p:sp>
          <p:nvSpPr>
            <p:cNvPr id="517128" name="Text Box 8">
              <a:extLst>
                <a:ext uri="{FF2B5EF4-FFF2-40B4-BE49-F238E27FC236}">
                  <a16:creationId xmlns:a16="http://schemas.microsoft.com/office/drawing/2014/main" id="{E486D197-8C46-5A80-1342-6A98666B5FFF}"/>
                </a:ext>
              </a:extLst>
            </p:cNvPr>
            <p:cNvSpPr txBox="1">
              <a:spLocks noChangeAspect="1" noChangeArrowheads="1"/>
            </p:cNvSpPr>
            <p:nvPr/>
          </p:nvSpPr>
          <p:spPr bwMode="auto">
            <a:xfrm>
              <a:off x="2413" y="2340"/>
              <a:ext cx="21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txBody>
            <a:bodyPr lIns="72000"/>
            <a:lstStyle/>
            <a:p>
              <a:pPr algn="r">
                <a:spcBef>
                  <a:spcPct val="0"/>
                </a:spcBef>
                <a:buClrTx/>
                <a:buFontTx/>
                <a:buNone/>
              </a:pPr>
              <a:r>
                <a:rPr lang="it-IT" altLang="en-US" sz="1200"/>
                <a:t>x</a:t>
              </a:r>
              <a:endParaRPr lang="en-US" altLang="en-US" sz="1200"/>
            </a:p>
          </p:txBody>
        </p:sp>
        <p:sp>
          <p:nvSpPr>
            <p:cNvPr id="517129" name="Line 9">
              <a:extLst>
                <a:ext uri="{FF2B5EF4-FFF2-40B4-BE49-F238E27FC236}">
                  <a16:creationId xmlns:a16="http://schemas.microsoft.com/office/drawing/2014/main" id="{1251B3B8-2423-332E-1CDD-1D82CC097CF1}"/>
                </a:ext>
              </a:extLst>
            </p:cNvPr>
            <p:cNvSpPr>
              <a:spLocks noChangeAspect="1" noChangeShapeType="1"/>
            </p:cNvSpPr>
            <p:nvPr/>
          </p:nvSpPr>
          <p:spPr bwMode="auto">
            <a:xfrm>
              <a:off x="1873" y="1800"/>
              <a:ext cx="6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7130" name="Line 10">
              <a:extLst>
                <a:ext uri="{FF2B5EF4-FFF2-40B4-BE49-F238E27FC236}">
                  <a16:creationId xmlns:a16="http://schemas.microsoft.com/office/drawing/2014/main" id="{D32F5A34-956E-1CE7-E3F5-96E639A1C06E}"/>
                </a:ext>
              </a:extLst>
            </p:cNvPr>
            <p:cNvSpPr>
              <a:spLocks noChangeAspect="1" noChangeShapeType="1"/>
            </p:cNvSpPr>
            <p:nvPr/>
          </p:nvSpPr>
          <p:spPr bwMode="auto">
            <a:xfrm>
              <a:off x="2521" y="1800"/>
              <a:ext cx="0" cy="5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31" name="Line 11">
              <a:extLst>
                <a:ext uri="{FF2B5EF4-FFF2-40B4-BE49-F238E27FC236}">
                  <a16:creationId xmlns:a16="http://schemas.microsoft.com/office/drawing/2014/main" id="{8EE655F5-62A2-DB63-CEDF-6E09EA2E1442}"/>
                </a:ext>
              </a:extLst>
            </p:cNvPr>
            <p:cNvSpPr>
              <a:spLocks noChangeAspect="1" noChangeShapeType="1"/>
            </p:cNvSpPr>
            <p:nvPr/>
          </p:nvSpPr>
          <p:spPr bwMode="auto">
            <a:xfrm>
              <a:off x="1873" y="3097"/>
              <a:ext cx="6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7132" name="Line 12">
              <a:extLst>
                <a:ext uri="{FF2B5EF4-FFF2-40B4-BE49-F238E27FC236}">
                  <a16:creationId xmlns:a16="http://schemas.microsoft.com/office/drawing/2014/main" id="{A20A7DE4-7439-E37C-C4ED-825A40D13241}"/>
                </a:ext>
              </a:extLst>
            </p:cNvPr>
            <p:cNvSpPr>
              <a:spLocks noChangeAspect="1" noChangeShapeType="1"/>
            </p:cNvSpPr>
            <p:nvPr/>
          </p:nvSpPr>
          <p:spPr bwMode="auto">
            <a:xfrm rot="-10800000">
              <a:off x="2521" y="2556"/>
              <a:ext cx="0" cy="54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33" name="Line 13">
              <a:extLst>
                <a:ext uri="{FF2B5EF4-FFF2-40B4-BE49-F238E27FC236}">
                  <a16:creationId xmlns:a16="http://schemas.microsoft.com/office/drawing/2014/main" id="{4FEA6B87-2436-1A95-1AAE-E25C328335F9}"/>
                </a:ext>
              </a:extLst>
            </p:cNvPr>
            <p:cNvSpPr>
              <a:spLocks noChangeAspect="1" noChangeShapeType="1"/>
            </p:cNvSpPr>
            <p:nvPr/>
          </p:nvSpPr>
          <p:spPr bwMode="auto">
            <a:xfrm>
              <a:off x="2629" y="2448"/>
              <a:ext cx="43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34" name="Text Box 14">
              <a:extLst>
                <a:ext uri="{FF2B5EF4-FFF2-40B4-BE49-F238E27FC236}">
                  <a16:creationId xmlns:a16="http://schemas.microsoft.com/office/drawing/2014/main" id="{C6D4C211-1036-DBA5-B8BD-847028AD520E}"/>
                </a:ext>
              </a:extLst>
            </p:cNvPr>
            <p:cNvSpPr txBox="1">
              <a:spLocks noChangeAspect="1" noChangeArrowheads="1"/>
            </p:cNvSpPr>
            <p:nvPr/>
          </p:nvSpPr>
          <p:spPr bwMode="auto">
            <a:xfrm>
              <a:off x="3061" y="2232"/>
              <a:ext cx="864" cy="433"/>
            </a:xfrm>
            <a:prstGeom prst="rect">
              <a:avLst/>
            </a:prstGeom>
            <a:solidFill>
              <a:srgbClr val="FFFFFF"/>
            </a:solidFill>
            <a:ln w="19050">
              <a:solidFill>
                <a:schemeClr val="tx1"/>
              </a:solidFill>
              <a:miter lim="800000"/>
              <a:headEnd/>
              <a:tailEnd/>
            </a:ln>
          </p:spPr>
          <p:txBody>
            <a:bodyPr/>
            <a:lstStyle/>
            <a:p>
              <a:pPr algn="ctr">
                <a:spcBef>
                  <a:spcPct val="0"/>
                </a:spcBef>
                <a:buClrTx/>
                <a:buFontTx/>
                <a:buNone/>
              </a:pPr>
              <a:r>
                <a:rPr lang="en-US" altLang="en-US" sz="1400" b="0">
                  <a:latin typeface="Times New Roman" panose="02020603050405020304" pitchFamily="18" charset="0"/>
                </a:rPr>
                <a:t>IFFT</a:t>
              </a:r>
            </a:p>
            <a:p>
              <a:pPr algn="ctr">
                <a:spcBef>
                  <a:spcPct val="0"/>
                </a:spcBef>
                <a:buClrTx/>
                <a:buFontTx/>
                <a:buNone/>
              </a:pPr>
              <a:r>
                <a:rPr lang="en-US" altLang="en-US" sz="1400" b="0" i="1">
                  <a:latin typeface="Times New Roman" panose="02020603050405020304" pitchFamily="18" charset="0"/>
                </a:rPr>
                <a:t>Xm(k)H(k)</a:t>
              </a:r>
              <a:endParaRPr lang="en-US" altLang="en-US" sz="1400" b="0">
                <a:latin typeface="Times New Roman" panose="02020603050405020304" pitchFamily="18" charset="0"/>
              </a:endParaRPr>
            </a:p>
          </p:txBody>
        </p:sp>
        <p:sp>
          <p:nvSpPr>
            <p:cNvPr id="517135" name="Line 15">
              <a:extLst>
                <a:ext uri="{FF2B5EF4-FFF2-40B4-BE49-F238E27FC236}">
                  <a16:creationId xmlns:a16="http://schemas.microsoft.com/office/drawing/2014/main" id="{8191CE39-81ED-5C9E-9D0A-F9DC689DFF88}"/>
                </a:ext>
              </a:extLst>
            </p:cNvPr>
            <p:cNvSpPr>
              <a:spLocks noChangeAspect="1" noChangeShapeType="1"/>
            </p:cNvSpPr>
            <p:nvPr/>
          </p:nvSpPr>
          <p:spPr bwMode="auto">
            <a:xfrm rot="-5400000">
              <a:off x="4196" y="2177"/>
              <a:ext cx="0" cy="54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36" name="Text Box 16">
              <a:extLst>
                <a:ext uri="{FF2B5EF4-FFF2-40B4-BE49-F238E27FC236}">
                  <a16:creationId xmlns:a16="http://schemas.microsoft.com/office/drawing/2014/main" id="{BF52252A-6D63-0E04-5918-90F08DB42DAA}"/>
                </a:ext>
              </a:extLst>
            </p:cNvPr>
            <p:cNvSpPr txBox="1">
              <a:spLocks noChangeAspect="1" noChangeArrowheads="1"/>
            </p:cNvSpPr>
            <p:nvPr/>
          </p:nvSpPr>
          <p:spPr bwMode="auto">
            <a:xfrm>
              <a:off x="4466" y="2124"/>
              <a:ext cx="1080" cy="649"/>
            </a:xfrm>
            <a:prstGeom prst="rect">
              <a:avLst/>
            </a:prstGeom>
            <a:solidFill>
              <a:srgbClr val="FFFFFF"/>
            </a:solidFill>
            <a:ln w="19050">
              <a:solidFill>
                <a:schemeClr val="tx1"/>
              </a:solidFill>
              <a:miter lim="800000"/>
              <a:headEnd/>
              <a:tailEnd/>
            </a:ln>
          </p:spPr>
          <p:txBody>
            <a:bodyPr/>
            <a:lstStyle/>
            <a:p>
              <a:pPr algn="ctr">
                <a:spcBef>
                  <a:spcPct val="0"/>
                </a:spcBef>
                <a:buClrTx/>
                <a:buFontTx/>
                <a:buNone/>
              </a:pPr>
              <a:r>
                <a:rPr lang="en-US" altLang="en-US" sz="1400" b="0">
                  <a:latin typeface="Times New Roman" panose="02020603050405020304" pitchFamily="18" charset="0"/>
                </a:rPr>
                <a:t>Select last</a:t>
              </a:r>
            </a:p>
            <a:p>
              <a:pPr algn="ctr">
                <a:spcBef>
                  <a:spcPct val="0"/>
                </a:spcBef>
                <a:buClrTx/>
                <a:buFontTx/>
                <a:buNone/>
              </a:pPr>
              <a:r>
                <a:rPr lang="en-US" altLang="en-US" sz="1400" b="0">
                  <a:latin typeface="Times New Roman" panose="02020603050405020304" pitchFamily="18" charset="0"/>
                </a:rPr>
                <a:t>N – Q + 1</a:t>
              </a:r>
            </a:p>
            <a:p>
              <a:pPr algn="ctr">
                <a:spcBef>
                  <a:spcPct val="0"/>
                </a:spcBef>
                <a:buClrTx/>
                <a:buFontTx/>
                <a:buNone/>
              </a:pPr>
              <a:r>
                <a:rPr lang="en-US" altLang="en-US" sz="1400" b="0">
                  <a:latin typeface="Times New Roman" panose="02020603050405020304" pitchFamily="18" charset="0"/>
                </a:rPr>
                <a:t>samples</a:t>
              </a:r>
            </a:p>
          </p:txBody>
        </p:sp>
        <p:sp>
          <p:nvSpPr>
            <p:cNvPr id="517137" name="Line 17">
              <a:extLst>
                <a:ext uri="{FF2B5EF4-FFF2-40B4-BE49-F238E27FC236}">
                  <a16:creationId xmlns:a16="http://schemas.microsoft.com/office/drawing/2014/main" id="{853834B4-B175-6454-A3C2-2E269804B10C}"/>
                </a:ext>
              </a:extLst>
            </p:cNvPr>
            <p:cNvSpPr>
              <a:spLocks noChangeAspect="1" noChangeShapeType="1"/>
            </p:cNvSpPr>
            <p:nvPr/>
          </p:nvSpPr>
          <p:spPr bwMode="auto">
            <a:xfrm>
              <a:off x="5006" y="2773"/>
              <a:ext cx="0" cy="5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7138" name="Text Box 18">
              <a:extLst>
                <a:ext uri="{FF2B5EF4-FFF2-40B4-BE49-F238E27FC236}">
                  <a16:creationId xmlns:a16="http://schemas.microsoft.com/office/drawing/2014/main" id="{D2E09049-BFF1-0480-C788-9C5D19A2CCEF}"/>
                </a:ext>
              </a:extLst>
            </p:cNvPr>
            <p:cNvSpPr txBox="1">
              <a:spLocks noChangeAspect="1" noChangeArrowheads="1"/>
            </p:cNvSpPr>
            <p:nvPr/>
          </p:nvSpPr>
          <p:spPr bwMode="auto">
            <a:xfrm>
              <a:off x="4466" y="3313"/>
              <a:ext cx="108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400" b="0">
                  <a:latin typeface="Times New Roman" panose="02020603050405020304" pitchFamily="18" charset="0"/>
                </a:rPr>
                <a:t>Append to </a:t>
              </a:r>
              <a:r>
                <a:rPr lang="en-US" altLang="en-US" sz="1400" b="0" i="1">
                  <a:latin typeface="Times New Roman" panose="02020603050405020304" pitchFamily="18" charset="0"/>
                </a:rPr>
                <a:t>y(n)</a:t>
              </a:r>
              <a:endParaRPr lang="en-US" altLang="en-US" sz="1400" b="0">
                <a:latin typeface="Times New Roman" panose="02020603050405020304" pitchFamily="18" charset="0"/>
              </a:endParaRPr>
            </a:p>
          </p:txBody>
        </p:sp>
        <p:sp>
          <p:nvSpPr>
            <p:cNvPr id="517139" name="Text Box 19">
              <a:extLst>
                <a:ext uri="{FF2B5EF4-FFF2-40B4-BE49-F238E27FC236}">
                  <a16:creationId xmlns:a16="http://schemas.microsoft.com/office/drawing/2014/main" id="{A30DDDCD-9B15-84F4-AC0D-9583692E9B57}"/>
                </a:ext>
              </a:extLst>
            </p:cNvPr>
            <p:cNvSpPr txBox="1">
              <a:spLocks noChangeAspect="1" noChangeArrowheads="1"/>
            </p:cNvSpPr>
            <p:nvPr/>
          </p:nvSpPr>
          <p:spPr bwMode="auto">
            <a:xfrm>
              <a:off x="144" y="1584"/>
              <a:ext cx="648"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800" b="0" i="1">
                  <a:latin typeface="Times New Roman" panose="02020603050405020304" pitchFamily="18" charset="0"/>
                </a:rPr>
                <a:t>x</a:t>
              </a:r>
              <a:r>
                <a:rPr lang="en-US" altLang="en-US" sz="1800" b="0" i="1" baseline="-25000">
                  <a:latin typeface="Times New Roman" panose="02020603050405020304" pitchFamily="18" charset="0"/>
                </a:rPr>
                <a:t>m</a:t>
              </a:r>
              <a:r>
                <a:rPr lang="en-US" altLang="en-US" sz="1800" b="0" i="1">
                  <a:latin typeface="Times New Roman" panose="02020603050405020304" pitchFamily="18" charset="0"/>
                </a:rPr>
                <a:t>(n)</a:t>
              </a:r>
              <a:endParaRPr lang="en-US" altLang="en-US" sz="1800" b="0">
                <a:latin typeface="Times New Roman" panose="02020603050405020304" pitchFamily="18" charset="0"/>
              </a:endParaRPr>
            </a:p>
          </p:txBody>
        </p:sp>
        <p:sp>
          <p:nvSpPr>
            <p:cNvPr id="517140" name="Text Box 20">
              <a:extLst>
                <a:ext uri="{FF2B5EF4-FFF2-40B4-BE49-F238E27FC236}">
                  <a16:creationId xmlns:a16="http://schemas.microsoft.com/office/drawing/2014/main" id="{EC257616-A73C-E073-0133-16CF2979F816}"/>
                </a:ext>
              </a:extLst>
            </p:cNvPr>
            <p:cNvSpPr txBox="1">
              <a:spLocks noChangeAspect="1" noChangeArrowheads="1"/>
            </p:cNvSpPr>
            <p:nvPr/>
          </p:nvSpPr>
          <p:spPr bwMode="auto">
            <a:xfrm>
              <a:off x="144" y="2881"/>
              <a:ext cx="648"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buClrTx/>
                <a:buFontTx/>
                <a:buNone/>
              </a:pPr>
              <a:r>
                <a:rPr lang="en-US" altLang="en-US" sz="1800" b="0" i="1">
                  <a:latin typeface="Times New Roman" panose="02020603050405020304" pitchFamily="18" charset="0"/>
                </a:rPr>
                <a:t>h(n)</a:t>
              </a:r>
              <a:endParaRPr lang="en-US" altLang="en-US" sz="1800" b="0">
                <a:latin typeface="Times New Roman" panose="02020603050405020304" pitchFamily="18" charset="0"/>
              </a:endParaRPr>
            </a:p>
          </p:txBody>
        </p:sp>
      </p:grpSp>
      <p:sp>
        <p:nvSpPr>
          <p:cNvPr id="517141" name="Text Box 21">
            <a:extLst>
              <a:ext uri="{FF2B5EF4-FFF2-40B4-BE49-F238E27FC236}">
                <a16:creationId xmlns:a16="http://schemas.microsoft.com/office/drawing/2014/main" id="{B43F8393-79E0-79BB-E552-5BBA84BFA708}"/>
              </a:ext>
            </a:extLst>
          </p:cNvPr>
          <p:cNvSpPr txBox="1">
            <a:spLocks noChangeArrowheads="1"/>
          </p:cNvSpPr>
          <p:nvPr/>
        </p:nvSpPr>
        <p:spPr bwMode="auto">
          <a:xfrm>
            <a:off x="571500" y="1222375"/>
            <a:ext cx="8001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altLang="en-US" sz="2400" b="0">
                <a:latin typeface="Times New Roman" panose="02020603050405020304" pitchFamily="18" charset="0"/>
              </a:rPr>
              <a:t>Convoluzione veloce FFT con Overlap &amp; Save (Oppenheim &amp; Shafer, 1975):</a:t>
            </a:r>
            <a:endParaRPr lang="en-US" altLang="en-US" sz="2400" b="0">
              <a:latin typeface="Times New Roman" panose="02020603050405020304" pitchFamily="18" charset="0"/>
            </a:endParaRPr>
          </a:p>
        </p:txBody>
      </p:sp>
      <p:grpSp>
        <p:nvGrpSpPr>
          <p:cNvPr id="517142" name="Group 22">
            <a:extLst>
              <a:ext uri="{FF2B5EF4-FFF2-40B4-BE49-F238E27FC236}">
                <a16:creationId xmlns:a16="http://schemas.microsoft.com/office/drawing/2014/main" id="{05EC7E84-A589-2F91-2935-CBE2AF351B91}"/>
              </a:ext>
            </a:extLst>
          </p:cNvPr>
          <p:cNvGrpSpPr>
            <a:grpSpLocks/>
          </p:cNvGrpSpPr>
          <p:nvPr/>
        </p:nvGrpSpPr>
        <p:grpSpPr bwMode="auto">
          <a:xfrm>
            <a:off x="304800" y="4632325"/>
            <a:ext cx="8839200" cy="701675"/>
            <a:chOff x="192" y="2918"/>
            <a:chExt cx="5568" cy="442"/>
          </a:xfrm>
        </p:grpSpPr>
        <p:sp>
          <p:nvSpPr>
            <p:cNvPr id="517143" name="Text Box 23">
              <a:extLst>
                <a:ext uri="{FF2B5EF4-FFF2-40B4-BE49-F238E27FC236}">
                  <a16:creationId xmlns:a16="http://schemas.microsoft.com/office/drawing/2014/main" id="{2C03F64D-4A41-79AD-CD6C-C2927DAE3864}"/>
                </a:ext>
              </a:extLst>
            </p:cNvPr>
            <p:cNvSpPr txBox="1">
              <a:spLocks noChangeArrowheads="1"/>
            </p:cNvSpPr>
            <p:nvPr/>
          </p:nvSpPr>
          <p:spPr bwMode="auto">
            <a:xfrm>
              <a:off x="192" y="2976"/>
              <a:ext cx="8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buClrTx/>
                <a:buFontTx/>
                <a:buNone/>
              </a:pPr>
              <a:r>
                <a:rPr lang="it-IT" altLang="en-US">
                  <a:solidFill>
                    <a:srgbClr val="0000FF"/>
                  </a:solidFill>
                  <a:latin typeface="Times New Roman" panose="02020603050405020304" pitchFamily="18" charset="0"/>
                </a:rPr>
                <a:t>Problemi</a:t>
              </a:r>
              <a:endParaRPr lang="en-GB" altLang="en-US">
                <a:solidFill>
                  <a:srgbClr val="0000FF"/>
                </a:solidFill>
                <a:latin typeface="Times New Roman" panose="02020603050405020304" pitchFamily="18" charset="0"/>
              </a:endParaRPr>
            </a:p>
          </p:txBody>
        </p:sp>
        <p:sp>
          <p:nvSpPr>
            <p:cNvPr id="517144" name="Text Box 24">
              <a:extLst>
                <a:ext uri="{FF2B5EF4-FFF2-40B4-BE49-F238E27FC236}">
                  <a16:creationId xmlns:a16="http://schemas.microsoft.com/office/drawing/2014/main" id="{85FA130E-8EF2-4AD9-C7C5-52E2693CF1BD}"/>
                </a:ext>
              </a:extLst>
            </p:cNvPr>
            <p:cNvSpPr txBox="1">
              <a:spLocks noChangeArrowheads="1"/>
            </p:cNvSpPr>
            <p:nvPr/>
          </p:nvSpPr>
          <p:spPr bwMode="auto">
            <a:xfrm>
              <a:off x="1440" y="2918"/>
              <a:ext cx="43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Char char="•"/>
              </a:pPr>
              <a:r>
                <a:rPr lang="it-IT" altLang="en-US">
                  <a:solidFill>
                    <a:srgbClr val="0000FF"/>
                  </a:solidFill>
                  <a:latin typeface="Times New Roman" panose="02020603050405020304" pitchFamily="18" charset="0"/>
                </a:rPr>
                <a:t> Eccessiva latenza di processamento fra input ed output</a:t>
              </a:r>
              <a:endParaRPr lang="en-GB" altLang="en-US">
                <a:solidFill>
                  <a:srgbClr val="0000FF"/>
                </a:solidFill>
                <a:latin typeface="Times New Roman" panose="02020603050405020304" pitchFamily="18" charset="0"/>
              </a:endParaRPr>
            </a:p>
          </p:txBody>
        </p:sp>
        <p:sp>
          <p:nvSpPr>
            <p:cNvPr id="517145" name="Text Box 25">
              <a:extLst>
                <a:ext uri="{FF2B5EF4-FFF2-40B4-BE49-F238E27FC236}">
                  <a16:creationId xmlns:a16="http://schemas.microsoft.com/office/drawing/2014/main" id="{69B1F4F0-9F1A-AD94-AF18-C92A3E0C5B66}"/>
                </a:ext>
              </a:extLst>
            </p:cNvPr>
            <p:cNvSpPr txBox="1">
              <a:spLocks noChangeArrowheads="1"/>
            </p:cNvSpPr>
            <p:nvPr/>
          </p:nvSpPr>
          <p:spPr bwMode="auto">
            <a:xfrm>
              <a:off x="1440" y="3110"/>
              <a:ext cx="43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Char char="•"/>
              </a:pPr>
              <a:r>
                <a:rPr lang="it-IT" altLang="en-US">
                  <a:solidFill>
                    <a:srgbClr val="0000FF"/>
                  </a:solidFill>
                  <a:latin typeface="Times New Roman" panose="02020603050405020304" pitchFamily="18" charset="0"/>
                </a:rPr>
                <a:t> Se N è grande, continua a servire molta memoria</a:t>
              </a:r>
              <a:endParaRPr lang="en-GB" altLang="en-US">
                <a:solidFill>
                  <a:srgbClr val="0000FF"/>
                </a:solidFill>
                <a:latin typeface="Times New Roman" panose="02020603050405020304" pitchFamily="18" charset="0"/>
              </a:endParaRPr>
            </a:p>
          </p:txBody>
        </p:sp>
        <p:sp>
          <p:nvSpPr>
            <p:cNvPr id="517146" name="AutoShape 26">
              <a:extLst>
                <a:ext uri="{FF2B5EF4-FFF2-40B4-BE49-F238E27FC236}">
                  <a16:creationId xmlns:a16="http://schemas.microsoft.com/office/drawing/2014/main" id="{976BCFB1-8428-B123-8722-4C3778D83797}"/>
                </a:ext>
              </a:extLst>
            </p:cNvPr>
            <p:cNvSpPr>
              <a:spLocks noChangeArrowheads="1"/>
            </p:cNvSpPr>
            <p:nvPr/>
          </p:nvSpPr>
          <p:spPr bwMode="auto">
            <a:xfrm>
              <a:off x="1104" y="3024"/>
              <a:ext cx="288" cy="192"/>
            </a:xfrm>
            <a:custGeom>
              <a:avLst/>
              <a:gdLst>
                <a:gd name="G0" fmla="+- 10649 0 0"/>
                <a:gd name="G1" fmla="+- 7125 0 0"/>
                <a:gd name="G2" fmla="+- 21600 0 7125"/>
                <a:gd name="G3" fmla="+- 10800 0 7125"/>
                <a:gd name="G4" fmla="+- 21600 0 10649"/>
                <a:gd name="G5" fmla="*/ G4 G3 10800"/>
                <a:gd name="G6" fmla="+- 21600 0 G5"/>
                <a:gd name="T0" fmla="*/ 10649 w 21600"/>
                <a:gd name="T1" fmla="*/ 0 h 21600"/>
                <a:gd name="T2" fmla="*/ 0 w 21600"/>
                <a:gd name="T3" fmla="*/ 10800 h 21600"/>
                <a:gd name="T4" fmla="*/ 106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649" y="0"/>
                  </a:moveTo>
                  <a:lnTo>
                    <a:pt x="10649" y="7125"/>
                  </a:lnTo>
                  <a:lnTo>
                    <a:pt x="3375" y="7125"/>
                  </a:lnTo>
                  <a:lnTo>
                    <a:pt x="3375" y="14475"/>
                  </a:lnTo>
                  <a:lnTo>
                    <a:pt x="10649" y="14475"/>
                  </a:lnTo>
                  <a:lnTo>
                    <a:pt x="10649" y="21600"/>
                  </a:lnTo>
                  <a:lnTo>
                    <a:pt x="21600" y="10800"/>
                  </a:lnTo>
                  <a:close/>
                </a:path>
                <a:path w="21600" h="21600">
                  <a:moveTo>
                    <a:pt x="1350" y="7125"/>
                  </a:moveTo>
                  <a:lnTo>
                    <a:pt x="1350" y="14475"/>
                  </a:lnTo>
                  <a:lnTo>
                    <a:pt x="2700" y="14475"/>
                  </a:lnTo>
                  <a:lnTo>
                    <a:pt x="2700" y="7125"/>
                  </a:lnTo>
                  <a:close/>
                </a:path>
                <a:path w="21600" h="21600">
                  <a:moveTo>
                    <a:pt x="0" y="7125"/>
                  </a:moveTo>
                  <a:lnTo>
                    <a:pt x="0" y="14475"/>
                  </a:lnTo>
                  <a:lnTo>
                    <a:pt x="675" y="14475"/>
                  </a:lnTo>
                  <a:lnTo>
                    <a:pt x="675" y="7125"/>
                  </a:lnTo>
                  <a:close/>
                </a:path>
              </a:pathLst>
            </a:custGeom>
            <a:gradFill rotWithShape="0">
              <a:gsLst>
                <a:gs pos="0">
                  <a:srgbClr val="FFFFFF"/>
                </a:gs>
                <a:gs pos="100000">
                  <a:schemeClr val="accent2"/>
                </a:gs>
              </a:gsLst>
              <a:lin ang="0" scaled="1"/>
            </a:gra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517147" name="Group 27">
            <a:extLst>
              <a:ext uri="{FF2B5EF4-FFF2-40B4-BE49-F238E27FC236}">
                <a16:creationId xmlns:a16="http://schemas.microsoft.com/office/drawing/2014/main" id="{F81F4A33-2762-6507-96F5-9CAE3DA82C4D}"/>
              </a:ext>
            </a:extLst>
          </p:cNvPr>
          <p:cNvGrpSpPr>
            <a:grpSpLocks/>
          </p:cNvGrpSpPr>
          <p:nvPr/>
        </p:nvGrpSpPr>
        <p:grpSpPr bwMode="auto">
          <a:xfrm>
            <a:off x="360363" y="5638800"/>
            <a:ext cx="8402637" cy="396875"/>
            <a:chOff x="227" y="3552"/>
            <a:chExt cx="5293" cy="250"/>
          </a:xfrm>
        </p:grpSpPr>
        <p:sp>
          <p:nvSpPr>
            <p:cNvPr id="517148" name="Text Box 28">
              <a:extLst>
                <a:ext uri="{FF2B5EF4-FFF2-40B4-BE49-F238E27FC236}">
                  <a16:creationId xmlns:a16="http://schemas.microsoft.com/office/drawing/2014/main" id="{7DC43E30-AEBA-C567-33EE-A59FAC5BCB66}"/>
                </a:ext>
              </a:extLst>
            </p:cNvPr>
            <p:cNvSpPr txBox="1">
              <a:spLocks noChangeArrowheads="1"/>
            </p:cNvSpPr>
            <p:nvPr/>
          </p:nvSpPr>
          <p:spPr bwMode="auto">
            <a:xfrm>
              <a:off x="227" y="3552"/>
              <a:ext cx="78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spcBef>
                  <a:spcPct val="50000"/>
                </a:spcBef>
                <a:buClrTx/>
                <a:buFontTx/>
                <a:buNone/>
              </a:pPr>
              <a:r>
                <a:rPr lang="it-IT" altLang="en-US">
                  <a:solidFill>
                    <a:srgbClr val="0000FF"/>
                  </a:solidFill>
                  <a:latin typeface="Times New Roman" panose="02020603050405020304" pitchFamily="18" charset="0"/>
                </a:rPr>
                <a:t>Soluzione</a:t>
              </a:r>
              <a:endParaRPr lang="en-GB" altLang="en-US">
                <a:solidFill>
                  <a:srgbClr val="0000FF"/>
                </a:solidFill>
                <a:latin typeface="Times New Roman" panose="02020603050405020304" pitchFamily="18" charset="0"/>
              </a:endParaRPr>
            </a:p>
          </p:txBody>
        </p:sp>
        <p:sp>
          <p:nvSpPr>
            <p:cNvPr id="517149" name="AutoShape 29">
              <a:extLst>
                <a:ext uri="{FF2B5EF4-FFF2-40B4-BE49-F238E27FC236}">
                  <a16:creationId xmlns:a16="http://schemas.microsoft.com/office/drawing/2014/main" id="{B1CC7998-02C1-316F-A9C7-B5B690B666D9}"/>
                </a:ext>
              </a:extLst>
            </p:cNvPr>
            <p:cNvSpPr>
              <a:spLocks noChangeArrowheads="1"/>
            </p:cNvSpPr>
            <p:nvPr/>
          </p:nvSpPr>
          <p:spPr bwMode="auto">
            <a:xfrm>
              <a:off x="1104" y="3590"/>
              <a:ext cx="288" cy="192"/>
            </a:xfrm>
            <a:custGeom>
              <a:avLst/>
              <a:gdLst>
                <a:gd name="G0" fmla="+- 10649 0 0"/>
                <a:gd name="G1" fmla="+- 7125 0 0"/>
                <a:gd name="G2" fmla="+- 21600 0 7125"/>
                <a:gd name="G3" fmla="+- 10800 0 7125"/>
                <a:gd name="G4" fmla="+- 21600 0 10649"/>
                <a:gd name="G5" fmla="*/ G4 G3 10800"/>
                <a:gd name="G6" fmla="+- 21600 0 G5"/>
                <a:gd name="T0" fmla="*/ 10649 w 21600"/>
                <a:gd name="T1" fmla="*/ 0 h 21600"/>
                <a:gd name="T2" fmla="*/ 0 w 21600"/>
                <a:gd name="T3" fmla="*/ 10800 h 21600"/>
                <a:gd name="T4" fmla="*/ 106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649" y="0"/>
                  </a:moveTo>
                  <a:lnTo>
                    <a:pt x="10649" y="7125"/>
                  </a:lnTo>
                  <a:lnTo>
                    <a:pt x="3375" y="7125"/>
                  </a:lnTo>
                  <a:lnTo>
                    <a:pt x="3375" y="14475"/>
                  </a:lnTo>
                  <a:lnTo>
                    <a:pt x="10649" y="14475"/>
                  </a:lnTo>
                  <a:lnTo>
                    <a:pt x="10649" y="21600"/>
                  </a:lnTo>
                  <a:lnTo>
                    <a:pt x="21600" y="10800"/>
                  </a:lnTo>
                  <a:close/>
                </a:path>
                <a:path w="21600" h="21600">
                  <a:moveTo>
                    <a:pt x="1350" y="7125"/>
                  </a:moveTo>
                  <a:lnTo>
                    <a:pt x="1350" y="14475"/>
                  </a:lnTo>
                  <a:lnTo>
                    <a:pt x="2700" y="14475"/>
                  </a:lnTo>
                  <a:lnTo>
                    <a:pt x="2700" y="7125"/>
                  </a:lnTo>
                  <a:close/>
                </a:path>
                <a:path w="21600" h="21600">
                  <a:moveTo>
                    <a:pt x="0" y="7125"/>
                  </a:moveTo>
                  <a:lnTo>
                    <a:pt x="0" y="14475"/>
                  </a:lnTo>
                  <a:lnTo>
                    <a:pt x="675" y="14475"/>
                  </a:lnTo>
                  <a:lnTo>
                    <a:pt x="675" y="7125"/>
                  </a:lnTo>
                  <a:close/>
                </a:path>
              </a:pathLst>
            </a:custGeom>
            <a:gradFill rotWithShape="0">
              <a:gsLst>
                <a:gs pos="0">
                  <a:srgbClr val="FFFFFF"/>
                </a:gs>
                <a:gs pos="100000">
                  <a:schemeClr val="accent2"/>
                </a:gs>
              </a:gsLst>
              <a:lin ang="0" scaled="1"/>
            </a:gra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7150" name="Text Box 30">
              <a:extLst>
                <a:ext uri="{FF2B5EF4-FFF2-40B4-BE49-F238E27FC236}">
                  <a16:creationId xmlns:a16="http://schemas.microsoft.com/office/drawing/2014/main" id="{EAFE04F8-0CED-223D-0C71-5129832DCB77}"/>
                </a:ext>
              </a:extLst>
            </p:cNvPr>
            <p:cNvSpPr txBox="1">
              <a:spLocks noChangeArrowheads="1"/>
            </p:cNvSpPr>
            <p:nvPr/>
          </p:nvSpPr>
          <p:spPr bwMode="auto">
            <a:xfrm>
              <a:off x="1440" y="3552"/>
              <a:ext cx="408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Char char="•"/>
              </a:pPr>
              <a:r>
                <a:rPr lang="it-IT" altLang="en-US">
                  <a:solidFill>
                    <a:srgbClr val="0000FF"/>
                  </a:solidFill>
                  <a:latin typeface="Times New Roman" panose="02020603050405020304" pitchFamily="18" charset="0"/>
                </a:rPr>
                <a:t> Algoritmo “uniformly-partitioned Overlap &amp; Save”</a:t>
              </a:r>
              <a:endParaRPr lang="en-GB" altLang="en-US">
                <a:solidFill>
                  <a:srgbClr val="0000FF"/>
                </a:solidFill>
                <a:latin typeface="Times New Roman" panose="02020603050405020304" pitchFamily="18" charset="0"/>
              </a:endParaRPr>
            </a:p>
          </p:txBody>
        </p:sp>
      </p:grpSp>
      <p:sp>
        <p:nvSpPr>
          <p:cNvPr id="517151" name="Rectangle 31">
            <a:extLst>
              <a:ext uri="{FF2B5EF4-FFF2-40B4-BE49-F238E27FC236}">
                <a16:creationId xmlns:a16="http://schemas.microsoft.com/office/drawing/2014/main" id="{BCB9B2D8-EB67-7F9E-3737-8B36CE84A3A2}"/>
              </a:ext>
            </a:extLst>
          </p:cNvPr>
          <p:cNvSpPr>
            <a:spLocks noGrp="1" noChangeArrowheads="1"/>
          </p:cNvSpPr>
          <p:nvPr>
            <p:ph type="title"/>
          </p:nvPr>
        </p:nvSpPr>
        <p:spPr/>
        <p:txBody>
          <a:bodyPr/>
          <a:lstStyle/>
          <a:p>
            <a:r>
              <a:rPr lang="en-GB" altLang="en-US"/>
              <a:t>Schema a blocchi Overlap &amp; Save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7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7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1859AAB-7160-DC7F-4E6E-2DBD2E7C27D3}"/>
              </a:ext>
            </a:extLst>
          </p:cNvPr>
          <p:cNvSpPr>
            <a:spLocks noGrp="1"/>
          </p:cNvSpPr>
          <p:nvPr>
            <p:ph type="sldNum" sz="quarter" idx="10"/>
          </p:nvPr>
        </p:nvSpPr>
        <p:spPr/>
        <p:txBody>
          <a:bodyPr/>
          <a:lstStyle/>
          <a:p>
            <a:fld id="{DD2F4DA2-4A2E-44ED-BEA6-CF7BD72B320B}" type="slidenum">
              <a:rPr lang="en-US" altLang="en-US"/>
              <a:pPr/>
              <a:t>8</a:t>
            </a:fld>
            <a:endParaRPr lang="en-US" altLang="en-US"/>
          </a:p>
        </p:txBody>
      </p:sp>
      <p:sp>
        <p:nvSpPr>
          <p:cNvPr id="3" name="Footer Placeholder 4">
            <a:extLst>
              <a:ext uri="{FF2B5EF4-FFF2-40B4-BE49-F238E27FC236}">
                <a16:creationId xmlns:a16="http://schemas.microsoft.com/office/drawing/2014/main" id="{4CF24FC1-6AA1-CA17-F186-9850FE275EA4}"/>
              </a:ext>
            </a:extLst>
          </p:cNvPr>
          <p:cNvSpPr>
            <a:spLocks noGrp="1"/>
          </p:cNvSpPr>
          <p:nvPr>
            <p:ph type="ftr" sz="quarter" idx="11"/>
          </p:nvPr>
        </p:nvSpPr>
        <p:spPr/>
        <p:txBody>
          <a:bodyPr/>
          <a:lstStyle/>
          <a:p>
            <a:r>
              <a:rPr lang="en-US" altLang="en-US"/>
              <a:t>Elaborazione numerica del suono</a:t>
            </a:r>
          </a:p>
        </p:txBody>
      </p:sp>
      <p:grpSp>
        <p:nvGrpSpPr>
          <p:cNvPr id="519170" name="Group 2">
            <a:extLst>
              <a:ext uri="{FF2B5EF4-FFF2-40B4-BE49-F238E27FC236}">
                <a16:creationId xmlns:a16="http://schemas.microsoft.com/office/drawing/2014/main" id="{AFD190FA-0996-531E-1DAB-00737E6CC27F}"/>
              </a:ext>
            </a:extLst>
          </p:cNvPr>
          <p:cNvGrpSpPr>
            <a:grpSpLocks/>
          </p:cNvGrpSpPr>
          <p:nvPr/>
        </p:nvGrpSpPr>
        <p:grpSpPr bwMode="auto">
          <a:xfrm>
            <a:off x="1371600" y="1752600"/>
            <a:ext cx="7458075" cy="3028950"/>
            <a:chOff x="912" y="912"/>
            <a:chExt cx="4698" cy="1908"/>
          </a:xfrm>
        </p:grpSpPr>
        <p:sp>
          <p:nvSpPr>
            <p:cNvPr id="519171" name="Text Box 3">
              <a:extLst>
                <a:ext uri="{FF2B5EF4-FFF2-40B4-BE49-F238E27FC236}">
                  <a16:creationId xmlns:a16="http://schemas.microsoft.com/office/drawing/2014/main" id="{829B741C-8C44-C803-F19C-9CCFE42E2130}"/>
                </a:ext>
              </a:extLst>
            </p:cNvPr>
            <p:cNvSpPr txBox="1">
              <a:spLocks noChangeArrowheads="1"/>
            </p:cNvSpPr>
            <p:nvPr/>
          </p:nvSpPr>
          <p:spPr bwMode="auto">
            <a:xfrm>
              <a:off x="3882" y="1152"/>
              <a:ext cx="1728" cy="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en-GB" altLang="en-US" sz="2400" b="0">
                  <a:latin typeface="Times New Roman" panose="02020603050405020304" pitchFamily="18" charset="0"/>
                  <a:cs typeface="Times New Roman" panose="02020603050405020304" pitchFamily="18" charset="0"/>
                </a:rPr>
                <a:t>La risposta all’impulso del filtro </a:t>
              </a:r>
              <a:r>
                <a:rPr lang="en-GB" altLang="en-US" sz="2400" b="0" i="1">
                  <a:latin typeface="Times New Roman" panose="02020603050405020304" pitchFamily="18" charset="0"/>
                  <a:cs typeface="Times New Roman" panose="02020603050405020304" pitchFamily="18" charset="0"/>
                </a:rPr>
                <a:t>h(n)</a:t>
              </a:r>
              <a:r>
                <a:rPr lang="en-GB" altLang="en-US" sz="2400" b="0">
                  <a:latin typeface="Times New Roman" panose="02020603050405020304" pitchFamily="18" charset="0"/>
                  <a:cs typeface="Times New Roman" panose="02020603050405020304" pitchFamily="18" charset="0"/>
                </a:rPr>
                <a:t> e’ anch’essa partizionata in blocchi di uguale dimensione (K punti)</a:t>
              </a:r>
              <a:endParaRPr lang="en-US" altLang="en-US" sz="2400" b="0">
                <a:latin typeface="Times New Roman" panose="02020603050405020304" pitchFamily="18" charset="0"/>
                <a:cs typeface="Times New Roman" panose="02020603050405020304" pitchFamily="18" charset="0"/>
              </a:endParaRPr>
            </a:p>
          </p:txBody>
        </p:sp>
        <p:pic>
          <p:nvPicPr>
            <p:cNvPr id="519172" name="Picture 4">
              <a:extLst>
                <a:ext uri="{FF2B5EF4-FFF2-40B4-BE49-F238E27FC236}">
                  <a16:creationId xmlns:a16="http://schemas.microsoft.com/office/drawing/2014/main" id="{3750169A-2B37-C778-DB34-ACC64B8B4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912"/>
              <a:ext cx="2024" cy="1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19173" name="Group 5">
            <a:extLst>
              <a:ext uri="{FF2B5EF4-FFF2-40B4-BE49-F238E27FC236}">
                <a16:creationId xmlns:a16="http://schemas.microsoft.com/office/drawing/2014/main" id="{9555EB8D-DA26-0CD6-E701-D4B0B02CD9CE}"/>
              </a:ext>
            </a:extLst>
          </p:cNvPr>
          <p:cNvGrpSpPr>
            <a:grpSpLocks/>
          </p:cNvGrpSpPr>
          <p:nvPr/>
        </p:nvGrpSpPr>
        <p:grpSpPr bwMode="auto">
          <a:xfrm>
            <a:off x="371475" y="3581400"/>
            <a:ext cx="1744663" cy="2159000"/>
            <a:chOff x="282" y="2064"/>
            <a:chExt cx="1099" cy="1360"/>
          </a:xfrm>
        </p:grpSpPr>
        <p:sp>
          <p:nvSpPr>
            <p:cNvPr id="519174" name="Line 6">
              <a:extLst>
                <a:ext uri="{FF2B5EF4-FFF2-40B4-BE49-F238E27FC236}">
                  <a16:creationId xmlns:a16="http://schemas.microsoft.com/office/drawing/2014/main" id="{015E5DD5-7573-7C0D-D8AF-A79EF8DC3271}"/>
                </a:ext>
              </a:extLst>
            </p:cNvPr>
            <p:cNvSpPr>
              <a:spLocks noChangeAspect="1" noChangeShapeType="1"/>
            </p:cNvSpPr>
            <p:nvPr/>
          </p:nvSpPr>
          <p:spPr bwMode="auto">
            <a:xfrm flipH="1">
              <a:off x="724" y="2064"/>
              <a:ext cx="657" cy="24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pic>
          <p:nvPicPr>
            <p:cNvPr id="519175" name="Picture 7">
              <a:extLst>
                <a:ext uri="{FF2B5EF4-FFF2-40B4-BE49-F238E27FC236}">
                  <a16:creationId xmlns:a16="http://schemas.microsoft.com/office/drawing/2014/main" id="{8E48C0D2-4FC0-624C-06C2-3C2B6B9E9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 y="2375"/>
              <a:ext cx="380" cy="7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9176" name="Text Box 8">
              <a:extLst>
                <a:ext uri="{FF2B5EF4-FFF2-40B4-BE49-F238E27FC236}">
                  <a16:creationId xmlns:a16="http://schemas.microsoft.com/office/drawing/2014/main" id="{C6FA129F-66C4-77B8-7868-1BA8A6760652}"/>
                </a:ext>
              </a:extLst>
            </p:cNvPr>
            <p:cNvSpPr txBox="1">
              <a:spLocks noChangeAspect="1" noChangeArrowheads="1"/>
            </p:cNvSpPr>
            <p:nvPr/>
          </p:nvSpPr>
          <p:spPr bwMode="auto">
            <a:xfrm>
              <a:off x="282" y="3168"/>
              <a:ext cx="720" cy="256"/>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0000FF"/>
                  </a:solidFill>
                  <a:latin typeface="Times New Roman" panose="02020603050405020304" pitchFamily="18" charset="0"/>
                </a:rPr>
                <a:t>1</a:t>
              </a:r>
              <a:r>
                <a:rPr lang="it-IT" altLang="en-US" baseline="30000">
                  <a:solidFill>
                    <a:srgbClr val="0000FF"/>
                  </a:solidFill>
                  <a:latin typeface="Times New Roman" panose="02020603050405020304" pitchFamily="18" charset="0"/>
                </a:rPr>
                <a:t>st</a:t>
              </a:r>
              <a:r>
                <a:rPr lang="it-IT" altLang="en-US">
                  <a:solidFill>
                    <a:srgbClr val="0000FF"/>
                  </a:solidFill>
                  <a:latin typeface="Times New Roman" panose="02020603050405020304" pitchFamily="18" charset="0"/>
                </a:rPr>
                <a:t> block</a:t>
              </a:r>
              <a:endParaRPr lang="en-GB" altLang="en-US">
                <a:solidFill>
                  <a:srgbClr val="0000FF"/>
                </a:solidFill>
                <a:latin typeface="Times New Roman" panose="02020603050405020304" pitchFamily="18" charset="0"/>
              </a:endParaRPr>
            </a:p>
          </p:txBody>
        </p:sp>
      </p:grpSp>
      <p:grpSp>
        <p:nvGrpSpPr>
          <p:cNvPr id="519177" name="Group 9">
            <a:extLst>
              <a:ext uri="{FF2B5EF4-FFF2-40B4-BE49-F238E27FC236}">
                <a16:creationId xmlns:a16="http://schemas.microsoft.com/office/drawing/2014/main" id="{75356CA6-F014-E36E-FBDB-101B207BDB1B}"/>
              </a:ext>
            </a:extLst>
          </p:cNvPr>
          <p:cNvGrpSpPr>
            <a:grpSpLocks/>
          </p:cNvGrpSpPr>
          <p:nvPr/>
        </p:nvGrpSpPr>
        <p:grpSpPr bwMode="auto">
          <a:xfrm>
            <a:off x="1590675" y="3581400"/>
            <a:ext cx="1219200" cy="2162175"/>
            <a:chOff x="1050" y="2064"/>
            <a:chExt cx="768" cy="1362"/>
          </a:xfrm>
        </p:grpSpPr>
        <p:sp>
          <p:nvSpPr>
            <p:cNvPr id="519178" name="Line 10">
              <a:extLst>
                <a:ext uri="{FF2B5EF4-FFF2-40B4-BE49-F238E27FC236}">
                  <a16:creationId xmlns:a16="http://schemas.microsoft.com/office/drawing/2014/main" id="{F0D6A609-8E17-1BD6-E4E1-0F8043C9F415}"/>
                </a:ext>
              </a:extLst>
            </p:cNvPr>
            <p:cNvSpPr>
              <a:spLocks noChangeAspect="1" noChangeShapeType="1"/>
            </p:cNvSpPr>
            <p:nvPr/>
          </p:nvSpPr>
          <p:spPr bwMode="auto">
            <a:xfrm flipH="1">
              <a:off x="1450" y="2064"/>
              <a:ext cx="242" cy="242"/>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pic>
          <p:nvPicPr>
            <p:cNvPr id="519179" name="Picture 11">
              <a:extLst>
                <a:ext uri="{FF2B5EF4-FFF2-40B4-BE49-F238E27FC236}">
                  <a16:creationId xmlns:a16="http://schemas.microsoft.com/office/drawing/2014/main" id="{ECAE253C-C0BA-AED4-AC99-5A5A26665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 y="2375"/>
              <a:ext cx="380" cy="7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9180" name="Text Box 12">
              <a:extLst>
                <a:ext uri="{FF2B5EF4-FFF2-40B4-BE49-F238E27FC236}">
                  <a16:creationId xmlns:a16="http://schemas.microsoft.com/office/drawing/2014/main" id="{181D9533-0D91-DDFA-6E0C-A3E24806362F}"/>
                </a:ext>
              </a:extLst>
            </p:cNvPr>
            <p:cNvSpPr txBox="1">
              <a:spLocks noChangeAspect="1" noChangeArrowheads="1"/>
            </p:cNvSpPr>
            <p:nvPr/>
          </p:nvSpPr>
          <p:spPr bwMode="auto">
            <a:xfrm>
              <a:off x="1050" y="3170"/>
              <a:ext cx="768" cy="256"/>
            </a:xfrm>
            <a:prstGeom prst="rect">
              <a:avLst/>
            </a:prstGeom>
            <a:noFill/>
            <a:ln w="952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9900"/>
                  </a:solidFill>
                  <a:latin typeface="Times New Roman" panose="02020603050405020304" pitchFamily="18" charset="0"/>
                </a:rPr>
                <a:t>2</a:t>
              </a:r>
              <a:r>
                <a:rPr lang="it-IT" altLang="en-US" baseline="30000">
                  <a:solidFill>
                    <a:srgbClr val="FF9900"/>
                  </a:solidFill>
                  <a:latin typeface="Times New Roman" panose="02020603050405020304" pitchFamily="18" charset="0"/>
                </a:rPr>
                <a:t>nd</a:t>
              </a:r>
              <a:r>
                <a:rPr lang="it-IT" altLang="en-US">
                  <a:solidFill>
                    <a:srgbClr val="FF9900"/>
                  </a:solidFill>
                  <a:latin typeface="Times New Roman" panose="02020603050405020304" pitchFamily="18" charset="0"/>
                </a:rPr>
                <a:t> block</a:t>
              </a:r>
              <a:endParaRPr lang="en-GB" altLang="en-US">
                <a:solidFill>
                  <a:srgbClr val="FF9900"/>
                </a:solidFill>
                <a:latin typeface="Times New Roman" panose="02020603050405020304" pitchFamily="18" charset="0"/>
              </a:endParaRPr>
            </a:p>
          </p:txBody>
        </p:sp>
      </p:grpSp>
      <p:grpSp>
        <p:nvGrpSpPr>
          <p:cNvPr id="519181" name="Group 13">
            <a:extLst>
              <a:ext uri="{FF2B5EF4-FFF2-40B4-BE49-F238E27FC236}">
                <a16:creationId xmlns:a16="http://schemas.microsoft.com/office/drawing/2014/main" id="{98C201A0-BAB9-5B00-3032-2281242C4185}"/>
              </a:ext>
            </a:extLst>
          </p:cNvPr>
          <p:cNvGrpSpPr>
            <a:grpSpLocks/>
          </p:cNvGrpSpPr>
          <p:nvPr/>
        </p:nvGrpSpPr>
        <p:grpSpPr bwMode="auto">
          <a:xfrm>
            <a:off x="3038475" y="3581400"/>
            <a:ext cx="1219200" cy="2159000"/>
            <a:chOff x="1962" y="2064"/>
            <a:chExt cx="768" cy="1360"/>
          </a:xfrm>
        </p:grpSpPr>
        <p:sp>
          <p:nvSpPr>
            <p:cNvPr id="519182" name="Line 14">
              <a:extLst>
                <a:ext uri="{FF2B5EF4-FFF2-40B4-BE49-F238E27FC236}">
                  <a16:creationId xmlns:a16="http://schemas.microsoft.com/office/drawing/2014/main" id="{9333681D-46D5-980B-F478-D9B231C30BAC}"/>
                </a:ext>
              </a:extLst>
            </p:cNvPr>
            <p:cNvSpPr>
              <a:spLocks noChangeAspect="1" noChangeShapeType="1"/>
            </p:cNvSpPr>
            <p:nvPr/>
          </p:nvSpPr>
          <p:spPr bwMode="auto">
            <a:xfrm>
              <a:off x="2141" y="2064"/>
              <a:ext cx="207" cy="242"/>
            </a:xfrm>
            <a:prstGeom prst="line">
              <a:avLst/>
            </a:prstGeom>
            <a:noFill/>
            <a:ln w="2857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pic>
          <p:nvPicPr>
            <p:cNvPr id="519183" name="Picture 15">
              <a:extLst>
                <a:ext uri="{FF2B5EF4-FFF2-40B4-BE49-F238E27FC236}">
                  <a16:creationId xmlns:a16="http://schemas.microsoft.com/office/drawing/2014/main" id="{4968F598-2D41-8DC2-1E29-1059856735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 y="2375"/>
              <a:ext cx="380" cy="7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9184" name="Text Box 16">
              <a:extLst>
                <a:ext uri="{FF2B5EF4-FFF2-40B4-BE49-F238E27FC236}">
                  <a16:creationId xmlns:a16="http://schemas.microsoft.com/office/drawing/2014/main" id="{EA6C1725-EE05-707D-67FA-2B5B8C0414D8}"/>
                </a:ext>
              </a:extLst>
            </p:cNvPr>
            <p:cNvSpPr txBox="1">
              <a:spLocks noChangeAspect="1" noChangeArrowheads="1"/>
            </p:cNvSpPr>
            <p:nvPr/>
          </p:nvSpPr>
          <p:spPr bwMode="auto">
            <a:xfrm>
              <a:off x="1962" y="3168"/>
              <a:ext cx="768" cy="256"/>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00FF00"/>
                  </a:solidFill>
                  <a:latin typeface="Times New Roman" panose="02020603050405020304" pitchFamily="18" charset="0"/>
                </a:rPr>
                <a:t>3</a:t>
              </a:r>
              <a:r>
                <a:rPr lang="it-IT" altLang="en-US" baseline="30000">
                  <a:solidFill>
                    <a:srgbClr val="00FF00"/>
                  </a:solidFill>
                  <a:latin typeface="Times New Roman" panose="02020603050405020304" pitchFamily="18" charset="0"/>
                </a:rPr>
                <a:t>rd</a:t>
              </a:r>
              <a:r>
                <a:rPr lang="it-IT" altLang="en-US">
                  <a:solidFill>
                    <a:srgbClr val="00FF00"/>
                  </a:solidFill>
                  <a:latin typeface="Times New Roman" panose="02020603050405020304" pitchFamily="18" charset="0"/>
                </a:rPr>
                <a:t> block</a:t>
              </a:r>
              <a:endParaRPr lang="en-GB" altLang="en-US">
                <a:solidFill>
                  <a:srgbClr val="00FF00"/>
                </a:solidFill>
                <a:latin typeface="Times New Roman" panose="02020603050405020304" pitchFamily="18" charset="0"/>
              </a:endParaRPr>
            </a:p>
          </p:txBody>
        </p:sp>
      </p:grpSp>
      <p:grpSp>
        <p:nvGrpSpPr>
          <p:cNvPr id="519185" name="Group 17">
            <a:extLst>
              <a:ext uri="{FF2B5EF4-FFF2-40B4-BE49-F238E27FC236}">
                <a16:creationId xmlns:a16="http://schemas.microsoft.com/office/drawing/2014/main" id="{B8B03532-6DE3-C8AC-3084-A7F9AA064DC7}"/>
              </a:ext>
            </a:extLst>
          </p:cNvPr>
          <p:cNvGrpSpPr>
            <a:grpSpLocks/>
          </p:cNvGrpSpPr>
          <p:nvPr/>
        </p:nvGrpSpPr>
        <p:grpSpPr bwMode="auto">
          <a:xfrm>
            <a:off x="3816350" y="3581400"/>
            <a:ext cx="1812925" cy="2159000"/>
            <a:chOff x="2452" y="2064"/>
            <a:chExt cx="1142" cy="1360"/>
          </a:xfrm>
        </p:grpSpPr>
        <p:sp>
          <p:nvSpPr>
            <p:cNvPr id="519186" name="Line 18">
              <a:extLst>
                <a:ext uri="{FF2B5EF4-FFF2-40B4-BE49-F238E27FC236}">
                  <a16:creationId xmlns:a16="http://schemas.microsoft.com/office/drawing/2014/main" id="{A37415EA-FB12-E650-5CCD-782F99270FA1}"/>
                </a:ext>
              </a:extLst>
            </p:cNvPr>
            <p:cNvSpPr>
              <a:spLocks noChangeAspect="1" noChangeShapeType="1"/>
            </p:cNvSpPr>
            <p:nvPr/>
          </p:nvSpPr>
          <p:spPr bwMode="auto">
            <a:xfrm>
              <a:off x="2452" y="2064"/>
              <a:ext cx="726" cy="24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en-GB"/>
            </a:p>
          </p:txBody>
        </p:sp>
        <p:pic>
          <p:nvPicPr>
            <p:cNvPr id="519187" name="Picture 19">
              <a:extLst>
                <a:ext uri="{FF2B5EF4-FFF2-40B4-BE49-F238E27FC236}">
                  <a16:creationId xmlns:a16="http://schemas.microsoft.com/office/drawing/2014/main" id="{943B2D7C-53A5-2F3E-9274-3E2BB714FF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5" y="2375"/>
              <a:ext cx="380" cy="7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9188" name="Text Box 20">
              <a:extLst>
                <a:ext uri="{FF2B5EF4-FFF2-40B4-BE49-F238E27FC236}">
                  <a16:creationId xmlns:a16="http://schemas.microsoft.com/office/drawing/2014/main" id="{C07B5D9D-7F42-8EBC-E39C-751D058DD749}"/>
                </a:ext>
              </a:extLst>
            </p:cNvPr>
            <p:cNvSpPr txBox="1">
              <a:spLocks noChangeAspect="1" noChangeArrowheads="1"/>
            </p:cNvSpPr>
            <p:nvPr/>
          </p:nvSpPr>
          <p:spPr bwMode="auto">
            <a:xfrm>
              <a:off x="2826" y="3168"/>
              <a:ext cx="768" cy="256"/>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buClrTx/>
                <a:buFontTx/>
                <a:buNone/>
              </a:pPr>
              <a:r>
                <a:rPr lang="it-IT" altLang="en-US">
                  <a:solidFill>
                    <a:srgbClr val="FF3300"/>
                  </a:solidFill>
                  <a:latin typeface="Times New Roman" panose="02020603050405020304" pitchFamily="18" charset="0"/>
                </a:rPr>
                <a:t>4</a:t>
              </a:r>
              <a:r>
                <a:rPr lang="it-IT" altLang="en-US" baseline="30000">
                  <a:solidFill>
                    <a:srgbClr val="FF3300"/>
                  </a:solidFill>
                  <a:latin typeface="Times New Roman" panose="02020603050405020304" pitchFamily="18" charset="0"/>
                </a:rPr>
                <a:t>th</a:t>
              </a:r>
              <a:r>
                <a:rPr lang="it-IT" altLang="en-US">
                  <a:solidFill>
                    <a:srgbClr val="FF3300"/>
                  </a:solidFill>
                  <a:latin typeface="Times New Roman" panose="02020603050405020304" pitchFamily="18" charset="0"/>
                </a:rPr>
                <a:t> block</a:t>
              </a:r>
              <a:endParaRPr lang="en-GB" altLang="en-US">
                <a:solidFill>
                  <a:srgbClr val="FF3300"/>
                </a:solidFill>
                <a:latin typeface="Times New Roman" panose="02020603050405020304" pitchFamily="18" charset="0"/>
              </a:endParaRPr>
            </a:p>
          </p:txBody>
        </p:sp>
      </p:grpSp>
      <p:sp>
        <p:nvSpPr>
          <p:cNvPr id="519189" name="Rectangle 21">
            <a:extLst>
              <a:ext uri="{FF2B5EF4-FFF2-40B4-BE49-F238E27FC236}">
                <a16:creationId xmlns:a16="http://schemas.microsoft.com/office/drawing/2014/main" id="{5A20F66F-64AD-A88E-3067-1C9333C3837F}"/>
              </a:ext>
            </a:extLst>
          </p:cNvPr>
          <p:cNvSpPr>
            <a:spLocks noGrp="1" noChangeArrowheads="1"/>
          </p:cNvSpPr>
          <p:nvPr>
            <p:ph type="title"/>
          </p:nvPr>
        </p:nvSpPr>
        <p:spPr/>
        <p:txBody>
          <a:bodyPr/>
          <a:lstStyle/>
          <a:p>
            <a:r>
              <a:rPr lang="it-IT" altLang="en-US">
                <a:solidFill>
                  <a:srgbClr val="0000FF"/>
                </a:solidFill>
                <a:effectLst/>
              </a:rPr>
              <a:t>Uniformly Partitioned Overlap &amp; Save</a:t>
            </a:r>
            <a:endParaRPr lang="en-GB" altLang="en-US">
              <a:solidFill>
                <a:srgbClr val="0000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9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519173"/>
                                        </p:tgtEl>
                                        <p:attrNameLst>
                                          <p:attrName>style.visibility</p:attrName>
                                        </p:attrNameLst>
                                      </p:cBhvr>
                                      <p:to>
                                        <p:strVal val="visible"/>
                                      </p:to>
                                    </p:set>
                                    <p:anim calcmode="lin" valueType="num">
                                      <p:cBhvr additive="base">
                                        <p:cTn id="11" dur="500" fill="hold"/>
                                        <p:tgtEl>
                                          <p:spTgt spid="519173"/>
                                        </p:tgtEl>
                                        <p:attrNameLst>
                                          <p:attrName>ppt_x</p:attrName>
                                        </p:attrNameLst>
                                      </p:cBhvr>
                                      <p:tavLst>
                                        <p:tav tm="0">
                                          <p:val>
                                            <p:strVal val="0-#ppt_w/2"/>
                                          </p:val>
                                        </p:tav>
                                        <p:tav tm="100000">
                                          <p:val>
                                            <p:strVal val="#ppt_x"/>
                                          </p:val>
                                        </p:tav>
                                      </p:tavLst>
                                    </p:anim>
                                    <p:anim calcmode="lin" valueType="num">
                                      <p:cBhvr additive="base">
                                        <p:cTn id="12" dur="500" fill="hold"/>
                                        <p:tgtEl>
                                          <p:spTgt spid="51917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519177"/>
                                        </p:tgtEl>
                                        <p:attrNameLst>
                                          <p:attrName>style.visibility</p:attrName>
                                        </p:attrNameLst>
                                      </p:cBhvr>
                                      <p:to>
                                        <p:strVal val="visible"/>
                                      </p:to>
                                    </p:set>
                                    <p:anim calcmode="lin" valueType="num">
                                      <p:cBhvr additive="base">
                                        <p:cTn id="17" dur="500" fill="hold"/>
                                        <p:tgtEl>
                                          <p:spTgt spid="519177"/>
                                        </p:tgtEl>
                                        <p:attrNameLst>
                                          <p:attrName>ppt_x</p:attrName>
                                        </p:attrNameLst>
                                      </p:cBhvr>
                                      <p:tavLst>
                                        <p:tav tm="0">
                                          <p:val>
                                            <p:strVal val="0-#ppt_w/2"/>
                                          </p:val>
                                        </p:tav>
                                        <p:tav tm="100000">
                                          <p:val>
                                            <p:strVal val="#ppt_x"/>
                                          </p:val>
                                        </p:tav>
                                      </p:tavLst>
                                    </p:anim>
                                    <p:anim calcmode="lin" valueType="num">
                                      <p:cBhvr additive="base">
                                        <p:cTn id="18" dur="500" fill="hold"/>
                                        <p:tgtEl>
                                          <p:spTgt spid="51917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6" fill="hold" nodeType="clickEffect">
                                  <p:stCondLst>
                                    <p:cond delay="0"/>
                                  </p:stCondLst>
                                  <p:childTnLst>
                                    <p:set>
                                      <p:cBhvr>
                                        <p:cTn id="22" dur="1" fill="hold">
                                          <p:stCondLst>
                                            <p:cond delay="0"/>
                                          </p:stCondLst>
                                        </p:cTn>
                                        <p:tgtEl>
                                          <p:spTgt spid="519181"/>
                                        </p:tgtEl>
                                        <p:attrNameLst>
                                          <p:attrName>style.visibility</p:attrName>
                                        </p:attrNameLst>
                                      </p:cBhvr>
                                      <p:to>
                                        <p:strVal val="visible"/>
                                      </p:to>
                                    </p:set>
                                    <p:anim calcmode="lin" valueType="num">
                                      <p:cBhvr additive="base">
                                        <p:cTn id="23" dur="500" fill="hold"/>
                                        <p:tgtEl>
                                          <p:spTgt spid="519181"/>
                                        </p:tgtEl>
                                        <p:attrNameLst>
                                          <p:attrName>ppt_x</p:attrName>
                                        </p:attrNameLst>
                                      </p:cBhvr>
                                      <p:tavLst>
                                        <p:tav tm="0">
                                          <p:val>
                                            <p:strVal val="1+#ppt_w/2"/>
                                          </p:val>
                                        </p:tav>
                                        <p:tav tm="100000">
                                          <p:val>
                                            <p:strVal val="#ppt_x"/>
                                          </p:val>
                                        </p:tav>
                                      </p:tavLst>
                                    </p:anim>
                                    <p:anim calcmode="lin" valueType="num">
                                      <p:cBhvr additive="base">
                                        <p:cTn id="24" dur="500" fill="hold"/>
                                        <p:tgtEl>
                                          <p:spTgt spid="51918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519185"/>
                                        </p:tgtEl>
                                        <p:attrNameLst>
                                          <p:attrName>style.visibility</p:attrName>
                                        </p:attrNameLst>
                                      </p:cBhvr>
                                      <p:to>
                                        <p:strVal val="visible"/>
                                      </p:to>
                                    </p:set>
                                    <p:anim calcmode="lin" valueType="num">
                                      <p:cBhvr additive="base">
                                        <p:cTn id="29" dur="500" fill="hold"/>
                                        <p:tgtEl>
                                          <p:spTgt spid="519185"/>
                                        </p:tgtEl>
                                        <p:attrNameLst>
                                          <p:attrName>ppt_x</p:attrName>
                                        </p:attrNameLst>
                                      </p:cBhvr>
                                      <p:tavLst>
                                        <p:tav tm="0">
                                          <p:val>
                                            <p:strVal val="1+#ppt_w/2"/>
                                          </p:val>
                                        </p:tav>
                                        <p:tav tm="100000">
                                          <p:val>
                                            <p:strVal val="#ppt_x"/>
                                          </p:val>
                                        </p:tav>
                                      </p:tavLst>
                                    </p:anim>
                                    <p:anim calcmode="lin" valueType="num">
                                      <p:cBhvr additive="base">
                                        <p:cTn id="30" dur="500" fill="hold"/>
                                        <p:tgtEl>
                                          <p:spTgt spid="5191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DFDB52D-4C75-0F2D-3E1D-EE450DA593A9}"/>
              </a:ext>
            </a:extLst>
          </p:cNvPr>
          <p:cNvSpPr>
            <a:spLocks noGrp="1"/>
          </p:cNvSpPr>
          <p:nvPr>
            <p:ph type="sldNum" sz="quarter" idx="10"/>
          </p:nvPr>
        </p:nvSpPr>
        <p:spPr/>
        <p:txBody>
          <a:bodyPr/>
          <a:lstStyle/>
          <a:p>
            <a:fld id="{C5C4B8C5-431C-4993-B47B-1CA500264A27}" type="slidenum">
              <a:rPr lang="en-US" altLang="en-US"/>
              <a:pPr/>
              <a:t>9</a:t>
            </a:fld>
            <a:endParaRPr lang="en-US" altLang="en-US"/>
          </a:p>
        </p:txBody>
      </p:sp>
      <p:sp>
        <p:nvSpPr>
          <p:cNvPr id="3" name="Footer Placeholder 4">
            <a:extLst>
              <a:ext uri="{FF2B5EF4-FFF2-40B4-BE49-F238E27FC236}">
                <a16:creationId xmlns:a16="http://schemas.microsoft.com/office/drawing/2014/main" id="{E51D4438-5BBA-8B8D-FFC7-E190CDB3F737}"/>
              </a:ext>
            </a:extLst>
          </p:cNvPr>
          <p:cNvSpPr>
            <a:spLocks noGrp="1"/>
          </p:cNvSpPr>
          <p:nvPr>
            <p:ph type="ftr" sz="quarter" idx="11"/>
          </p:nvPr>
        </p:nvSpPr>
        <p:spPr/>
        <p:txBody>
          <a:bodyPr/>
          <a:lstStyle/>
          <a:p>
            <a:r>
              <a:rPr lang="en-US" altLang="en-US"/>
              <a:t>Elaborazione numerica del suono</a:t>
            </a:r>
          </a:p>
        </p:txBody>
      </p:sp>
      <p:sp>
        <p:nvSpPr>
          <p:cNvPr id="521218" name="Text Box 2">
            <a:extLst>
              <a:ext uri="{FF2B5EF4-FFF2-40B4-BE49-F238E27FC236}">
                <a16:creationId xmlns:a16="http://schemas.microsoft.com/office/drawing/2014/main" id="{DF5A0D54-E2BF-B63A-25DD-E0C75DC65C15}"/>
              </a:ext>
            </a:extLst>
          </p:cNvPr>
          <p:cNvSpPr txBox="1">
            <a:spLocks noChangeArrowheads="1"/>
          </p:cNvSpPr>
          <p:nvPr/>
        </p:nvSpPr>
        <p:spPr bwMode="auto">
          <a:xfrm>
            <a:off x="6096000" y="2895600"/>
            <a:ext cx="2667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buClrTx/>
              <a:buFontTx/>
              <a:buNone/>
            </a:pPr>
            <a:r>
              <a:rPr lang="it-IT" altLang="en-US" sz="1800" b="0">
                <a:latin typeface="Times New Roman" panose="02020603050405020304" pitchFamily="18" charset="0"/>
              </a:rPr>
              <a:t>Ciascun filtro S e' convoluto, mediante Overlap &amp; Save, ad un blocco di dati in ingresso lungo L punti. Ciascun blocco di input comincia L-K punti dopo il precedente.</a:t>
            </a:r>
            <a:endParaRPr lang="en-US" altLang="en-US" sz="1800" b="0">
              <a:latin typeface="Times New Roman" panose="02020603050405020304" pitchFamily="18" charset="0"/>
            </a:endParaRPr>
          </a:p>
        </p:txBody>
      </p:sp>
      <p:grpSp>
        <p:nvGrpSpPr>
          <p:cNvPr id="521219" name="Group 3">
            <a:extLst>
              <a:ext uri="{FF2B5EF4-FFF2-40B4-BE49-F238E27FC236}">
                <a16:creationId xmlns:a16="http://schemas.microsoft.com/office/drawing/2014/main" id="{E5852574-B084-D9FC-39EB-7DF88B170F02}"/>
              </a:ext>
            </a:extLst>
          </p:cNvPr>
          <p:cNvGrpSpPr>
            <a:grpSpLocks/>
          </p:cNvGrpSpPr>
          <p:nvPr/>
        </p:nvGrpSpPr>
        <p:grpSpPr bwMode="auto">
          <a:xfrm>
            <a:off x="296863" y="1581150"/>
            <a:ext cx="8458200" cy="2563813"/>
            <a:chOff x="192" y="1008"/>
            <a:chExt cx="5328" cy="1615"/>
          </a:xfrm>
        </p:grpSpPr>
        <p:sp>
          <p:nvSpPr>
            <p:cNvPr id="521220" name="Text Box 4">
              <a:extLst>
                <a:ext uri="{FF2B5EF4-FFF2-40B4-BE49-F238E27FC236}">
                  <a16:creationId xmlns:a16="http://schemas.microsoft.com/office/drawing/2014/main" id="{65394311-BA67-BE41-AF8A-1D5EAC67B751}"/>
                </a:ext>
              </a:extLst>
            </p:cNvPr>
            <p:cNvSpPr txBox="1">
              <a:spLocks noChangeArrowheads="1"/>
            </p:cNvSpPr>
            <p:nvPr/>
          </p:nvSpPr>
          <p:spPr bwMode="auto">
            <a:xfrm>
              <a:off x="3840" y="1008"/>
              <a:ext cx="1680"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buClrTx/>
                <a:buFontTx/>
                <a:buNone/>
              </a:pPr>
              <a:r>
                <a:rPr lang="it-IT" altLang="en-US" sz="1800" b="0">
                  <a:latin typeface="Times New Roman" panose="02020603050405020304" pitchFamily="18" charset="0"/>
                  <a:cs typeface="Times New Roman" panose="02020603050405020304" pitchFamily="18" charset="0"/>
                </a:rPr>
                <a:t>Ciascun blocco della IR e' trattato come se fosse un filtro indipendente, esso viene zero-padded alla lunghezza di L campioni e trasformato FFT in modo da ottenere una collezione di P filtri spettrali S (nell'esempio P=3)</a:t>
              </a:r>
              <a:endParaRPr lang="en-US" altLang="en-US" sz="1800" b="0">
                <a:latin typeface="Times New Roman" panose="02020603050405020304" pitchFamily="18" charset="0"/>
                <a:cs typeface="Times New Roman" panose="02020603050405020304" pitchFamily="18" charset="0"/>
              </a:endParaRPr>
            </a:p>
          </p:txBody>
        </p:sp>
        <p:sp>
          <p:nvSpPr>
            <p:cNvPr id="521221" name="Oval 5">
              <a:extLst>
                <a:ext uri="{FF2B5EF4-FFF2-40B4-BE49-F238E27FC236}">
                  <a16:creationId xmlns:a16="http://schemas.microsoft.com/office/drawing/2014/main" id="{495E6564-9190-5F22-9D60-31AEC3D0746F}"/>
                </a:ext>
              </a:extLst>
            </p:cNvPr>
            <p:cNvSpPr>
              <a:spLocks noChangeArrowheads="1"/>
            </p:cNvSpPr>
            <p:nvPr/>
          </p:nvSpPr>
          <p:spPr bwMode="auto">
            <a:xfrm>
              <a:off x="1392" y="1872"/>
              <a:ext cx="336" cy="24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22" name="Oval 6">
              <a:extLst>
                <a:ext uri="{FF2B5EF4-FFF2-40B4-BE49-F238E27FC236}">
                  <a16:creationId xmlns:a16="http://schemas.microsoft.com/office/drawing/2014/main" id="{6B597152-8384-1802-A666-0017F0E3CE54}"/>
                </a:ext>
              </a:extLst>
            </p:cNvPr>
            <p:cNvSpPr>
              <a:spLocks noChangeArrowheads="1"/>
            </p:cNvSpPr>
            <p:nvPr/>
          </p:nvSpPr>
          <p:spPr bwMode="auto">
            <a:xfrm>
              <a:off x="768" y="1872"/>
              <a:ext cx="336" cy="24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23" name="Oval 7">
              <a:extLst>
                <a:ext uri="{FF2B5EF4-FFF2-40B4-BE49-F238E27FC236}">
                  <a16:creationId xmlns:a16="http://schemas.microsoft.com/office/drawing/2014/main" id="{E7E186FC-E8F8-B6E6-A418-870B9CC8C065}"/>
                </a:ext>
              </a:extLst>
            </p:cNvPr>
            <p:cNvSpPr>
              <a:spLocks noChangeArrowheads="1"/>
            </p:cNvSpPr>
            <p:nvPr/>
          </p:nvSpPr>
          <p:spPr bwMode="auto">
            <a:xfrm>
              <a:off x="192" y="1872"/>
              <a:ext cx="336" cy="24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21224" name="Rectangle 8">
            <a:extLst>
              <a:ext uri="{FF2B5EF4-FFF2-40B4-BE49-F238E27FC236}">
                <a16:creationId xmlns:a16="http://schemas.microsoft.com/office/drawing/2014/main" id="{71FCFBB1-22DC-ED60-E961-F05B550A34B0}"/>
              </a:ext>
            </a:extLst>
          </p:cNvPr>
          <p:cNvSpPr>
            <a:spLocks noChangeArrowheads="1"/>
          </p:cNvSpPr>
          <p:nvPr/>
        </p:nvSpPr>
        <p:spPr bwMode="auto">
          <a:xfrm>
            <a:off x="3086100" y="2168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aphicFrame>
        <p:nvGraphicFramePr>
          <p:cNvPr id="521225" name="Object 9">
            <a:extLst>
              <a:ext uri="{FF2B5EF4-FFF2-40B4-BE49-F238E27FC236}">
                <a16:creationId xmlns:a16="http://schemas.microsoft.com/office/drawing/2014/main" id="{503D9CDA-E6A0-B992-A70C-DC6DAD29F4BB}"/>
              </a:ext>
            </a:extLst>
          </p:cNvPr>
          <p:cNvGraphicFramePr>
            <a:graphicFrameLocks noChangeAspect="1"/>
          </p:cNvGraphicFramePr>
          <p:nvPr/>
        </p:nvGraphicFramePr>
        <p:xfrm>
          <a:off x="381000" y="1447800"/>
          <a:ext cx="5419725" cy="4600575"/>
        </p:xfrm>
        <a:graphic>
          <a:graphicData uri="http://schemas.openxmlformats.org/presentationml/2006/ole">
            <mc:AlternateContent xmlns:mc="http://schemas.openxmlformats.org/markup-compatibility/2006">
              <mc:Choice xmlns:v="urn:schemas-microsoft-com:vml" Requires="v">
                <p:oleObj r:id="rId3" imgW="6809232" imgH="5791200" progId="Word.Picture.8">
                  <p:embed/>
                </p:oleObj>
              </mc:Choice>
              <mc:Fallback>
                <p:oleObj r:id="rId3" imgW="6809232" imgH="5791200" progId="Word.Picture.8">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54197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1226" name="Text Box 10">
            <a:extLst>
              <a:ext uri="{FF2B5EF4-FFF2-40B4-BE49-F238E27FC236}">
                <a16:creationId xmlns:a16="http://schemas.microsoft.com/office/drawing/2014/main" id="{35170C25-8B3B-1494-2431-0AFC8749FA82}"/>
              </a:ext>
            </a:extLst>
          </p:cNvPr>
          <p:cNvSpPr txBox="1">
            <a:spLocks noChangeArrowheads="1"/>
          </p:cNvSpPr>
          <p:nvPr/>
        </p:nvSpPr>
        <p:spPr bwMode="auto">
          <a:xfrm>
            <a:off x="6105525" y="2287588"/>
            <a:ext cx="26670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buClrTx/>
              <a:buFontTx/>
              <a:buNone/>
            </a:pPr>
            <a:r>
              <a:rPr lang="it-IT" altLang="en-US" sz="1800" b="0">
                <a:latin typeface="Times New Roman" panose="02020603050405020304" pitchFamily="18" charset="0"/>
                <a:cs typeface="Times New Roman" panose="02020603050405020304" pitchFamily="18" charset="0"/>
              </a:rPr>
              <a:t>I risultati delle moltiplicazioni dei P filtri con le FFT degli ultimi P blocchi overlappati della sequenza di ingresso sono sommati in P accumulatori spettrali. </a:t>
            </a:r>
          </a:p>
        </p:txBody>
      </p:sp>
      <p:grpSp>
        <p:nvGrpSpPr>
          <p:cNvPr id="521227" name="Group 11">
            <a:extLst>
              <a:ext uri="{FF2B5EF4-FFF2-40B4-BE49-F238E27FC236}">
                <a16:creationId xmlns:a16="http://schemas.microsoft.com/office/drawing/2014/main" id="{83DF5CE8-B311-4048-3401-C5CA167EF00B}"/>
              </a:ext>
            </a:extLst>
          </p:cNvPr>
          <p:cNvGrpSpPr>
            <a:grpSpLocks/>
          </p:cNvGrpSpPr>
          <p:nvPr/>
        </p:nvGrpSpPr>
        <p:grpSpPr bwMode="auto">
          <a:xfrm>
            <a:off x="533400" y="3352800"/>
            <a:ext cx="2743200" cy="1981200"/>
            <a:chOff x="336" y="2112"/>
            <a:chExt cx="1728" cy="1248"/>
          </a:xfrm>
        </p:grpSpPr>
        <p:sp>
          <p:nvSpPr>
            <p:cNvPr id="521228" name="Oval 12">
              <a:extLst>
                <a:ext uri="{FF2B5EF4-FFF2-40B4-BE49-F238E27FC236}">
                  <a16:creationId xmlns:a16="http://schemas.microsoft.com/office/drawing/2014/main" id="{D9C57CBA-CEAC-89E1-3F72-22159CD93174}"/>
                </a:ext>
              </a:extLst>
            </p:cNvPr>
            <p:cNvSpPr>
              <a:spLocks noChangeArrowheads="1"/>
            </p:cNvSpPr>
            <p:nvPr/>
          </p:nvSpPr>
          <p:spPr bwMode="auto">
            <a:xfrm>
              <a:off x="384" y="2112"/>
              <a:ext cx="1296" cy="28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29" name="Oval 13">
              <a:extLst>
                <a:ext uri="{FF2B5EF4-FFF2-40B4-BE49-F238E27FC236}">
                  <a16:creationId xmlns:a16="http://schemas.microsoft.com/office/drawing/2014/main" id="{200E2056-B6EA-7E92-2FCE-ECBD07A7E81E}"/>
                </a:ext>
              </a:extLst>
            </p:cNvPr>
            <p:cNvSpPr>
              <a:spLocks noChangeArrowheads="1"/>
            </p:cNvSpPr>
            <p:nvPr/>
          </p:nvSpPr>
          <p:spPr bwMode="auto">
            <a:xfrm>
              <a:off x="768" y="2304"/>
              <a:ext cx="1296" cy="288"/>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30" name="Oval 14">
              <a:extLst>
                <a:ext uri="{FF2B5EF4-FFF2-40B4-BE49-F238E27FC236}">
                  <a16:creationId xmlns:a16="http://schemas.microsoft.com/office/drawing/2014/main" id="{110DC552-2BB9-ED85-3B81-FEA91E8673F8}"/>
                </a:ext>
              </a:extLst>
            </p:cNvPr>
            <p:cNvSpPr>
              <a:spLocks noChangeArrowheads="1"/>
            </p:cNvSpPr>
            <p:nvPr/>
          </p:nvSpPr>
          <p:spPr bwMode="auto">
            <a:xfrm>
              <a:off x="336" y="2880"/>
              <a:ext cx="1440" cy="480"/>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21231" name="Oval 15">
            <a:extLst>
              <a:ext uri="{FF2B5EF4-FFF2-40B4-BE49-F238E27FC236}">
                <a16:creationId xmlns:a16="http://schemas.microsoft.com/office/drawing/2014/main" id="{65BDF42A-6DDD-2CE1-E721-7E5469F56502}"/>
              </a:ext>
            </a:extLst>
          </p:cNvPr>
          <p:cNvSpPr>
            <a:spLocks noChangeArrowheads="1"/>
          </p:cNvSpPr>
          <p:nvPr/>
        </p:nvSpPr>
        <p:spPr bwMode="auto">
          <a:xfrm>
            <a:off x="762000" y="5105400"/>
            <a:ext cx="5334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32" name="Oval 16">
            <a:extLst>
              <a:ext uri="{FF2B5EF4-FFF2-40B4-BE49-F238E27FC236}">
                <a16:creationId xmlns:a16="http://schemas.microsoft.com/office/drawing/2014/main" id="{2B93C7AA-66CC-15AF-C3B7-4789F6BF0AF8}"/>
              </a:ext>
            </a:extLst>
          </p:cNvPr>
          <p:cNvSpPr>
            <a:spLocks noChangeArrowheads="1"/>
          </p:cNvSpPr>
          <p:nvPr/>
        </p:nvSpPr>
        <p:spPr bwMode="auto">
          <a:xfrm>
            <a:off x="609600" y="5486400"/>
            <a:ext cx="838200" cy="609600"/>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33" name="Rectangle 17">
            <a:extLst>
              <a:ext uri="{FF2B5EF4-FFF2-40B4-BE49-F238E27FC236}">
                <a16:creationId xmlns:a16="http://schemas.microsoft.com/office/drawing/2014/main" id="{05F388B1-C3C8-6B87-E1F2-157F8C645C0A}"/>
              </a:ext>
            </a:extLst>
          </p:cNvPr>
          <p:cNvSpPr>
            <a:spLocks noGrp="1" noChangeArrowheads="1"/>
          </p:cNvSpPr>
          <p:nvPr>
            <p:ph type="title"/>
          </p:nvPr>
        </p:nvSpPr>
        <p:spPr/>
        <p:txBody>
          <a:bodyPr/>
          <a:lstStyle/>
          <a:p>
            <a:r>
              <a:rPr lang="it-IT" altLang="en-US">
                <a:solidFill>
                  <a:srgbClr val="0000FF"/>
                </a:solidFill>
                <a:effectLst/>
              </a:rPr>
              <a:t>Uniformly Partitioned Overlap &amp; Save</a:t>
            </a:r>
            <a:endParaRPr lang="en-GB" altLang="en-US">
              <a:solidFill>
                <a:srgbClr val="0000FF"/>
              </a:solidFill>
              <a:effectLst/>
            </a:endParaRPr>
          </a:p>
        </p:txBody>
      </p:sp>
      <p:sp>
        <p:nvSpPr>
          <p:cNvPr id="521234" name="Text Box 18">
            <a:extLst>
              <a:ext uri="{FF2B5EF4-FFF2-40B4-BE49-F238E27FC236}">
                <a16:creationId xmlns:a16="http://schemas.microsoft.com/office/drawing/2014/main" id="{29D42D60-284C-9B08-8324-33D7E5B65239}"/>
              </a:ext>
            </a:extLst>
          </p:cNvPr>
          <p:cNvSpPr txBox="1">
            <a:spLocks noChangeArrowheads="1"/>
          </p:cNvSpPr>
          <p:nvPr/>
        </p:nvSpPr>
        <p:spPr bwMode="auto">
          <a:xfrm>
            <a:off x="6088063" y="4275138"/>
            <a:ext cx="2667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buClrTx/>
              <a:buFontTx/>
              <a:buNone/>
            </a:pPr>
            <a:r>
              <a:rPr lang="it-IT" altLang="en-US" sz="1800" b="0">
                <a:latin typeface="Times New Roman" panose="02020603050405020304" pitchFamily="18" charset="0"/>
              </a:rPr>
              <a:t>Alla fine si fa una IFFT del primo accumulatore, che fornisce un blocco di dati in uscita. Solo gli ultimi L-K punti di questo blocco vanno tenuti buoni.</a:t>
            </a:r>
            <a:endParaRPr lang="en-US" altLang="en-US" sz="1800" b="0">
              <a:latin typeface="Times New Roman" panose="02020603050405020304" pitchFamily="18" charset="0"/>
            </a:endParaRPr>
          </a:p>
        </p:txBody>
      </p:sp>
      <p:grpSp>
        <p:nvGrpSpPr>
          <p:cNvPr id="521235" name="Group 19">
            <a:extLst>
              <a:ext uri="{FF2B5EF4-FFF2-40B4-BE49-F238E27FC236}">
                <a16:creationId xmlns:a16="http://schemas.microsoft.com/office/drawing/2014/main" id="{F71824DE-039F-6ADF-1CEE-304C66929D9D}"/>
              </a:ext>
            </a:extLst>
          </p:cNvPr>
          <p:cNvGrpSpPr>
            <a:grpSpLocks/>
          </p:cNvGrpSpPr>
          <p:nvPr/>
        </p:nvGrpSpPr>
        <p:grpSpPr bwMode="auto">
          <a:xfrm>
            <a:off x="544513" y="1804988"/>
            <a:ext cx="1776412" cy="627062"/>
            <a:chOff x="343" y="1137"/>
            <a:chExt cx="1119" cy="395"/>
          </a:xfrm>
        </p:grpSpPr>
        <p:sp>
          <p:nvSpPr>
            <p:cNvPr id="521236" name="Oval 20">
              <a:extLst>
                <a:ext uri="{FF2B5EF4-FFF2-40B4-BE49-F238E27FC236}">
                  <a16:creationId xmlns:a16="http://schemas.microsoft.com/office/drawing/2014/main" id="{E0505262-98AC-5599-AE76-04952677083C}"/>
                </a:ext>
              </a:extLst>
            </p:cNvPr>
            <p:cNvSpPr>
              <a:spLocks noChangeArrowheads="1"/>
            </p:cNvSpPr>
            <p:nvPr/>
          </p:nvSpPr>
          <p:spPr bwMode="auto">
            <a:xfrm>
              <a:off x="343" y="1137"/>
              <a:ext cx="598" cy="35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sp>
          <p:nvSpPr>
            <p:cNvPr id="521237" name="Oval 21">
              <a:extLst>
                <a:ext uri="{FF2B5EF4-FFF2-40B4-BE49-F238E27FC236}">
                  <a16:creationId xmlns:a16="http://schemas.microsoft.com/office/drawing/2014/main" id="{A7AAB01C-8DE3-EE1E-120D-D20594FEC6B6}"/>
                </a:ext>
              </a:extLst>
            </p:cNvPr>
            <p:cNvSpPr>
              <a:spLocks noChangeArrowheads="1"/>
            </p:cNvSpPr>
            <p:nvPr/>
          </p:nvSpPr>
          <p:spPr bwMode="auto">
            <a:xfrm>
              <a:off x="864" y="1182"/>
              <a:ext cx="598" cy="35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1219"/>
                                        </p:tgtEl>
                                        <p:attrNameLst>
                                          <p:attrName>style.visibility</p:attrName>
                                        </p:attrNameLst>
                                      </p:cBhvr>
                                      <p:to>
                                        <p:strVal val="visible"/>
                                      </p:to>
                                    </p:set>
                                  </p:childTnLst>
                                  <p:subTnLst>
                                    <p:set>
                                      <p:cBhvr override="childStyle">
                                        <p:cTn dur="1" fill="hold" display="0" masterRel="nextClick" afterEffect="1"/>
                                        <p:tgtEl>
                                          <p:spTgt spid="52121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1218"/>
                                        </p:tgtEl>
                                        <p:attrNameLst>
                                          <p:attrName>style.visibility</p:attrName>
                                        </p:attrNameLst>
                                      </p:cBhvr>
                                      <p:to>
                                        <p:strVal val="visible"/>
                                      </p:to>
                                    </p:set>
                                  </p:childTnLst>
                                  <p:subTnLst>
                                    <p:set>
                                      <p:cBhvr override="childStyle">
                                        <p:cTn dur="1" fill="hold" display="0" masterRel="nextClick" afterEffect="1"/>
                                        <p:tgtEl>
                                          <p:spTgt spid="521218"/>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52123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2122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212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499"/>
                                          </p:stCondLst>
                                        </p:cTn>
                                        <p:tgtEl>
                                          <p:spTgt spid="521227"/>
                                        </p:tgtEl>
                                        <p:attrNameLst>
                                          <p:attrName>style.visibility</p:attrName>
                                        </p:attrNameLst>
                                      </p:cBhvr>
                                      <p:to>
                                        <p:strVal val="visible"/>
                                      </p:to>
                                    </p:set>
                                  </p:childTnLst>
                                  <p:subTnLst>
                                    <p:set>
                                      <p:cBhvr override="childStyle">
                                        <p:cTn dur="1" fill="hold" display="0" masterRel="nextClick" afterEffect="1"/>
                                        <p:tgtEl>
                                          <p:spTgt spid="521227"/>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212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521231"/>
                                        </p:tgtEl>
                                        <p:attrNameLst>
                                          <p:attrName>style.visibility</p:attrName>
                                        </p:attrNameLst>
                                      </p:cBhvr>
                                      <p:to>
                                        <p:strVal val="visible"/>
                                      </p:to>
                                    </p:set>
                                  </p:childTnLst>
                                  <p:subTnLst>
                                    <p:set>
                                      <p:cBhvr override="childStyle">
                                        <p:cTn dur="1" fill="hold" display="0" masterRel="nextClick" afterEffect="1"/>
                                        <p:tgtEl>
                                          <p:spTgt spid="521231"/>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21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8" grpId="0" autoUpdateAnimBg="0"/>
      <p:bldP spid="521226" grpId="0" autoUpdateAnimBg="0"/>
      <p:bldP spid="52123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ampionamento&amp;quot;&quot;/&gt;&lt;property id=&quot;20307&quot; value=&quot;560&quot;/&gt;&lt;/object&gt;&lt;object type=&quot;3&quot; unique_id=&quot;10005&quot;&gt;&lt;property id=&quot;20148&quot; value=&quot;5&quot;/&gt;&lt;property id=&quot;20300&quot; value=&quot;Slide 2 - &amp;quot;Discretizzazione in ampiezza e nel tempo&amp;quot;&quot;/&gt;&lt;property id=&quot;20307&quot; value=&quot;701&quot;/&gt;&lt;/object&gt;&lt;object type=&quot;3&quot; unique_id=&quot;10006&quot;&gt;&lt;property id=&quot;20148&quot; value=&quot;5&quot;/&gt;&lt;property id=&quot;20300&quot; value=&quot;Slide 3 - &amp;quot;Puo’ il segnale campionato rappresentare “fedelmente” quello originale?&amp;quot;&quot;/&gt;&lt;property id=&quot;20307&quot; value=&quot;562&quot;/&gt;&lt;/object&gt;&lt;object type=&quot;3&quot; unique_id=&quot;10007&quot;&gt;&lt;property id=&quot;20148&quot; value=&quot;5&quot;/&gt;&lt;property id=&quot;20300&quot; value=&quot;Slide 4 - &amp;quot;ESEMPI&amp;quot;&quot;/&gt;&lt;property id=&quot;20307&quot; value=&quot;563&quot;/&gt;&lt;/object&gt;&lt;object type=&quot;3&quot; unique_id=&quot;10008&quot;&gt;&lt;property id=&quot;20148&quot; value=&quot;5&quot;/&gt;&lt;property id=&quot;20300&quot; value=&quot;Slide 5 - &amp;quot;Un semplice sistema lineare&amp;quot;&quot;/&gt;&lt;property id=&quot;20307&quot; value=&quot;593&quot;/&gt;&lt;/object&gt;&lt;object type=&quot;3&quot; unique_id=&quot;10009&quot;&gt;&lt;property id=&quot;20148&quot; value=&quot;5&quot;/&gt;&lt;property id=&quot;20300&quot; value=&quot;Slide 6 - &amp;quot;Risposta all’impulso&amp;quot;&quot;/&gt;&lt;property id=&quot;20307&quot; value=&quot;715&quot;/&gt;&lt;/object&gt;&lt;object type=&quot;3&quot; unique_id=&quot;10010&quot;&gt;&lt;property id=&quot;20148&quot; value=&quot;5&quot;/&gt;&lt;property id=&quot;20300&quot; value=&quot;Slide 7 - &amp;quot;Filtraggio FIR (Finite Impulse Response)&amp;quot;&quot;/&gt;&lt;property id=&quot;20307&quot; value=&quot;599&quot;/&gt;&lt;/object&gt;&lt;object type=&quot;3&quot; unique_id=&quot;10011&quot;&gt;&lt;property id=&quot;20148&quot; value=&quot;5&quot;/&gt;&lt;property id=&quot;20300&quot; value=&quot;Slide 8 - &amp;quot;Filtraggio IIR (Infinite Impulse Response)&amp;quot;&quot;/&gt;&lt;property id=&quot;20307&quot; value=&quot;716&quot;/&gt;&lt;/object&gt;&lt;object type=&quot;3&quot; unique_id=&quot;10012&quot;&gt;&lt;property id=&quot;20148&quot; value=&quot;5&quot;/&gt;&lt;property id=&quot;20300&quot; value=&quot;Slide 23 - &amp;quot;Sistema “lineare”, distorsione&amp;quot;&quot;/&gt;&lt;property id=&quot;20307&quot; value=&quot;600&quot;/&gt;&lt;/object&gt;&lt;object type=&quot;3&quot; unique_id=&quot;10013&quot;&gt;&lt;property id=&quot;20148&quot; value=&quot;5&quot;/&gt;&lt;property id=&quot;20300&quot; value=&quot;Slide 24 - &amp;quot;Un sistema lineare con filtro di correzione&amp;quot;&quot;/&gt;&lt;property id=&quot;20307&quot; value=&quot;702&quot;/&gt;&lt;/object&gt;&lt;object type=&quot;3&quot; unique_id=&quot;10014&quot;&gt;&lt;property id=&quot;20148&quot; value=&quot;5&quot;/&gt;&lt;property id=&quot;20300&quot; value=&quot;Slide 25 - &amp;quot;Effetto combinato filtro+sistema&amp;quot;&quot;/&gt;&lt;property id=&quot;20307&quot; value=&quot;566&quot;/&gt;&lt;/object&gt;&lt;object type=&quot;3&quot; unique_id=&quot;10015&quot;&gt;&lt;property id=&quot;20148&quot; value=&quot;5&quot;/&gt;&lt;property id=&quot;20300&quot; value=&quot;Slide 26 - &amp;quot;Possibili strategie di progettazione &amp;#x0D;&amp;#x0A;di un filtro equalizzatore&amp;quot;&quot;/&gt;&lt;property id=&quot;20307&quot; value=&quot;571&quot;/&gt;&lt;/object&gt;&lt;object type=&quot;3&quot; unique_id=&quot;10016&quot;&gt;&lt;property id=&quot;20148&quot; value=&quot;5&quot;/&gt;&lt;property id=&quot;20300&quot; value=&quot;Slide 27 - &amp;quot;Teoria del filtraggio inverso di Kirkeby&amp;quot;&quot;/&gt;&lt;property id=&quot;20307&quot; value=&quot;573&quot;/&gt;&lt;/object&gt;&lt;object type=&quot;3&quot; unique_id=&quot;10017&quot;&gt;&lt;property id=&quot;20148&quot; value=&quot;5&quot;/&gt;&lt;property id=&quot;20300&quot; value=&quot;Slide 28 - &amp;quot;Parametro di regolarizzazione e(w)&amp;#x0D;&amp;#x0A;variabile con la frequenza&amp;quot;&quot;/&gt;&lt;property id=&quot;20307&quot; value=&quot;714&quot;/&gt;&lt;/object&gt;&lt;object type=&quot;3&quot; unique_id=&quot;10018&quot;&gt;&lt;property id=&quot;20148&quot; value=&quot;5&quot;/&gt;&lt;property id=&quot;20300&quot; value=&quot;Slide 29 - &amp;quot;Che differenza c’è fra un segnale, &amp;#x0D;&amp;#x0A;un sistema ed un filtro?&amp;quot;&quot;/&gt;&lt;property id=&quot;20307&quot; value=&quot;604&quot;/&gt;&lt;/object&gt;&lt;object type=&quot;3&quot; unique_id=&quot;10019&quot;&gt;&lt;property id=&quot;20148&quot; value=&quot;5&quot;/&gt;&lt;property id=&quot;20300&quot; value=&quot;Slide 31 - &amp;quot;Esempio di sistema con filtro equalizzatore&amp;quot;&quot;/&gt;&lt;property id=&quot;20307&quot; value=&quot;703&quot;/&gt;&lt;/object&gt;&lt;object type=&quot;3&quot; unique_id=&quot;10020&quot;&gt;&lt;property id=&quot;20148&quot; value=&quot;5&quot;/&gt;&lt;property id=&quot;20300&quot; value=&quot;Slide 32 - &amp;quot;Esempio di sistema con filtro equalizzatore&amp;quot;&quot;/&gt;&lt;property id=&quot;20307&quot; value=&quot;704&quot;/&gt;&lt;/object&gt;&lt;object type=&quot;3&quot; unique_id=&quot;10040&quot;&gt;&lt;property id=&quot;20148&quot; value=&quot;5&quot;/&gt;&lt;property id=&quot;20300&quot; value=&quot;Slide 30 - &amp;quot;Auralizzazione&amp;quot;&quot;/&gt;&lt;property id=&quot;20307&quot; value=&quot;717&quot;/&gt;&lt;/object&gt;&lt;object type=&quot;3&quot; unique_id=&quot;11180&quot;&gt;&lt;property id=&quot;20148&quot; value=&quot;5&quot;/&gt;&lt;property id=&quot;20300&quot; value=&quot;Slide 9 - &amp;quot;L’algoritmo FFT&amp;quot;&quot;/&gt;&lt;property id=&quot;20307&quot; value=&quot;718&quot;/&gt;&lt;/object&gt;&lt;object type=&quot;3&quot; unique_id=&quot;11181&quot;&gt;&lt;property id=&quot;20148&quot; value=&quot;5&quot;/&gt;&lt;property id=&quot;20300&quot; value=&quot;Slide 10 - &amp;quot;L’algoritmo FFT&amp;quot;&quot;/&gt;&lt;property id=&quot;20307&quot; value=&quot;719&quot;/&gt;&lt;/object&gt;&lt;object type=&quot;3&quot; unique_id=&quot;11182&quot;&gt;&lt;property id=&quot;20148&quot; value=&quot;5&quot;/&gt;&lt;property id=&quot;20300&quot; value=&quot;Slide 11 - &amp;quot;Spettro complesso, autospettro&amp;quot;&quot;/&gt;&lt;property id=&quot;20307&quot; value=&quot;720&quot;/&gt;&lt;/object&gt;&lt;object type=&quot;3&quot; unique_id=&quot;11183&quot;&gt;&lt;property id=&quot;20148&quot; value=&quot;5&quot;/&gt;&lt;property id=&quot;20300&quot; value=&quot;Slide 12 - &amp;quot;Spettro complesso, autospettro&amp;quot;&quot;/&gt;&lt;property id=&quot;20307&quot; value=&quot;721&quot;/&gt;&lt;/object&gt;&lt;object type=&quot;3&quot; unique_id=&quot;11184&quot;&gt;&lt;property id=&quot;20148&quot; value=&quot;5&quot;/&gt;&lt;property id=&quot;20300&quot; value=&quot;Slide 13 - &amp;quot;Il “leakage” e le finestre (“window”)&amp;quot;&quot;/&gt;&lt;property id=&quot;20307&quot; value=&quot;722&quot;/&gt;&lt;/object&gt;&lt;object type=&quot;3&quot; unique_id=&quot;11185&quot;&gt;&lt;property id=&quot;20148&quot; value=&quot;5&quot;/&gt;&lt;property id=&quot;20300&quot; value=&quot;Slide 14 - &amp;quot;Il “leakage” e le finestre (“window”)&amp;quot;&quot;/&gt;&lt;property id=&quot;20307&quot; value=&quot;723&quot;/&gt;&lt;/object&gt;&lt;object type=&quot;3&quot; unique_id=&quot;11186&quot;&gt;&lt;property id=&quot;20148&quot; value=&quot;5&quot;/&gt;&lt;property id=&quot;20300&quot; value=&quot;Slide 15 - &amp;quot;L’overlap&amp;quot;&quot;/&gt;&lt;property id=&quot;20307&quot; value=&quot;724&quot;/&gt;&lt;/object&gt;&lt;object type=&quot;3&quot; unique_id=&quot;11187&quot;&gt;&lt;property id=&quot;20148&quot; value=&quot;5&quot;/&gt;&lt;property id=&quot;20300&quot; value=&quot;Slide 16 - &amp;quot;Media, waterfall, spettrogramma&amp;quot;&quot;/&gt;&lt;property id=&quot;20307&quot; value=&quot;725&quot;/&gt;&lt;/object&gt;&lt;object type=&quot;3&quot; unique_id=&quot;11188&quot;&gt;&lt;property id=&quot;20148&quot; value=&quot;5&quot;/&gt;&lt;property id=&quot;20300&quot; value=&quot;Slide 17 - &amp;quot;Filtraggio FIR veloce mediante FFT&amp;quot;&quot;/&gt;&lt;property id=&quot;20307&quot; value=&quot;726&quot;/&gt;&lt;/object&gt;&lt;object type=&quot;3&quot; unique_id=&quot;11189&quot;&gt;&lt;property id=&quot;20148&quot; value=&quot;5&quot;/&gt;&lt;property id=&quot;20300&quot; value=&quot;Slide 18 - &amp;quot;L’algoritmo “Overlap &amp;amp; Save”&amp;quot;&quot;/&gt;&lt;property id=&quot;20307&quot; value=&quot;727&quot;/&gt;&lt;/object&gt;&lt;object type=&quot;3&quot; unique_id=&quot;11190&quot;&gt;&lt;property id=&quot;20148&quot; value=&quot;5&quot;/&gt;&lt;property id=&quot;20300&quot; value=&quot;Slide 19 - &amp;quot;L’algoritmo “Overlap &amp;amp; Save”&amp;quot;&quot;/&gt;&lt;property id=&quot;20307&quot; value=&quot;728&quot;/&gt;&lt;/object&gt;&lt;object type=&quot;3&quot; unique_id=&quot;11191&quot;&gt;&lt;property id=&quot;20148&quot; value=&quot;5&quot;/&gt;&lt;property id=&quot;20300&quot; value=&quot;Slide 20 - &amp;quot;Schema a blocchi Overlap &amp;amp; Save&amp;quot;&quot;/&gt;&lt;property id=&quot;20307&quot; value=&quot;729&quot;/&gt;&lt;/object&gt;&lt;object type=&quot;3&quot; unique_id=&quot;11192&quot;&gt;&lt;property id=&quot;20148&quot; value=&quot;5&quot;/&gt;&lt;property id=&quot;20300&quot; value=&quot;Slide 21 - &amp;quot;Uniformly Partitioned Overlap &amp;amp; Save&amp;quot;&quot;/&gt;&lt;property id=&quot;20307&quot; value=&quot;730&quot;/&gt;&lt;/object&gt;&lt;object type=&quot;3&quot; unique_id=&quot;11193&quot;&gt;&lt;property id=&quot;20148&quot; value=&quot;5&quot;/&gt;&lt;property id=&quot;20300&quot; value=&quot;Slide 22 - &amp;quot;Uniformly Partitioned Overlap &amp;amp; Save&amp;quot;&quot;/&gt;&lt;property id=&quot;20307&quot; value=&quot;731&quot;/&gt;&lt;/object&gt;&lt;/object&gt;&lt;/object&gt;&lt;/database&gt;"/>
  <p:tag name="SECTOMILLISECCONVERTED" val="1"/>
</p:tagLst>
</file>

<file path=ppt/theme/theme1.xml><?xml version="1.0" encoding="utf-8"?>
<a:theme xmlns:a="http://schemas.openxmlformats.org/drawingml/2006/main" name="techtmpl">
  <a:themeElements>
    <a:clrScheme name="techtmp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chtm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tx1"/>
          </a:buClr>
          <a:buSzTx/>
          <a:buFont typeface="Wingdings" panose="05000000000000000000" pitchFamily="2" charset="2"/>
          <a:buChar char="q"/>
          <a:tabLst/>
          <a:defRPr kumimoji="0" lang="en-US" altLang="en-US" sz="2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tx1"/>
          </a:buClr>
          <a:buSzTx/>
          <a:buFont typeface="Wingdings" panose="05000000000000000000" pitchFamily="2" charset="2"/>
          <a:buChar char="q"/>
          <a:tabLst/>
          <a:defRPr kumimoji="0" lang="en-US" altLang="en-US" sz="2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chtmp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chtmp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echtmp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chtmp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chtmp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chtmp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echtmp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C:\MSOffice\Templates\techtmpl.pot</Template>
  <TotalTime>39098</TotalTime>
  <Words>2201</Words>
  <Application>Microsoft Office PowerPoint</Application>
  <PresentationFormat>Letter Paper (8.5x11 in)</PresentationFormat>
  <Paragraphs>294</Paragraphs>
  <Slides>26</Slides>
  <Notes>18</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26</vt:i4>
      </vt:variant>
    </vt:vector>
  </HeadingPairs>
  <TitlesOfParts>
    <vt:vector size="34" baseType="lpstr">
      <vt:lpstr>Arial</vt:lpstr>
      <vt:lpstr>Symbol</vt:lpstr>
      <vt:lpstr>Times New Roman</vt:lpstr>
      <vt:lpstr>Wingdings</vt:lpstr>
      <vt:lpstr>techtmpl</vt:lpstr>
      <vt:lpstr>Equation</vt:lpstr>
      <vt:lpstr>Microsoft Word Picture</vt:lpstr>
      <vt:lpstr>Microsoft Equation 3.0</vt:lpstr>
      <vt:lpstr>Elaborazione numerica del suono  Filtraggio FIR veloce Auralizzazione</vt:lpstr>
      <vt:lpstr>Filtraggio FIR (Finite Impulse Response)</vt:lpstr>
      <vt:lpstr>Filtraggio IIR (Infinite Impulse Response)</vt:lpstr>
      <vt:lpstr>Filtraggio FIR veloce mediante FFT</vt:lpstr>
      <vt:lpstr>L’algoritmo “Overlap &amp; Save”</vt:lpstr>
      <vt:lpstr>L’algoritmo “Overlap &amp; Save”</vt:lpstr>
      <vt:lpstr>Schema a blocchi Overlap &amp; Save</vt:lpstr>
      <vt:lpstr>Uniformly Partitioned Overlap &amp; Save</vt:lpstr>
      <vt:lpstr>Uniformly Partitioned Overlap &amp; Save</vt:lpstr>
      <vt:lpstr>Not Uniformly Partitioned Overlap &amp; Save</vt:lpstr>
      <vt:lpstr>Not Uniformly Partitioned Overlap &amp; Save</vt:lpstr>
      <vt:lpstr>Software per la convoluzione veloce</vt:lpstr>
      <vt:lpstr>Software per la convoluzione veloce</vt:lpstr>
      <vt:lpstr>Software per la convoluzione veloce</vt:lpstr>
      <vt:lpstr>Software per la convoluzione veloce</vt:lpstr>
      <vt:lpstr>Convoluzione veloce matriciale</vt:lpstr>
      <vt:lpstr>Convoluzione veloce matriciale</vt:lpstr>
      <vt:lpstr>Sistema “lineare”, distorsione</vt:lpstr>
      <vt:lpstr>Un sistema lineare con filtro di correzione</vt:lpstr>
      <vt:lpstr>Effetto combinato filtro+sistema</vt:lpstr>
      <vt:lpstr>Possibili strategie di progettazione  di un filtro equalizzatore</vt:lpstr>
      <vt:lpstr>Teoria del filtraggio inverso di Nelson/Kirkeby/Farina</vt:lpstr>
      <vt:lpstr>Parametro di regolarizzazione e(w) variabile con la frequenza</vt:lpstr>
      <vt:lpstr>Che differenza c’è fra un segnale,  un sistema ed un filtro?</vt:lpstr>
      <vt:lpstr>Esempio di sistema con filtro equalizzatore</vt:lpstr>
      <vt:lpstr>Esempio di sistema con filtro equalizzatore</vt:lpstr>
    </vt:vector>
  </TitlesOfParts>
  <Company>ADI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2116x_Basics</dc:title>
  <dc:creator>robert hoffmann</dc:creator>
  <cp:lastModifiedBy>Angelo Farina</cp:lastModifiedBy>
  <cp:revision>165</cp:revision>
  <cp:lastPrinted>2000-03-27T16:20:25Z</cp:lastPrinted>
  <dcterms:created xsi:type="dcterms:W3CDTF">1998-08-07T13:31:30Z</dcterms:created>
  <dcterms:modified xsi:type="dcterms:W3CDTF">2024-10-24T18:43:39Z</dcterms:modified>
</cp:coreProperties>
</file>