
<file path=[Content_Types].xml><?xml version="1.0" encoding="utf-8"?>
<Types xmlns="http://schemas.openxmlformats.org/package/2006/content-types">
  <Default Extension="avi" ContentType="video/x-msvideo"/>
  <Default Extension="bin" ContentType="application/vnd.openxmlformats-officedocument.oleObject"/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mf" ContentType="image/x-wmf"/>
  <Default Extension="wmv" ContentType="video/x-ms-wmv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0"/>
  </p:notesMasterIdLst>
  <p:sldIdLst>
    <p:sldId id="256" r:id="rId2"/>
    <p:sldId id="355" r:id="rId3"/>
    <p:sldId id="356" r:id="rId4"/>
    <p:sldId id="357" r:id="rId5"/>
    <p:sldId id="358" r:id="rId6"/>
    <p:sldId id="359" r:id="rId7"/>
    <p:sldId id="360" r:id="rId8"/>
    <p:sldId id="361" r:id="rId9"/>
    <p:sldId id="363" r:id="rId10"/>
    <p:sldId id="362" r:id="rId11"/>
    <p:sldId id="407" r:id="rId12"/>
    <p:sldId id="365" r:id="rId13"/>
    <p:sldId id="366" r:id="rId14"/>
    <p:sldId id="367" r:id="rId15"/>
    <p:sldId id="368" r:id="rId16"/>
    <p:sldId id="369" r:id="rId17"/>
    <p:sldId id="370" r:id="rId18"/>
    <p:sldId id="425" r:id="rId19"/>
    <p:sldId id="373" r:id="rId20"/>
    <p:sldId id="374" r:id="rId21"/>
    <p:sldId id="375" r:id="rId22"/>
    <p:sldId id="426" r:id="rId23"/>
    <p:sldId id="376" r:id="rId24"/>
    <p:sldId id="395" r:id="rId25"/>
    <p:sldId id="427" r:id="rId26"/>
    <p:sldId id="396" r:id="rId27"/>
    <p:sldId id="377" r:id="rId28"/>
    <p:sldId id="380" r:id="rId29"/>
    <p:sldId id="381" r:id="rId30"/>
    <p:sldId id="382" r:id="rId31"/>
    <p:sldId id="383" r:id="rId32"/>
    <p:sldId id="385" r:id="rId33"/>
    <p:sldId id="386" r:id="rId34"/>
    <p:sldId id="379" r:id="rId35"/>
    <p:sldId id="387" r:id="rId36"/>
    <p:sldId id="389" r:id="rId37"/>
    <p:sldId id="388" r:id="rId38"/>
    <p:sldId id="390" r:id="rId39"/>
    <p:sldId id="391" r:id="rId40"/>
    <p:sldId id="392" r:id="rId41"/>
    <p:sldId id="393" r:id="rId42"/>
    <p:sldId id="428" r:id="rId43"/>
    <p:sldId id="397" r:id="rId44"/>
    <p:sldId id="398" r:id="rId45"/>
    <p:sldId id="337" r:id="rId46"/>
    <p:sldId id="399" r:id="rId47"/>
    <p:sldId id="400" r:id="rId48"/>
    <p:sldId id="352" r:id="rId49"/>
    <p:sldId id="273" r:id="rId50"/>
    <p:sldId id="334" r:id="rId51"/>
    <p:sldId id="335" r:id="rId52"/>
    <p:sldId id="336" r:id="rId53"/>
    <p:sldId id="276" r:id="rId54"/>
    <p:sldId id="282" r:id="rId55"/>
    <p:sldId id="401" r:id="rId56"/>
    <p:sldId id="403" r:id="rId57"/>
    <p:sldId id="402" r:id="rId58"/>
    <p:sldId id="406" r:id="rId59"/>
    <p:sldId id="405" r:id="rId60"/>
    <p:sldId id="429" r:id="rId61"/>
    <p:sldId id="286" r:id="rId62"/>
    <p:sldId id="408" r:id="rId63"/>
    <p:sldId id="409" r:id="rId64"/>
    <p:sldId id="410" r:id="rId65"/>
    <p:sldId id="411" r:id="rId66"/>
    <p:sldId id="412" r:id="rId67"/>
    <p:sldId id="413" r:id="rId68"/>
    <p:sldId id="414" r:id="rId69"/>
    <p:sldId id="415" r:id="rId70"/>
    <p:sldId id="416" r:id="rId71"/>
    <p:sldId id="417" r:id="rId72"/>
    <p:sldId id="418" r:id="rId73"/>
    <p:sldId id="419" r:id="rId74"/>
    <p:sldId id="420" r:id="rId75"/>
    <p:sldId id="421" r:id="rId76"/>
    <p:sldId id="422" r:id="rId77"/>
    <p:sldId id="423" r:id="rId78"/>
    <p:sldId id="424" r:id="rId79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anose="02040502050505030304" pitchFamily="18" charset="0"/>
        <a:ea typeface="ＭＳ Ｐゴシック" panose="020B0600070205080204" pitchFamily="34" charset="-128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anose="02040502050505030304" pitchFamily="18" charset="0"/>
        <a:ea typeface="ＭＳ Ｐゴシック" panose="020B0600070205080204" pitchFamily="34" charset="-128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anose="02040502050505030304" pitchFamily="18" charset="0"/>
        <a:ea typeface="ＭＳ Ｐゴシック" panose="020B0600070205080204" pitchFamily="34" charset="-128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anose="02040502050505030304" pitchFamily="18" charset="0"/>
        <a:ea typeface="ＭＳ Ｐゴシック" panose="020B0600070205080204" pitchFamily="34" charset="-128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anose="02040502050505030304" pitchFamily="18" charset="0"/>
        <a:ea typeface="ＭＳ Ｐゴシック" panose="020B0600070205080204" pitchFamily="34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Palatino Linotype" panose="02040502050505030304" pitchFamily="18" charset="0"/>
        <a:ea typeface="ＭＳ Ｐゴシック" panose="020B0600070205080204" pitchFamily="34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Palatino Linotype" panose="02040502050505030304" pitchFamily="18" charset="0"/>
        <a:ea typeface="ＭＳ Ｐゴシック" panose="020B0600070205080204" pitchFamily="34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Palatino Linotype" panose="02040502050505030304" pitchFamily="18" charset="0"/>
        <a:ea typeface="ＭＳ Ｐゴシック" panose="020B0600070205080204" pitchFamily="34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Palatino Linotype" panose="02040502050505030304" pitchFamily="18" charset="0"/>
        <a:ea typeface="ＭＳ Ｐゴシック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CCFF"/>
    <a:srgbClr val="00FFFF"/>
    <a:srgbClr val="FF0000"/>
    <a:srgbClr val="0000FF"/>
    <a:srgbClr val="0066FF"/>
    <a:srgbClr val="000099"/>
    <a:srgbClr val="0033CC"/>
    <a:srgbClr val="D6009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770" autoAdjust="0"/>
    <p:restoredTop sz="94660"/>
  </p:normalViewPr>
  <p:slideViewPr>
    <p:cSldViewPr snapToGrid="0">
      <p:cViewPr varScale="1">
        <p:scale>
          <a:sx n="97" d="100"/>
          <a:sy n="97" d="100"/>
        </p:scale>
        <p:origin x="765" y="5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tableStyles" Target="tableStyles.xml"/><Relationship Id="rId16" Type="http://schemas.openxmlformats.org/officeDocument/2006/relationships/slide" Target="slides/slide15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82" Type="http://schemas.openxmlformats.org/officeDocument/2006/relationships/viewProps" Target="viewProps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slide" Target="slides/slide76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ntestazione 1">
            <a:extLst>
              <a:ext uri="{FF2B5EF4-FFF2-40B4-BE49-F238E27FC236}">
                <a16:creationId xmlns:a16="http://schemas.microsoft.com/office/drawing/2014/main" id="{0B87752C-4419-41DA-0FDA-C25B69C5C5B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it-IT"/>
          </a:p>
        </p:txBody>
      </p:sp>
      <p:sp>
        <p:nvSpPr>
          <p:cNvPr id="3" name="Segnaposto data 2">
            <a:extLst>
              <a:ext uri="{FF2B5EF4-FFF2-40B4-BE49-F238E27FC236}">
                <a16:creationId xmlns:a16="http://schemas.microsoft.com/office/drawing/2014/main" id="{6971597F-9348-CD1A-BD03-90384BF42198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panose="020F0502020204030204" pitchFamily="34" charset="0"/>
              </a:defRPr>
            </a:lvl1pPr>
          </a:lstStyle>
          <a:p>
            <a:fld id="{9A26E083-541A-4D6B-9D58-FD41B2C85717}" type="datetimeFigureOut">
              <a:rPr lang="it-IT" altLang="en-US"/>
              <a:pPr/>
              <a:t>09/12/2024</a:t>
            </a:fld>
            <a:endParaRPr lang="it-IT" altLang="en-US"/>
          </a:p>
        </p:txBody>
      </p:sp>
      <p:sp>
        <p:nvSpPr>
          <p:cNvPr id="4" name="Segnaposto immagine diapositiva 3">
            <a:extLst>
              <a:ext uri="{FF2B5EF4-FFF2-40B4-BE49-F238E27FC236}">
                <a16:creationId xmlns:a16="http://schemas.microsoft.com/office/drawing/2014/main" id="{54E58B67-AA08-6AC5-812B-B56F09C5EC68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it-IT" noProof="0"/>
          </a:p>
        </p:txBody>
      </p:sp>
      <p:sp>
        <p:nvSpPr>
          <p:cNvPr id="5" name="Segnaposto note 4">
            <a:extLst>
              <a:ext uri="{FF2B5EF4-FFF2-40B4-BE49-F238E27FC236}">
                <a16:creationId xmlns:a16="http://schemas.microsoft.com/office/drawing/2014/main" id="{FDEABFED-9D9A-024F-946D-C4532C2675C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it-IT" noProof="0"/>
              <a:t>Fare clic per modificare gli stili del testo dello schema</a:t>
            </a:r>
          </a:p>
          <a:p>
            <a:pPr lvl="1"/>
            <a:r>
              <a:rPr lang="it-IT" noProof="0"/>
              <a:t>Secondo livello</a:t>
            </a:r>
          </a:p>
          <a:p>
            <a:pPr lvl="2"/>
            <a:r>
              <a:rPr lang="it-IT" noProof="0"/>
              <a:t>Terzo livello</a:t>
            </a:r>
          </a:p>
          <a:p>
            <a:pPr lvl="3"/>
            <a:r>
              <a:rPr lang="it-IT" noProof="0"/>
              <a:t>Quarto livello</a:t>
            </a:r>
          </a:p>
          <a:p>
            <a:pPr lvl="4"/>
            <a:r>
              <a:rPr lang="it-IT" noProof="0"/>
              <a:t>Quinto livello</a:t>
            </a:r>
          </a:p>
        </p:txBody>
      </p:sp>
      <p:sp>
        <p:nvSpPr>
          <p:cNvPr id="6" name="Segnaposto piè di pagina 5">
            <a:extLst>
              <a:ext uri="{FF2B5EF4-FFF2-40B4-BE49-F238E27FC236}">
                <a16:creationId xmlns:a16="http://schemas.microsoft.com/office/drawing/2014/main" id="{116FBC1D-E75B-2858-C6E4-8CB282BC64E1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it-IT"/>
          </a:p>
        </p:txBody>
      </p:sp>
      <p:sp>
        <p:nvSpPr>
          <p:cNvPr id="7" name="Segnaposto numero diapositiva 6">
            <a:extLst>
              <a:ext uri="{FF2B5EF4-FFF2-40B4-BE49-F238E27FC236}">
                <a16:creationId xmlns:a16="http://schemas.microsoft.com/office/drawing/2014/main" id="{59DD4292-5F15-9938-B1C5-82C57796A39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panose="020F0502020204030204" pitchFamily="34" charset="0"/>
              </a:defRPr>
            </a:lvl1pPr>
          </a:lstStyle>
          <a:p>
            <a:fld id="{5A7DB5F1-1469-4A54-9553-8467E4442229}" type="slidenum">
              <a:rPr lang="it-IT" altLang="en-US"/>
              <a:pPr/>
              <a:t>‹#›</a:t>
            </a:fld>
            <a:endParaRPr lang="it-IT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charset="0"/>
        <a:cs typeface="ＭＳ Ｐゴシック" charset="0"/>
      </a:defRPr>
    </a:lvl1pPr>
    <a:lvl2pPr marL="4572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charset="0"/>
        <a:cs typeface="+mn-cs"/>
      </a:defRPr>
    </a:lvl2pPr>
    <a:lvl3pPr marL="9144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charset="0"/>
        <a:cs typeface="+mn-cs"/>
      </a:defRPr>
    </a:lvl3pPr>
    <a:lvl4pPr marL="13716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charset="0"/>
        <a:cs typeface="+mn-cs"/>
      </a:defRPr>
    </a:lvl4pPr>
    <a:lvl5pPr marL="18288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charset="0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4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626" name="Rectangle 2">
            <a:extLst>
              <a:ext uri="{FF2B5EF4-FFF2-40B4-BE49-F238E27FC236}">
                <a16:creationId xmlns:a16="http://schemas.microsoft.com/office/drawing/2014/main" id="{96EE9EC3-7BD9-16E5-8716-C77079C80D41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54627" name="Rectangle 3">
            <a:extLst>
              <a:ext uri="{FF2B5EF4-FFF2-40B4-BE49-F238E27FC236}">
                <a16:creationId xmlns:a16="http://schemas.microsoft.com/office/drawing/2014/main" id="{F8DE056C-3593-E5EC-4126-DD8482124147}"/>
              </a:ext>
            </a:extLst>
          </p:cNvPr>
          <p:cNvSpPr>
            <a:spLocks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674" name="Rectangle 2">
            <a:extLst>
              <a:ext uri="{FF2B5EF4-FFF2-40B4-BE49-F238E27FC236}">
                <a16:creationId xmlns:a16="http://schemas.microsoft.com/office/drawing/2014/main" id="{9835F3AF-C399-6165-AE1F-29AB88E578A4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0" y="0"/>
            <a:ext cx="2970213" cy="455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4730" tIns="47365" rIns="94730" bIns="47365"/>
          <a:lstStyle>
            <a:lvl1pPr defTabSz="94615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1pPr>
            <a:lvl2pPr marL="742950" indent="-285750" defTabSz="94615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2pPr>
            <a:lvl3pPr marL="1143000" indent="-228600" defTabSz="94615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3pPr>
            <a:lvl4pPr marL="1600200" indent="-228600" defTabSz="94615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4pPr>
            <a:lvl5pPr marL="2057400" indent="-228600" defTabSz="94615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5pPr>
            <a:lvl6pPr marL="2514600" indent="-228600" defTabSz="9461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6pPr>
            <a:lvl7pPr marL="2971800" indent="-228600" defTabSz="9461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7pPr>
            <a:lvl8pPr marL="3429000" indent="-228600" defTabSz="9461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8pPr>
            <a:lvl9pPr marL="3886200" indent="-228600" defTabSz="9461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9pPr>
          </a:lstStyle>
          <a:p>
            <a:r>
              <a:rPr lang="it-IT" altLang="en-US" sz="1300">
                <a:latin typeface="Times New Roman" panose="02020603050405020304" pitchFamily="18" charset="0"/>
              </a:rPr>
              <a:t>Innovazioni Tecnologiche Audio</a:t>
            </a:r>
          </a:p>
        </p:txBody>
      </p:sp>
      <p:sp>
        <p:nvSpPr>
          <p:cNvPr id="156675" name="Rectangle 3">
            <a:extLst>
              <a:ext uri="{FF2B5EF4-FFF2-40B4-BE49-F238E27FC236}">
                <a16:creationId xmlns:a16="http://schemas.microsoft.com/office/drawing/2014/main" id="{AA67048B-6F0D-487A-3485-AEF5798D6392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7788" y="0"/>
            <a:ext cx="2970212" cy="455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4730" tIns="47365" rIns="94730" bIns="47365"/>
          <a:lstStyle>
            <a:lvl1pPr defTabSz="94615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1pPr>
            <a:lvl2pPr marL="742950" indent="-285750" defTabSz="94615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2pPr>
            <a:lvl3pPr marL="1143000" indent="-228600" defTabSz="94615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3pPr>
            <a:lvl4pPr marL="1600200" indent="-228600" defTabSz="94615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4pPr>
            <a:lvl5pPr marL="2057400" indent="-228600" defTabSz="94615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5pPr>
            <a:lvl6pPr marL="2514600" indent="-228600" defTabSz="9461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6pPr>
            <a:lvl7pPr marL="2971800" indent="-228600" defTabSz="9461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7pPr>
            <a:lvl8pPr marL="3429000" indent="-228600" defTabSz="9461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8pPr>
            <a:lvl9pPr marL="3886200" indent="-228600" defTabSz="9461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9pPr>
          </a:lstStyle>
          <a:p>
            <a:pPr algn="r"/>
            <a:r>
              <a:rPr lang="it-IT" altLang="en-US" sz="1300">
                <a:latin typeface="Times New Roman" panose="02020603050405020304" pitchFamily="18" charset="0"/>
              </a:rPr>
              <a:t>01/03/2010</a:t>
            </a:r>
          </a:p>
        </p:txBody>
      </p:sp>
      <p:sp>
        <p:nvSpPr>
          <p:cNvPr id="156676" name="Rectangle 6">
            <a:extLst>
              <a:ext uri="{FF2B5EF4-FFF2-40B4-BE49-F238E27FC236}">
                <a16:creationId xmlns:a16="http://schemas.microsoft.com/office/drawing/2014/main" id="{6363301B-67CF-138F-6491-71CF04EE7AC6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0" y="8688388"/>
            <a:ext cx="2970213" cy="4556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4730" tIns="47365" rIns="94730" bIns="47365" anchor="b"/>
          <a:lstStyle>
            <a:lvl1pPr defTabSz="94615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1pPr>
            <a:lvl2pPr marL="742950" indent="-285750" defTabSz="94615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2pPr>
            <a:lvl3pPr marL="1143000" indent="-228600" defTabSz="94615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3pPr>
            <a:lvl4pPr marL="1600200" indent="-228600" defTabSz="94615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4pPr>
            <a:lvl5pPr marL="2057400" indent="-228600" defTabSz="94615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5pPr>
            <a:lvl6pPr marL="2514600" indent="-228600" defTabSz="9461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6pPr>
            <a:lvl7pPr marL="2971800" indent="-228600" defTabSz="9461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7pPr>
            <a:lvl8pPr marL="3429000" indent="-228600" defTabSz="9461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8pPr>
            <a:lvl9pPr marL="3886200" indent="-228600" defTabSz="9461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9pPr>
          </a:lstStyle>
          <a:p>
            <a:r>
              <a:rPr lang="it-IT" altLang="en-US" sz="1300">
                <a:latin typeface="Times New Roman" panose="02020603050405020304" pitchFamily="18" charset="0"/>
              </a:rPr>
              <a:t>Leonardo Scopece</a:t>
            </a:r>
          </a:p>
        </p:txBody>
      </p:sp>
      <p:sp>
        <p:nvSpPr>
          <p:cNvPr id="156677" name="Rectangle 7">
            <a:extLst>
              <a:ext uri="{FF2B5EF4-FFF2-40B4-BE49-F238E27FC236}">
                <a16:creationId xmlns:a16="http://schemas.microsoft.com/office/drawing/2014/main" id="{B1853AC2-94AB-6F79-C0C7-A7CF553B1185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7788" y="8688388"/>
            <a:ext cx="2970212" cy="4556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4730" tIns="47365" rIns="94730" bIns="47365" anchor="b"/>
          <a:lstStyle>
            <a:lvl1pPr defTabSz="94615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1pPr>
            <a:lvl2pPr marL="742950" indent="-285750" defTabSz="94615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2pPr>
            <a:lvl3pPr marL="1143000" indent="-228600" defTabSz="94615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3pPr>
            <a:lvl4pPr marL="1600200" indent="-228600" defTabSz="94615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4pPr>
            <a:lvl5pPr marL="2057400" indent="-228600" defTabSz="94615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5pPr>
            <a:lvl6pPr marL="2514600" indent="-228600" defTabSz="9461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6pPr>
            <a:lvl7pPr marL="2971800" indent="-228600" defTabSz="9461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7pPr>
            <a:lvl8pPr marL="3429000" indent="-228600" defTabSz="9461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8pPr>
            <a:lvl9pPr marL="3886200" indent="-228600" defTabSz="9461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9pPr>
          </a:lstStyle>
          <a:p>
            <a:pPr algn="r"/>
            <a:fld id="{208610B5-4986-4582-82DC-ECEF1AE9BDA5}" type="slidenum">
              <a:rPr lang="it-IT" altLang="en-US" sz="1300">
                <a:latin typeface="Times New Roman" panose="02020603050405020304" pitchFamily="18" charset="0"/>
              </a:rPr>
              <a:pPr algn="r"/>
              <a:t>3</a:t>
            </a:fld>
            <a:endParaRPr lang="it-IT" altLang="en-US" sz="1300">
              <a:latin typeface="Times New Roman" panose="02020603050405020304" pitchFamily="18" charset="0"/>
            </a:endParaRPr>
          </a:p>
        </p:txBody>
      </p:sp>
      <p:sp>
        <p:nvSpPr>
          <p:cNvPr id="156678" name="Rectangle 2">
            <a:extLst>
              <a:ext uri="{FF2B5EF4-FFF2-40B4-BE49-F238E27FC236}">
                <a16:creationId xmlns:a16="http://schemas.microsoft.com/office/drawing/2014/main" id="{A09F0BC3-746E-E342-9853-AED87FE6EDB6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0" y="0"/>
            <a:ext cx="2970213" cy="455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4690" tIns="47344" rIns="94690" bIns="47344"/>
          <a:lstStyle>
            <a:lvl1pPr defTabSz="94615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1pPr>
            <a:lvl2pPr marL="742950" indent="-285750" defTabSz="94615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2pPr>
            <a:lvl3pPr marL="1143000" indent="-228600" defTabSz="94615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3pPr>
            <a:lvl4pPr marL="1600200" indent="-228600" defTabSz="94615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4pPr>
            <a:lvl5pPr marL="2057400" indent="-228600" defTabSz="94615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5pPr>
            <a:lvl6pPr marL="2514600" indent="-228600" defTabSz="9461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6pPr>
            <a:lvl7pPr marL="2971800" indent="-228600" defTabSz="9461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7pPr>
            <a:lvl8pPr marL="3429000" indent="-228600" defTabSz="9461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8pPr>
            <a:lvl9pPr marL="3886200" indent="-228600" defTabSz="9461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9pPr>
          </a:lstStyle>
          <a:p>
            <a:r>
              <a:rPr lang="it-IT" altLang="en-US" sz="1300">
                <a:latin typeface="Times New Roman" panose="02020603050405020304" pitchFamily="18" charset="0"/>
              </a:rPr>
              <a:t>Nuove tecnologie</a:t>
            </a:r>
          </a:p>
        </p:txBody>
      </p:sp>
      <p:sp>
        <p:nvSpPr>
          <p:cNvPr id="156679" name="Rectangle 3">
            <a:extLst>
              <a:ext uri="{FF2B5EF4-FFF2-40B4-BE49-F238E27FC236}">
                <a16:creationId xmlns:a16="http://schemas.microsoft.com/office/drawing/2014/main" id="{D96E547C-2E69-255E-203B-5A4B7FFD4560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7788" y="0"/>
            <a:ext cx="2970212" cy="455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4690" tIns="47344" rIns="94690" bIns="47344"/>
          <a:lstStyle>
            <a:lvl1pPr defTabSz="94615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1pPr>
            <a:lvl2pPr marL="742950" indent="-285750" defTabSz="94615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2pPr>
            <a:lvl3pPr marL="1143000" indent="-228600" defTabSz="94615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3pPr>
            <a:lvl4pPr marL="1600200" indent="-228600" defTabSz="94615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4pPr>
            <a:lvl5pPr marL="2057400" indent="-228600" defTabSz="94615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5pPr>
            <a:lvl6pPr marL="2514600" indent="-228600" defTabSz="9461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6pPr>
            <a:lvl7pPr marL="2971800" indent="-228600" defTabSz="9461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7pPr>
            <a:lvl8pPr marL="3429000" indent="-228600" defTabSz="9461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8pPr>
            <a:lvl9pPr marL="3886200" indent="-228600" defTabSz="9461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9pPr>
          </a:lstStyle>
          <a:p>
            <a:pPr algn="r"/>
            <a:r>
              <a:rPr lang="it-IT" altLang="en-US" sz="1300">
                <a:latin typeface="Times New Roman" panose="02020603050405020304" pitchFamily="18" charset="0"/>
              </a:rPr>
              <a:t>06/03/2009</a:t>
            </a:r>
          </a:p>
        </p:txBody>
      </p:sp>
      <p:sp>
        <p:nvSpPr>
          <p:cNvPr id="156680" name="Rectangle 6">
            <a:extLst>
              <a:ext uri="{FF2B5EF4-FFF2-40B4-BE49-F238E27FC236}">
                <a16:creationId xmlns:a16="http://schemas.microsoft.com/office/drawing/2014/main" id="{20F5F7B2-CD41-CE19-4E3A-F21C9907FDAC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0" y="8688388"/>
            <a:ext cx="2970213" cy="4556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4690" tIns="47344" rIns="94690" bIns="47344" anchor="b"/>
          <a:lstStyle>
            <a:lvl1pPr defTabSz="94615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1pPr>
            <a:lvl2pPr marL="742950" indent="-285750" defTabSz="94615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2pPr>
            <a:lvl3pPr marL="1143000" indent="-228600" defTabSz="94615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3pPr>
            <a:lvl4pPr marL="1600200" indent="-228600" defTabSz="94615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4pPr>
            <a:lvl5pPr marL="2057400" indent="-228600" defTabSz="94615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5pPr>
            <a:lvl6pPr marL="2514600" indent="-228600" defTabSz="9461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6pPr>
            <a:lvl7pPr marL="2971800" indent="-228600" defTabSz="9461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7pPr>
            <a:lvl8pPr marL="3429000" indent="-228600" defTabSz="9461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8pPr>
            <a:lvl9pPr marL="3886200" indent="-228600" defTabSz="9461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9pPr>
          </a:lstStyle>
          <a:p>
            <a:r>
              <a:rPr lang="it-IT" altLang="en-US" sz="1300">
                <a:latin typeface="Times New Roman" panose="02020603050405020304" pitchFamily="18" charset="0"/>
              </a:rPr>
              <a:t>Leonardo Scopece</a:t>
            </a:r>
          </a:p>
        </p:txBody>
      </p:sp>
      <p:sp>
        <p:nvSpPr>
          <p:cNvPr id="156681" name="Rectangle 7">
            <a:extLst>
              <a:ext uri="{FF2B5EF4-FFF2-40B4-BE49-F238E27FC236}">
                <a16:creationId xmlns:a16="http://schemas.microsoft.com/office/drawing/2014/main" id="{E5AFEF60-1831-47DA-B430-46999C5F7BEF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7788" y="8688388"/>
            <a:ext cx="2970212" cy="4556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4690" tIns="47344" rIns="94690" bIns="47344" anchor="b"/>
          <a:lstStyle>
            <a:lvl1pPr defTabSz="94615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1pPr>
            <a:lvl2pPr marL="742950" indent="-285750" defTabSz="94615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2pPr>
            <a:lvl3pPr marL="1143000" indent="-228600" defTabSz="94615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3pPr>
            <a:lvl4pPr marL="1600200" indent="-228600" defTabSz="94615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4pPr>
            <a:lvl5pPr marL="2057400" indent="-228600" defTabSz="94615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5pPr>
            <a:lvl6pPr marL="2514600" indent="-228600" defTabSz="9461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6pPr>
            <a:lvl7pPr marL="2971800" indent="-228600" defTabSz="9461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7pPr>
            <a:lvl8pPr marL="3429000" indent="-228600" defTabSz="9461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8pPr>
            <a:lvl9pPr marL="3886200" indent="-228600" defTabSz="9461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9pPr>
          </a:lstStyle>
          <a:p>
            <a:pPr algn="r"/>
            <a:fld id="{14B41017-BD9A-4BE4-99FE-1E0B44F136CD}" type="slidenum">
              <a:rPr lang="it-IT" altLang="en-US" sz="1300">
                <a:latin typeface="Times New Roman" panose="02020603050405020304" pitchFamily="18" charset="0"/>
              </a:rPr>
              <a:pPr algn="r"/>
              <a:t>3</a:t>
            </a:fld>
            <a:endParaRPr lang="it-IT" altLang="en-US" sz="1300">
              <a:latin typeface="Times New Roman" panose="02020603050405020304" pitchFamily="18" charset="0"/>
            </a:endParaRPr>
          </a:p>
        </p:txBody>
      </p:sp>
      <p:sp>
        <p:nvSpPr>
          <p:cNvPr id="156682" name="Rectangle 2">
            <a:extLst>
              <a:ext uri="{FF2B5EF4-FFF2-40B4-BE49-F238E27FC236}">
                <a16:creationId xmlns:a16="http://schemas.microsoft.com/office/drawing/2014/main" id="{E97EA820-2312-8F4C-3A70-1285172C4E68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 bwMode="auto">
          <a:xfrm>
            <a:off x="1138238" y="687388"/>
            <a:ext cx="4570412" cy="3427412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56683" name="Rectangle 3">
            <a:extLst>
              <a:ext uri="{FF2B5EF4-FFF2-40B4-BE49-F238E27FC236}">
                <a16:creationId xmlns:a16="http://schemas.microsoft.com/office/drawing/2014/main" id="{2C4A5B62-E44E-2914-24B0-8544B2B6893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736600" y="4335463"/>
            <a:ext cx="5326063" cy="41148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4690" tIns="47344" rIns="94690" bIns="47344" numCol="1" anchor="t" anchorCtr="0" compatLnSpc="1">
            <a:prstTxWarp prst="textNoShape">
              <a:avLst/>
            </a:prstTxWarp>
          </a:bodyPr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130" name="Segnaposto immagine diapositiva 1">
            <a:extLst>
              <a:ext uri="{FF2B5EF4-FFF2-40B4-BE49-F238E27FC236}">
                <a16:creationId xmlns:a16="http://schemas.microsoft.com/office/drawing/2014/main" id="{0BCA988B-36AE-6F61-AB02-44022C952716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76131" name="Segnaposto note 2">
            <a:extLst>
              <a:ext uri="{FF2B5EF4-FFF2-40B4-BE49-F238E27FC236}">
                <a16:creationId xmlns:a16="http://schemas.microsoft.com/office/drawing/2014/main" id="{9C96AF98-5662-BA2D-D8F1-89318A661810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altLang="en-US">
                <a:ea typeface="ＭＳ Ｐゴシック" panose="020B0600070205080204" pitchFamily="34" charset="-128"/>
              </a:rPr>
              <a:t>A shotgun microphone comports a waste of time for covering all the directions on the hemisphere, changing more than one point of measure inside the theatre. For this reason we tried with a different approach employing a microphone array.</a:t>
            </a:r>
          </a:p>
        </p:txBody>
      </p:sp>
      <p:sp>
        <p:nvSpPr>
          <p:cNvPr id="176132" name="Segnaposto numero diapositiva 3">
            <a:extLst>
              <a:ext uri="{FF2B5EF4-FFF2-40B4-BE49-F238E27FC236}">
                <a16:creationId xmlns:a16="http://schemas.microsoft.com/office/drawing/2014/main" id="{5C491B30-4F38-21A6-C947-200A0211B1CF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9pPr>
          </a:lstStyle>
          <a:p>
            <a:pPr algn="r" eaLnBrk="1" hangingPunct="1"/>
            <a:fld id="{0D5C349A-A4E0-45DD-A505-198DE692138F}" type="slidenum">
              <a:rPr lang="it-IT" altLang="en-US" sz="1200">
                <a:latin typeface="Calibri" panose="020F0502020204030204" pitchFamily="34" charset="0"/>
              </a:rPr>
              <a:pPr algn="r" eaLnBrk="1" hangingPunct="1"/>
              <a:t>20</a:t>
            </a:fld>
            <a:endParaRPr lang="it-IT" altLang="en-US" sz="1200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178" name="Rectangle 2">
            <a:extLst>
              <a:ext uri="{FF2B5EF4-FFF2-40B4-BE49-F238E27FC236}">
                <a16:creationId xmlns:a16="http://schemas.microsoft.com/office/drawing/2014/main" id="{18FF458B-C2B7-BA23-45FB-C39BDB145C0E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78179" name="Rectangle 3">
            <a:extLst>
              <a:ext uri="{FF2B5EF4-FFF2-40B4-BE49-F238E27FC236}">
                <a16:creationId xmlns:a16="http://schemas.microsoft.com/office/drawing/2014/main" id="{0AF68D77-10C3-F7C5-1E41-427781FA760A}"/>
              </a:ext>
            </a:extLst>
          </p:cNvPr>
          <p:cNvSpPr>
            <a:spLocks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0C6283C-65F2-7A30-9AE4-9C5B442857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178" name="Rectangle 2">
            <a:extLst>
              <a:ext uri="{FF2B5EF4-FFF2-40B4-BE49-F238E27FC236}">
                <a16:creationId xmlns:a16="http://schemas.microsoft.com/office/drawing/2014/main" id="{8730DE4D-67DE-E90C-494D-C1059E72048D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78179" name="Rectangle 3">
            <a:extLst>
              <a:ext uri="{FF2B5EF4-FFF2-40B4-BE49-F238E27FC236}">
                <a16:creationId xmlns:a16="http://schemas.microsoft.com/office/drawing/2014/main" id="{297EE2D3-A3F0-0497-8081-700A74EDE545}"/>
              </a:ext>
            </a:extLst>
          </p:cNvPr>
          <p:cNvSpPr>
            <a:spLocks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31937459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1250" name="Segnaposto immagine diapositiva 1">
            <a:extLst>
              <a:ext uri="{FF2B5EF4-FFF2-40B4-BE49-F238E27FC236}">
                <a16:creationId xmlns:a16="http://schemas.microsoft.com/office/drawing/2014/main" id="{B105E2C6-D0C6-874A-E80C-98F39BA77C8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81251" name="Segnaposto note 2">
            <a:extLst>
              <a:ext uri="{FF2B5EF4-FFF2-40B4-BE49-F238E27FC236}">
                <a16:creationId xmlns:a16="http://schemas.microsoft.com/office/drawing/2014/main" id="{8D0DB4AE-40A7-1C97-0E5A-3246EF44ED85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>
                <a:ea typeface="ＭＳ Ｐゴシック" panose="020B0600070205080204" pitchFamily="34" charset="-128"/>
              </a:rPr>
              <a:t>The idea is to synthetize 32 directive virtual microphones in the direction of the capsules employing a set of digital filters.</a:t>
            </a:r>
          </a:p>
          <a:p>
            <a:r>
              <a:rPr lang="en-GB" altLang="en-US">
                <a:ea typeface="ＭＳ Ｐゴシック" panose="020B0600070205080204" pitchFamily="34" charset="-128"/>
              </a:rPr>
              <a:t>We have 32  signals coming from the capsules and we desire 32 signals yielding the virtual microphones: so we need a bank of MxV FIR filters.</a:t>
            </a:r>
          </a:p>
          <a:p>
            <a:r>
              <a:rPr lang="en-GB" altLang="en-US">
                <a:ea typeface="ＭＳ Ｐゴシック" panose="020B0600070205080204" pitchFamily="34" charset="-128"/>
              </a:rPr>
              <a:t>The convolution of the inputs with the filters gives as output the virtual microphone.</a:t>
            </a:r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93DE75CB-C623-7DC3-1B13-50B2B103A640}"/>
              </a:ext>
            </a:extLst>
          </p:cNvPr>
          <p:cNvSpPr txBox="1">
            <a:spLocks noGrp="1"/>
          </p:cNvSpPr>
          <p:nvPr/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</p:spPr>
        <p:txBody>
          <a:bodyPr anchor="b"/>
          <a:lstStyle>
            <a:lvl1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9pPr>
          </a:lstStyle>
          <a:p>
            <a:pPr algn="r" eaLnBrk="1" hangingPunct="1"/>
            <a:fld id="{7BC85868-6EC4-4BE4-A00C-8CF5F5237E84}" type="slidenum">
              <a:rPr lang="it-IT" altLang="en-US" sz="1200">
                <a:latin typeface="Calibri" panose="020F0502020204030204" pitchFamily="34" charset="0"/>
              </a:rPr>
              <a:pPr algn="r" eaLnBrk="1" hangingPunct="1"/>
              <a:t>27</a:t>
            </a:fld>
            <a:endParaRPr lang="it-IT" altLang="en-US" sz="1200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3778" name="Rectangle 2">
            <a:extLst>
              <a:ext uri="{FF2B5EF4-FFF2-40B4-BE49-F238E27FC236}">
                <a16:creationId xmlns:a16="http://schemas.microsoft.com/office/drawing/2014/main" id="{87F0B0EF-D188-7CAC-AB9A-55289DB7A2A2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03779" name="Rectangle 3">
            <a:extLst>
              <a:ext uri="{FF2B5EF4-FFF2-40B4-BE49-F238E27FC236}">
                <a16:creationId xmlns:a16="http://schemas.microsoft.com/office/drawing/2014/main" id="{2593666C-6F9F-E2B4-A0F9-17D4E5A02F47}"/>
              </a:ext>
            </a:extLst>
          </p:cNvPr>
          <p:cNvSpPr>
            <a:spLocks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826" name="Rectangle 2">
            <a:extLst>
              <a:ext uri="{FF2B5EF4-FFF2-40B4-BE49-F238E27FC236}">
                <a16:creationId xmlns:a16="http://schemas.microsoft.com/office/drawing/2014/main" id="{FB5B357A-230D-7D0F-381F-AF59F0519521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05827" name="Rectangle 3">
            <a:extLst>
              <a:ext uri="{FF2B5EF4-FFF2-40B4-BE49-F238E27FC236}">
                <a16:creationId xmlns:a16="http://schemas.microsoft.com/office/drawing/2014/main" id="{89CC4C12-9D61-6ACA-F5B6-3F08953A84A5}"/>
              </a:ext>
            </a:extLst>
          </p:cNvPr>
          <p:cNvSpPr>
            <a:spLocks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874" name="Rectangle 2">
            <a:extLst>
              <a:ext uri="{FF2B5EF4-FFF2-40B4-BE49-F238E27FC236}">
                <a16:creationId xmlns:a16="http://schemas.microsoft.com/office/drawing/2014/main" id="{66D4700E-BE49-6F89-DE91-E88CF3914826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07875" name="Rectangle 3">
            <a:extLst>
              <a:ext uri="{FF2B5EF4-FFF2-40B4-BE49-F238E27FC236}">
                <a16:creationId xmlns:a16="http://schemas.microsoft.com/office/drawing/2014/main" id="{7398C41C-9919-88F6-83B8-1838429C9267}"/>
              </a:ext>
            </a:extLst>
          </p:cNvPr>
          <p:cNvSpPr>
            <a:spLocks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9922" name="Rectangle 2">
            <a:extLst>
              <a:ext uri="{FF2B5EF4-FFF2-40B4-BE49-F238E27FC236}">
                <a16:creationId xmlns:a16="http://schemas.microsoft.com/office/drawing/2014/main" id="{35C70251-0F3D-2670-9624-9D836057F40D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09923" name="Rectangle 3">
            <a:extLst>
              <a:ext uri="{FF2B5EF4-FFF2-40B4-BE49-F238E27FC236}">
                <a16:creationId xmlns:a16="http://schemas.microsoft.com/office/drawing/2014/main" id="{4722FB49-BCC1-8356-140B-140EC18C6C7B}"/>
              </a:ext>
            </a:extLst>
          </p:cNvPr>
          <p:cNvSpPr>
            <a:spLocks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4018" name="Rectangle 2">
            <a:extLst>
              <a:ext uri="{FF2B5EF4-FFF2-40B4-BE49-F238E27FC236}">
                <a16:creationId xmlns:a16="http://schemas.microsoft.com/office/drawing/2014/main" id="{B5FB358D-52EB-4FE5-DD4E-B0AE831F9A06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14019" name="Rectangle 3">
            <a:extLst>
              <a:ext uri="{FF2B5EF4-FFF2-40B4-BE49-F238E27FC236}">
                <a16:creationId xmlns:a16="http://schemas.microsoft.com/office/drawing/2014/main" id="{CE7C6FBC-15B2-37FE-612D-8686341AB5A4}"/>
              </a:ext>
            </a:extLst>
          </p:cNvPr>
          <p:cNvSpPr>
            <a:spLocks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066" name="Rectangle 2">
            <a:extLst>
              <a:ext uri="{FF2B5EF4-FFF2-40B4-BE49-F238E27FC236}">
                <a16:creationId xmlns:a16="http://schemas.microsoft.com/office/drawing/2014/main" id="{D62328D8-EFFA-A502-0047-0D6DC06ECFDA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16067" name="Rectangle 3">
            <a:extLst>
              <a:ext uri="{FF2B5EF4-FFF2-40B4-BE49-F238E27FC236}">
                <a16:creationId xmlns:a16="http://schemas.microsoft.com/office/drawing/2014/main" id="{9849AC8D-488A-6EE3-BE08-CC2DBC3BE35B}"/>
              </a:ext>
            </a:extLst>
          </p:cNvPr>
          <p:cNvSpPr>
            <a:spLocks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346" name="Segnaposto immagine diapositiva 1">
            <a:extLst>
              <a:ext uri="{FF2B5EF4-FFF2-40B4-BE49-F238E27FC236}">
                <a16:creationId xmlns:a16="http://schemas.microsoft.com/office/drawing/2014/main" id="{7E1CAEC5-F452-8954-04FF-8ECD238C1A42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85347" name="Segnaposto note 2">
            <a:extLst>
              <a:ext uri="{FF2B5EF4-FFF2-40B4-BE49-F238E27FC236}">
                <a16:creationId xmlns:a16="http://schemas.microsoft.com/office/drawing/2014/main" id="{6A7C75ED-E04C-DC94-C26B-37800458CE23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>
                <a:ea typeface="ＭＳ Ｐゴシック" panose="020B0600070205080204" pitchFamily="34" charset="-128"/>
              </a:rPr>
              <a:t>With a Matlab script we can perform the matrix inversion…</a:t>
            </a:r>
          </a:p>
          <a:p>
            <a:endParaRPr lang="en-GB" altLang="en-US">
              <a:ea typeface="ＭＳ Ｐゴシック" panose="020B0600070205080204" pitchFamily="34" charset="-128"/>
            </a:endParaRPr>
          </a:p>
          <a:p>
            <a:r>
              <a:rPr lang="en-GB" altLang="en-US">
                <a:ea typeface="ＭＳ Ｐゴシック" panose="020B0600070205080204" pitchFamily="34" charset="-128"/>
              </a:rPr>
              <a:t>We choose the 4</a:t>
            </a:r>
            <a:r>
              <a:rPr lang="en-GB" altLang="en-US" baseline="30000">
                <a:ea typeface="ＭＳ Ｐゴシック" panose="020B0600070205080204" pitchFamily="34" charset="-128"/>
              </a:rPr>
              <a:t>th</a:t>
            </a:r>
            <a:r>
              <a:rPr lang="en-GB" altLang="en-US">
                <a:ea typeface="ＭＳ Ｐゴシック" panose="020B0600070205080204" pitchFamily="34" charset="-128"/>
              </a:rPr>
              <a:t> order cardioids because they are the right compromise for covering the sphere without overlaps of their directivity.</a:t>
            </a:r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A758E45E-81D3-D0B4-F14B-BA8F810FC3B5}"/>
              </a:ext>
            </a:extLst>
          </p:cNvPr>
          <p:cNvSpPr txBox="1">
            <a:spLocks noGrp="1"/>
          </p:cNvSpPr>
          <p:nvPr/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</p:spPr>
        <p:txBody>
          <a:bodyPr anchor="b"/>
          <a:lstStyle>
            <a:lvl1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9pPr>
          </a:lstStyle>
          <a:p>
            <a:pPr algn="r" eaLnBrk="1" hangingPunct="1"/>
            <a:fld id="{E5039AD3-A361-4DFC-8F25-05FCB44DBB4B}" type="slidenum">
              <a:rPr lang="it-IT" altLang="en-US" sz="1200">
                <a:latin typeface="Calibri" panose="020F0502020204030204" pitchFamily="34" charset="0"/>
              </a:rPr>
              <a:pPr algn="r" eaLnBrk="1" hangingPunct="1"/>
              <a:t>34</a:t>
            </a:fld>
            <a:endParaRPr lang="it-IT" altLang="en-US" sz="1200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114" name="Rectangle 2">
            <a:extLst>
              <a:ext uri="{FF2B5EF4-FFF2-40B4-BE49-F238E27FC236}">
                <a16:creationId xmlns:a16="http://schemas.microsoft.com/office/drawing/2014/main" id="{82430793-A885-6A6D-2EE9-9A4DE6447DE0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18115" name="Rectangle 3">
            <a:extLst>
              <a:ext uri="{FF2B5EF4-FFF2-40B4-BE49-F238E27FC236}">
                <a16:creationId xmlns:a16="http://schemas.microsoft.com/office/drawing/2014/main" id="{0F72E20F-086C-07FA-146A-9B0AFB56814D}"/>
              </a:ext>
            </a:extLst>
          </p:cNvPr>
          <p:cNvSpPr>
            <a:spLocks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210" name="Rectangle 2">
            <a:extLst>
              <a:ext uri="{FF2B5EF4-FFF2-40B4-BE49-F238E27FC236}">
                <a16:creationId xmlns:a16="http://schemas.microsoft.com/office/drawing/2014/main" id="{528AD3DB-4B02-49CA-24B9-62D6032D4654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22211" name="Rectangle 3">
            <a:extLst>
              <a:ext uri="{FF2B5EF4-FFF2-40B4-BE49-F238E27FC236}">
                <a16:creationId xmlns:a16="http://schemas.microsoft.com/office/drawing/2014/main" id="{8DD97173-A5DE-CACD-75ED-793219230964}"/>
              </a:ext>
            </a:extLst>
          </p:cNvPr>
          <p:cNvSpPr>
            <a:spLocks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0162" name="Rectangle 2">
            <a:extLst>
              <a:ext uri="{FF2B5EF4-FFF2-40B4-BE49-F238E27FC236}">
                <a16:creationId xmlns:a16="http://schemas.microsoft.com/office/drawing/2014/main" id="{F74FE8AD-DBB4-7CAC-8394-14936C30F1B9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20163" name="Rectangle 3">
            <a:extLst>
              <a:ext uri="{FF2B5EF4-FFF2-40B4-BE49-F238E27FC236}">
                <a16:creationId xmlns:a16="http://schemas.microsoft.com/office/drawing/2014/main" id="{DFACFED9-DE7A-5580-F102-D042F52D564A}"/>
              </a:ext>
            </a:extLst>
          </p:cNvPr>
          <p:cNvSpPr>
            <a:spLocks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4258" name="Rectangle 2">
            <a:extLst>
              <a:ext uri="{FF2B5EF4-FFF2-40B4-BE49-F238E27FC236}">
                <a16:creationId xmlns:a16="http://schemas.microsoft.com/office/drawing/2014/main" id="{0B6360FD-A48E-BA5D-9483-F4F522FC36F6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24259" name="Rectangle 3">
            <a:extLst>
              <a:ext uri="{FF2B5EF4-FFF2-40B4-BE49-F238E27FC236}">
                <a16:creationId xmlns:a16="http://schemas.microsoft.com/office/drawing/2014/main" id="{5733DCE0-5109-68E0-10A6-5CE48DC41D34}"/>
              </a:ext>
            </a:extLst>
          </p:cNvPr>
          <p:cNvSpPr>
            <a:spLocks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6306" name="Rectangle 2">
            <a:extLst>
              <a:ext uri="{FF2B5EF4-FFF2-40B4-BE49-F238E27FC236}">
                <a16:creationId xmlns:a16="http://schemas.microsoft.com/office/drawing/2014/main" id="{F44394C1-834B-FEE9-1CC1-6F6D578347A3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26307" name="Rectangle 3">
            <a:extLst>
              <a:ext uri="{FF2B5EF4-FFF2-40B4-BE49-F238E27FC236}">
                <a16:creationId xmlns:a16="http://schemas.microsoft.com/office/drawing/2014/main" id="{614F9D01-B2B6-6C0C-4D73-9DE35181685A}"/>
              </a:ext>
            </a:extLst>
          </p:cNvPr>
          <p:cNvSpPr>
            <a:spLocks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354" name="Rectangle 2">
            <a:extLst>
              <a:ext uri="{FF2B5EF4-FFF2-40B4-BE49-F238E27FC236}">
                <a16:creationId xmlns:a16="http://schemas.microsoft.com/office/drawing/2014/main" id="{CB443A9F-CF13-4303-AD40-45CE0970A03A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28355" name="Rectangle 3">
            <a:extLst>
              <a:ext uri="{FF2B5EF4-FFF2-40B4-BE49-F238E27FC236}">
                <a16:creationId xmlns:a16="http://schemas.microsoft.com/office/drawing/2014/main" id="{8FB468D4-28D4-2D70-D104-3C47BE54C68B}"/>
              </a:ext>
            </a:extLst>
          </p:cNvPr>
          <p:cNvSpPr>
            <a:spLocks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0402" name="Rectangle 2">
            <a:extLst>
              <a:ext uri="{FF2B5EF4-FFF2-40B4-BE49-F238E27FC236}">
                <a16:creationId xmlns:a16="http://schemas.microsoft.com/office/drawing/2014/main" id="{7C7E3C7E-944F-AB74-916C-E23C5EFB47CA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30403" name="Rectangle 3">
            <a:extLst>
              <a:ext uri="{FF2B5EF4-FFF2-40B4-BE49-F238E27FC236}">
                <a16:creationId xmlns:a16="http://schemas.microsoft.com/office/drawing/2014/main" id="{7C4F2911-D7DD-2FB6-24B0-D971C94FEBAD}"/>
              </a:ext>
            </a:extLst>
          </p:cNvPr>
          <p:cNvSpPr>
            <a:spLocks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8D0D6A-6335-4593-555D-D2BBA7442F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0402" name="Rectangle 2">
            <a:extLst>
              <a:ext uri="{FF2B5EF4-FFF2-40B4-BE49-F238E27FC236}">
                <a16:creationId xmlns:a16="http://schemas.microsoft.com/office/drawing/2014/main" id="{907595A0-7045-AF18-F8E4-AD510B9CDD22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30403" name="Rectangle 3">
            <a:extLst>
              <a:ext uri="{FF2B5EF4-FFF2-40B4-BE49-F238E27FC236}">
                <a16:creationId xmlns:a16="http://schemas.microsoft.com/office/drawing/2014/main" id="{78DF3907-50CD-2CB6-09BF-8E0373CE019B}"/>
              </a:ext>
            </a:extLst>
          </p:cNvPr>
          <p:cNvSpPr>
            <a:spLocks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06489440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6546" name="Rectangle 2">
            <a:extLst>
              <a:ext uri="{FF2B5EF4-FFF2-40B4-BE49-F238E27FC236}">
                <a16:creationId xmlns:a16="http://schemas.microsoft.com/office/drawing/2014/main" id="{94F5772A-18FE-886B-52C8-6E19DE5DB1C2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0" y="0"/>
            <a:ext cx="2970213" cy="455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4730" tIns="47365" rIns="94730" bIns="47365"/>
          <a:lstStyle>
            <a:lvl1pPr defTabSz="94615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1pPr>
            <a:lvl2pPr marL="742950" indent="-285750" defTabSz="94615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2pPr>
            <a:lvl3pPr marL="1143000" indent="-228600" defTabSz="94615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3pPr>
            <a:lvl4pPr marL="1600200" indent="-228600" defTabSz="94615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4pPr>
            <a:lvl5pPr marL="2057400" indent="-228600" defTabSz="94615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5pPr>
            <a:lvl6pPr marL="2514600" indent="-228600" defTabSz="9461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6pPr>
            <a:lvl7pPr marL="2971800" indent="-228600" defTabSz="9461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7pPr>
            <a:lvl8pPr marL="3429000" indent="-228600" defTabSz="9461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8pPr>
            <a:lvl9pPr marL="3886200" indent="-228600" defTabSz="9461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9pPr>
          </a:lstStyle>
          <a:p>
            <a:r>
              <a:rPr lang="it-IT" altLang="en-US" sz="1300">
                <a:latin typeface="Times New Roman" panose="02020603050405020304" pitchFamily="18" charset="0"/>
                <a:cs typeface="Arial" panose="020B0604020202020204" pitchFamily="34" charset="0"/>
              </a:rPr>
              <a:t>Innovazioni Tecnologiche Audio</a:t>
            </a:r>
          </a:p>
        </p:txBody>
      </p:sp>
      <p:sp>
        <p:nvSpPr>
          <p:cNvPr id="236547" name="Rectangle 3">
            <a:extLst>
              <a:ext uri="{FF2B5EF4-FFF2-40B4-BE49-F238E27FC236}">
                <a16:creationId xmlns:a16="http://schemas.microsoft.com/office/drawing/2014/main" id="{59D48F52-6DDE-96A9-16A5-5B5CADF999A6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7788" y="0"/>
            <a:ext cx="2970212" cy="455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4730" tIns="47365" rIns="94730" bIns="47365"/>
          <a:lstStyle>
            <a:lvl1pPr defTabSz="94615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1pPr>
            <a:lvl2pPr marL="742950" indent="-285750" defTabSz="94615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2pPr>
            <a:lvl3pPr marL="1143000" indent="-228600" defTabSz="94615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3pPr>
            <a:lvl4pPr marL="1600200" indent="-228600" defTabSz="94615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4pPr>
            <a:lvl5pPr marL="2057400" indent="-228600" defTabSz="94615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5pPr>
            <a:lvl6pPr marL="2514600" indent="-228600" defTabSz="9461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6pPr>
            <a:lvl7pPr marL="2971800" indent="-228600" defTabSz="9461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7pPr>
            <a:lvl8pPr marL="3429000" indent="-228600" defTabSz="9461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8pPr>
            <a:lvl9pPr marL="3886200" indent="-228600" defTabSz="9461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9pPr>
          </a:lstStyle>
          <a:p>
            <a:pPr algn="r"/>
            <a:r>
              <a:rPr lang="it-IT" altLang="en-US" sz="1300">
                <a:latin typeface="Times New Roman" panose="02020603050405020304" pitchFamily="18" charset="0"/>
                <a:cs typeface="Arial" panose="020B0604020202020204" pitchFamily="34" charset="0"/>
              </a:rPr>
              <a:t>01/03/2010</a:t>
            </a:r>
          </a:p>
        </p:txBody>
      </p:sp>
      <p:sp>
        <p:nvSpPr>
          <p:cNvPr id="236548" name="Rectangle 6">
            <a:extLst>
              <a:ext uri="{FF2B5EF4-FFF2-40B4-BE49-F238E27FC236}">
                <a16:creationId xmlns:a16="http://schemas.microsoft.com/office/drawing/2014/main" id="{7887145C-D530-E41F-E2FC-FE1977911E84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0" y="8688388"/>
            <a:ext cx="2970213" cy="4556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4730" tIns="47365" rIns="94730" bIns="47365" anchor="b"/>
          <a:lstStyle>
            <a:lvl1pPr defTabSz="94615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1pPr>
            <a:lvl2pPr marL="742950" indent="-285750" defTabSz="94615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2pPr>
            <a:lvl3pPr marL="1143000" indent="-228600" defTabSz="94615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3pPr>
            <a:lvl4pPr marL="1600200" indent="-228600" defTabSz="94615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4pPr>
            <a:lvl5pPr marL="2057400" indent="-228600" defTabSz="94615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5pPr>
            <a:lvl6pPr marL="2514600" indent="-228600" defTabSz="9461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6pPr>
            <a:lvl7pPr marL="2971800" indent="-228600" defTabSz="9461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7pPr>
            <a:lvl8pPr marL="3429000" indent="-228600" defTabSz="9461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8pPr>
            <a:lvl9pPr marL="3886200" indent="-228600" defTabSz="9461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9pPr>
          </a:lstStyle>
          <a:p>
            <a:r>
              <a:rPr lang="it-IT" altLang="en-US" sz="1300">
                <a:latin typeface="Times New Roman" panose="02020603050405020304" pitchFamily="18" charset="0"/>
                <a:cs typeface="Arial" panose="020B0604020202020204" pitchFamily="34" charset="0"/>
              </a:rPr>
              <a:t>Leonardo Scopece</a:t>
            </a:r>
          </a:p>
        </p:txBody>
      </p:sp>
      <p:sp>
        <p:nvSpPr>
          <p:cNvPr id="236549" name="Rectangle 7">
            <a:extLst>
              <a:ext uri="{FF2B5EF4-FFF2-40B4-BE49-F238E27FC236}">
                <a16:creationId xmlns:a16="http://schemas.microsoft.com/office/drawing/2014/main" id="{CC5E6750-E307-8B42-5E62-3A52B38F2B81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7788" y="8688388"/>
            <a:ext cx="2970212" cy="4556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4730" tIns="47365" rIns="94730" bIns="47365" anchor="b"/>
          <a:lstStyle>
            <a:lvl1pPr defTabSz="94615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1pPr>
            <a:lvl2pPr marL="742950" indent="-285750" defTabSz="94615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2pPr>
            <a:lvl3pPr marL="1143000" indent="-228600" defTabSz="94615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3pPr>
            <a:lvl4pPr marL="1600200" indent="-228600" defTabSz="94615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4pPr>
            <a:lvl5pPr marL="2057400" indent="-228600" defTabSz="94615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5pPr>
            <a:lvl6pPr marL="2514600" indent="-228600" defTabSz="9461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6pPr>
            <a:lvl7pPr marL="2971800" indent="-228600" defTabSz="9461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7pPr>
            <a:lvl8pPr marL="3429000" indent="-228600" defTabSz="9461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8pPr>
            <a:lvl9pPr marL="3886200" indent="-228600" defTabSz="9461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9pPr>
          </a:lstStyle>
          <a:p>
            <a:pPr algn="r"/>
            <a:fld id="{6E030F14-EF06-4401-AE54-E6745E1C0DD1}" type="slidenum">
              <a:rPr lang="it-IT" altLang="en-US" sz="1300">
                <a:latin typeface="Times New Roman" panose="02020603050405020304" pitchFamily="18" charset="0"/>
                <a:cs typeface="Arial" panose="020B0604020202020204" pitchFamily="34" charset="0"/>
              </a:rPr>
              <a:pPr algn="r"/>
              <a:t>43</a:t>
            </a:fld>
            <a:endParaRPr lang="it-IT" altLang="en-US" sz="1300">
              <a:latin typeface="Times New Roman" panose="02020603050405020304" pitchFamily="18" charset="0"/>
              <a:cs typeface="Arial" panose="020B0604020202020204" pitchFamily="34" charset="0"/>
            </a:endParaRPr>
          </a:p>
        </p:txBody>
      </p:sp>
      <p:sp>
        <p:nvSpPr>
          <p:cNvPr id="236550" name="Rectangle 2">
            <a:extLst>
              <a:ext uri="{FF2B5EF4-FFF2-40B4-BE49-F238E27FC236}">
                <a16:creationId xmlns:a16="http://schemas.microsoft.com/office/drawing/2014/main" id="{9FC2A3B8-5242-99A7-A39E-3C0BC66D2FCB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 bwMode="auto">
          <a:xfrm>
            <a:off x="1138238" y="687388"/>
            <a:ext cx="4568825" cy="3427412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36551" name="Rectangle 3">
            <a:extLst>
              <a:ext uri="{FF2B5EF4-FFF2-40B4-BE49-F238E27FC236}">
                <a16:creationId xmlns:a16="http://schemas.microsoft.com/office/drawing/2014/main" id="{BC6D812E-38D0-90B3-3027-0993069AFAA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736600" y="4335463"/>
            <a:ext cx="5326063" cy="4116387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4730" tIns="47365" rIns="94730" bIns="47365" numCol="1" anchor="t" anchorCtr="0" compatLnSpc="1">
            <a:prstTxWarp prst="textNoShape">
              <a:avLst/>
            </a:prstTxWarp>
          </a:bodyPr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954" name="Segnaposto immagine diapositiva 1">
            <a:extLst>
              <a:ext uri="{FF2B5EF4-FFF2-40B4-BE49-F238E27FC236}">
                <a16:creationId xmlns:a16="http://schemas.microsoft.com/office/drawing/2014/main" id="{BFB35BB6-5F04-75B0-58F0-87610665101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5955" name="Segnaposto note 2">
            <a:extLst>
              <a:ext uri="{FF2B5EF4-FFF2-40B4-BE49-F238E27FC236}">
                <a16:creationId xmlns:a16="http://schemas.microsoft.com/office/drawing/2014/main" id="{2AE7951F-5EB1-1798-07D9-1EA6C86D0B75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it-IT" altLang="en-US">
                <a:ea typeface="ＭＳ Ｐゴシック" panose="020B0600070205080204" pitchFamily="34" charset="-128"/>
              </a:rPr>
              <a:t>[SUI DISEGNI]</a:t>
            </a:r>
          </a:p>
          <a:p>
            <a:r>
              <a:rPr lang="it-IT" altLang="en-US">
                <a:ea typeface="ＭＳ Ｐゴシック" panose="020B0600070205080204" pitchFamily="34" charset="-128"/>
              </a:rPr>
              <a:t>For the horizontal polar we synthesize 24 virtual microphones and for the 3D map we created 32 virtual microphones in the direction of the capsules.</a:t>
            </a:r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0705E49A-0AE0-A473-6341-FC4EB9E3AEC7}"/>
              </a:ext>
            </a:extLst>
          </p:cNvPr>
          <p:cNvSpPr txBox="1">
            <a:spLocks noGrp="1"/>
          </p:cNvSpPr>
          <p:nvPr/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</p:spPr>
        <p:txBody>
          <a:bodyPr anchor="b"/>
          <a:lstStyle>
            <a:lvl1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9pPr>
          </a:lstStyle>
          <a:p>
            <a:pPr algn="r" eaLnBrk="1" hangingPunct="1"/>
            <a:fld id="{2671A805-7EA2-4194-A4DE-A44D66724FFF}" type="slidenum">
              <a:rPr lang="it-IT" altLang="en-US" sz="1200">
                <a:latin typeface="Calibri" panose="020F0502020204030204" pitchFamily="34" charset="0"/>
              </a:rPr>
              <a:pPr algn="r" eaLnBrk="1" hangingPunct="1"/>
              <a:t>45</a:t>
            </a:fld>
            <a:endParaRPr lang="it-IT" altLang="en-US" sz="1200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9618" name="Segnaposto immagine diapositiva 1">
            <a:extLst>
              <a:ext uri="{FF2B5EF4-FFF2-40B4-BE49-F238E27FC236}">
                <a16:creationId xmlns:a16="http://schemas.microsoft.com/office/drawing/2014/main" id="{37979E3C-6A86-B2A3-16F4-4FFEA917D02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39619" name="Segnaposto note 2">
            <a:extLst>
              <a:ext uri="{FF2B5EF4-FFF2-40B4-BE49-F238E27FC236}">
                <a16:creationId xmlns:a16="http://schemas.microsoft.com/office/drawing/2014/main" id="{32B3EA08-11EA-A437-2C46-A9763A82CC21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it-IT" altLang="en-US">
                <a:ea typeface="ＭＳ Ｐゴシック" panose="020B0600070205080204" pitchFamily="34" charset="-128"/>
              </a:rPr>
              <a:t>[SUI DISEGNI]</a:t>
            </a:r>
          </a:p>
          <a:p>
            <a:r>
              <a:rPr lang="it-IT" altLang="en-US">
                <a:ea typeface="ＭＳ Ｐゴシック" panose="020B0600070205080204" pitchFamily="34" charset="-128"/>
              </a:rPr>
              <a:t>For the horizontal polar we synthesize 24 virtual microphones and for the 3D map we created 32 virtual microphones in the direction of the capsules.</a:t>
            </a:r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CBAE7F71-E154-BAD1-23A8-6100976A5FDD}"/>
              </a:ext>
            </a:extLst>
          </p:cNvPr>
          <p:cNvSpPr txBox="1">
            <a:spLocks noGrp="1"/>
          </p:cNvSpPr>
          <p:nvPr/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</p:spPr>
        <p:txBody>
          <a:bodyPr anchor="b"/>
          <a:lstStyle>
            <a:lvl1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9pPr>
          </a:lstStyle>
          <a:p>
            <a:pPr algn="r" eaLnBrk="1" hangingPunct="1"/>
            <a:fld id="{6102436A-420F-44F9-8AC1-69E257594CC3}" type="slidenum">
              <a:rPr lang="it-IT" altLang="en-US" sz="1200">
                <a:latin typeface="Calibri" panose="020F0502020204030204" pitchFamily="34" charset="0"/>
              </a:rPr>
              <a:pPr algn="r" eaLnBrk="1" hangingPunct="1"/>
              <a:t>46</a:t>
            </a:fld>
            <a:endParaRPr lang="it-IT" altLang="en-US" sz="1200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1666" name="Segnaposto immagine diapositiva 1">
            <a:extLst>
              <a:ext uri="{FF2B5EF4-FFF2-40B4-BE49-F238E27FC236}">
                <a16:creationId xmlns:a16="http://schemas.microsoft.com/office/drawing/2014/main" id="{9AF525E7-2613-E9CD-0A49-E38F9D0051C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41667" name="Segnaposto note 2">
            <a:extLst>
              <a:ext uri="{FF2B5EF4-FFF2-40B4-BE49-F238E27FC236}">
                <a16:creationId xmlns:a16="http://schemas.microsoft.com/office/drawing/2014/main" id="{5953C986-0B61-D8B1-0856-6F6A3F645BAA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it-IT" altLang="en-US">
                <a:ea typeface="ＭＳ Ｐゴシック" panose="020B0600070205080204" pitchFamily="34" charset="-128"/>
              </a:rPr>
              <a:t>[SUI DISEGNI]</a:t>
            </a:r>
          </a:p>
          <a:p>
            <a:r>
              <a:rPr lang="it-IT" altLang="en-US">
                <a:ea typeface="ＭＳ Ｐゴシック" panose="020B0600070205080204" pitchFamily="34" charset="-128"/>
              </a:rPr>
              <a:t>For the horizontal polar we synthesize 24 virtual microphones and for the 3D map we created 32 virtual microphones in the direction of the capsules.</a:t>
            </a:r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F234FC0B-6807-5BEB-4DF9-D32544799C53}"/>
              </a:ext>
            </a:extLst>
          </p:cNvPr>
          <p:cNvSpPr txBox="1">
            <a:spLocks noGrp="1"/>
          </p:cNvSpPr>
          <p:nvPr/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</p:spPr>
        <p:txBody>
          <a:bodyPr anchor="b"/>
          <a:lstStyle>
            <a:lvl1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9pPr>
          </a:lstStyle>
          <a:p>
            <a:pPr algn="r" eaLnBrk="1" hangingPunct="1"/>
            <a:fld id="{25D1F1C5-C34B-4B9A-9792-C20FED1B47D6}" type="slidenum">
              <a:rPr lang="it-IT" altLang="en-US" sz="1200">
                <a:latin typeface="Calibri" panose="020F0502020204030204" pitchFamily="34" charset="0"/>
              </a:rPr>
              <a:pPr algn="r" eaLnBrk="1" hangingPunct="1"/>
              <a:t>47</a:t>
            </a:fld>
            <a:endParaRPr lang="it-IT" altLang="en-US" sz="1200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386" name="Segnaposto immagine diapositiva 1">
            <a:extLst>
              <a:ext uri="{FF2B5EF4-FFF2-40B4-BE49-F238E27FC236}">
                <a16:creationId xmlns:a16="http://schemas.microsoft.com/office/drawing/2014/main" id="{AA3D28E3-CAD3-EB68-100F-AC17E9EA4191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44387" name="Segnaposto note 2">
            <a:extLst>
              <a:ext uri="{FF2B5EF4-FFF2-40B4-BE49-F238E27FC236}">
                <a16:creationId xmlns:a16="http://schemas.microsoft.com/office/drawing/2014/main" id="{A5DD07FE-2A98-383C-0292-AD1F4DDE0786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it-IT" altLang="en-US">
                <a:ea typeface="ＭＳ Ｐゴシック" panose="020B0600070205080204" pitchFamily="34" charset="-128"/>
              </a:rPr>
              <a:t>[SUI DISEGNI]</a:t>
            </a:r>
          </a:p>
          <a:p>
            <a:r>
              <a:rPr lang="it-IT" altLang="en-US">
                <a:ea typeface="ＭＳ Ｐゴシック" panose="020B0600070205080204" pitchFamily="34" charset="-128"/>
              </a:rPr>
              <a:t>For the horizontal polar we synthesize 24 virtual microphones and for the 3D map we created 32 virtual microphones in the direction of the capsules.</a:t>
            </a:r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F2BDB9A7-1E87-9B38-6FCC-D0FB3D3E5CE5}"/>
              </a:ext>
            </a:extLst>
          </p:cNvPr>
          <p:cNvSpPr txBox="1">
            <a:spLocks noGrp="1"/>
          </p:cNvSpPr>
          <p:nvPr/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</p:spPr>
        <p:txBody>
          <a:bodyPr anchor="b"/>
          <a:lstStyle>
            <a:lvl1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9pPr>
          </a:lstStyle>
          <a:p>
            <a:pPr algn="r" eaLnBrk="1" hangingPunct="1"/>
            <a:fld id="{07308259-016D-421D-A39B-276442145B37}" type="slidenum">
              <a:rPr lang="it-IT" altLang="en-US" sz="1200">
                <a:latin typeface="Calibri" panose="020F0502020204030204" pitchFamily="34" charset="0"/>
              </a:rPr>
              <a:pPr algn="r" eaLnBrk="1" hangingPunct="1"/>
              <a:t>48</a:t>
            </a:fld>
            <a:endParaRPr lang="it-IT" altLang="en-US" sz="1200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29" name="Segnaposto immagine diapositiva 1">
            <a:extLst>
              <a:ext uri="{FF2B5EF4-FFF2-40B4-BE49-F238E27FC236}">
                <a16:creationId xmlns:a16="http://schemas.microsoft.com/office/drawing/2014/main" id="{635D2A17-8304-C6F1-9AED-777E1F69F40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8130" name="Segnaposto note 2">
            <a:extLst>
              <a:ext uri="{FF2B5EF4-FFF2-40B4-BE49-F238E27FC236}">
                <a16:creationId xmlns:a16="http://schemas.microsoft.com/office/drawing/2014/main" id="{F684549F-B400-594E-51D1-B895CA58A2E4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>
                <a:ea typeface="ＭＳ Ｐゴシック" panose="020B0600070205080204" pitchFamily="34" charset="-128"/>
              </a:rPr>
              <a:t>The aim of the post processing is a movie representing the behaviour of the sound through a polar plot of the sound levels in the horizontal plane and a mesh map of the levels on a 360°x180° picture of the room.</a:t>
            </a:r>
          </a:p>
          <a:p>
            <a:r>
              <a:rPr lang="en-GB" altLang="en-US">
                <a:ea typeface="ＭＳ Ｐゴシック" panose="020B0600070205080204" pitchFamily="34" charset="-128"/>
              </a:rPr>
              <a:t>At first we import the wav files containing the Impulse Responses obtained from the 32 virtual microphones.</a:t>
            </a:r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F4C6FAC8-B19E-0461-9697-50631610314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BD416B92-8CB2-4061-90D5-0F6588F0CA1B}" type="slidenum">
              <a:rPr lang="it-IT" altLang="en-US" sz="1200">
                <a:latin typeface="Calibri" panose="020F0502020204030204" pitchFamily="34" charset="0"/>
              </a:rPr>
              <a:pPr eaLnBrk="1" hangingPunct="1"/>
              <a:t>49</a:t>
            </a:fld>
            <a:endParaRPr lang="it-IT" altLang="en-US" sz="1200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810" name="Segnaposto immagine diapositiva 1">
            <a:extLst>
              <a:ext uri="{FF2B5EF4-FFF2-40B4-BE49-F238E27FC236}">
                <a16:creationId xmlns:a16="http://schemas.microsoft.com/office/drawing/2014/main" id="{8ACE8847-69B2-C3B9-6F6F-A59EA6FFF10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19811" name="Segnaposto note 2">
            <a:extLst>
              <a:ext uri="{FF2B5EF4-FFF2-40B4-BE49-F238E27FC236}">
                <a16:creationId xmlns:a16="http://schemas.microsoft.com/office/drawing/2014/main" id="{019FB95C-22BF-0DE8-5967-4D71B6B7097A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>
                <a:ea typeface="ＭＳ Ｐゴシック" panose="020B0600070205080204" pitchFamily="34" charset="-128"/>
              </a:rPr>
              <a:t>For the new session of measurements we used two different kind of musical space: a concert hall and a famous Italian opera theatre.</a:t>
            </a:r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029AE849-A209-F136-7B72-F3DBAFE98B5B}"/>
              </a:ext>
            </a:extLst>
          </p:cNvPr>
          <p:cNvSpPr txBox="1">
            <a:spLocks noGrp="1"/>
          </p:cNvSpPr>
          <p:nvPr/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</p:spPr>
        <p:txBody>
          <a:bodyPr anchor="b"/>
          <a:lstStyle>
            <a:lvl1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9pPr>
          </a:lstStyle>
          <a:p>
            <a:pPr algn="r" eaLnBrk="1" hangingPunct="1"/>
            <a:fld id="{432917E0-0BD1-42DB-AA8D-9DECF374F513}" type="slidenum">
              <a:rPr lang="it-IT" altLang="en-US" sz="1200">
                <a:latin typeface="Calibri" panose="020F0502020204030204" pitchFamily="34" charset="0"/>
              </a:rPr>
              <a:pPr algn="r" eaLnBrk="1" hangingPunct="1"/>
              <a:t>50</a:t>
            </a:fld>
            <a:endParaRPr lang="it-IT" altLang="en-US" sz="1200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Segnaposto immagine diapositiva 1">
            <a:extLst>
              <a:ext uri="{FF2B5EF4-FFF2-40B4-BE49-F238E27FC236}">
                <a16:creationId xmlns:a16="http://schemas.microsoft.com/office/drawing/2014/main" id="{F16F025F-871F-7399-E567-3145CD325CD6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1859" name="Segnaposto note 2">
            <a:extLst>
              <a:ext uri="{FF2B5EF4-FFF2-40B4-BE49-F238E27FC236}">
                <a16:creationId xmlns:a16="http://schemas.microsoft.com/office/drawing/2014/main" id="{D5073FC0-2AD0-48D1-9D55-57F944F1699E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altLang="en-US">
                <a:ea typeface="ＭＳ Ｐゴシック" panose="020B0600070205080204" pitchFamily="34" charset="-128"/>
              </a:rPr>
              <a:t>In </a:t>
            </a:r>
            <a:r>
              <a:rPr lang="en-US" altLang="it-IT">
                <a:ea typeface="ＭＳ Ｐゴシック" panose="020B0600070205080204" pitchFamily="34" charset="-128"/>
              </a:rPr>
              <a:t>“</a:t>
            </a:r>
            <a:r>
              <a:rPr lang="en-US" altLang="en-US">
                <a:ea typeface="ＭＳ Ｐゴシック" panose="020B0600070205080204" pitchFamily="34" charset="-128"/>
              </a:rPr>
              <a:t>La Scala Theatre</a:t>
            </a:r>
            <a:r>
              <a:rPr lang="en-US" altLang="it-IT">
                <a:ea typeface="ＭＳ Ｐゴシック" panose="020B0600070205080204" pitchFamily="34" charset="-128"/>
              </a:rPr>
              <a:t>”</a:t>
            </a:r>
            <a:r>
              <a:rPr lang="en-US" altLang="en-US">
                <a:ea typeface="ＭＳ Ｐゴシック" panose="020B0600070205080204" pitchFamily="34" charset="-128"/>
              </a:rPr>
              <a:t> the dodecahedron source was placed 1m off the center of the stage and a set of points was chosen for the receiver (Figure 11). For both the theatres, in correspondence of the receivers, a panoramic 360° picture was taken with the aim of creating on it the dynamic map of the sound levels. [MOSTRATE NELLA SLIDE SUCCESSIVA] </a:t>
            </a:r>
            <a:endParaRPr lang="it-IT" altLang="en-US">
              <a:ea typeface="ＭＳ Ｐゴシック" panose="020B0600070205080204" pitchFamily="34" charset="-128"/>
            </a:endParaRPr>
          </a:p>
        </p:txBody>
      </p:sp>
      <p:sp>
        <p:nvSpPr>
          <p:cNvPr id="121860" name="Segnaposto numero diapositiva 3">
            <a:extLst>
              <a:ext uri="{FF2B5EF4-FFF2-40B4-BE49-F238E27FC236}">
                <a16:creationId xmlns:a16="http://schemas.microsoft.com/office/drawing/2014/main" id="{ADA25E2D-612A-1781-F496-D2BFA152087E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9pPr>
          </a:lstStyle>
          <a:p>
            <a:pPr algn="r" eaLnBrk="1" hangingPunct="1"/>
            <a:fld id="{4FB70332-751A-4A68-94D7-5C9F38B22B09}" type="slidenum">
              <a:rPr lang="it-IT" altLang="en-US" sz="1200">
                <a:latin typeface="Calibri" panose="020F0502020204030204" pitchFamily="34" charset="0"/>
              </a:rPr>
              <a:pPr algn="r" eaLnBrk="1" hangingPunct="1"/>
              <a:t>51</a:t>
            </a:fld>
            <a:endParaRPr lang="it-IT" altLang="en-US" sz="1200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906" name="Segnaposto immagine diapositiva 1">
            <a:extLst>
              <a:ext uri="{FF2B5EF4-FFF2-40B4-BE49-F238E27FC236}">
                <a16:creationId xmlns:a16="http://schemas.microsoft.com/office/drawing/2014/main" id="{C62688F3-A100-2920-CAC5-57288C9340F6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3907" name="Segnaposto note 2">
            <a:extLst>
              <a:ext uri="{FF2B5EF4-FFF2-40B4-BE49-F238E27FC236}">
                <a16:creationId xmlns:a16="http://schemas.microsoft.com/office/drawing/2014/main" id="{36675C88-3B99-0FFF-1777-BA43816141AB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it-IT" altLang="en-US">
                <a:ea typeface="ＭＳ Ｐゴシック" panose="020B0600070205080204" pitchFamily="34" charset="-128"/>
              </a:rPr>
              <a:t>Here we have the two panoramic pictures.</a:t>
            </a:r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4E68C1D9-390B-4206-1F17-FB6F05637599}"/>
              </a:ext>
            </a:extLst>
          </p:cNvPr>
          <p:cNvSpPr txBox="1">
            <a:spLocks noGrp="1"/>
          </p:cNvSpPr>
          <p:nvPr/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</p:spPr>
        <p:txBody>
          <a:bodyPr anchor="b"/>
          <a:lstStyle>
            <a:lvl1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9pPr>
          </a:lstStyle>
          <a:p>
            <a:pPr algn="r" eaLnBrk="1" hangingPunct="1"/>
            <a:fld id="{E57D1B87-1D94-42A3-A6A1-8B97E6322B6E}" type="slidenum">
              <a:rPr lang="it-IT" altLang="en-US" sz="1200">
                <a:latin typeface="Calibri" panose="020F0502020204030204" pitchFamily="34" charset="0"/>
              </a:rPr>
              <a:pPr algn="r" eaLnBrk="1" hangingPunct="1"/>
              <a:t>52</a:t>
            </a:fld>
            <a:endParaRPr lang="it-IT" altLang="en-US" sz="1200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1" name="Segnaposto immagine diapositiva 1">
            <a:extLst>
              <a:ext uri="{FF2B5EF4-FFF2-40B4-BE49-F238E27FC236}">
                <a16:creationId xmlns:a16="http://schemas.microsoft.com/office/drawing/2014/main" id="{54418793-7B35-9599-53CC-D6E3AC1312A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" name="Segnaposto note 2">
            <a:extLst>
              <a:ext uri="{FF2B5EF4-FFF2-40B4-BE49-F238E27FC236}">
                <a16:creationId xmlns:a16="http://schemas.microsoft.com/office/drawing/2014/main" id="{7907DE4D-A039-0138-C193-658B948A55E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GB" altLang="en-US">
                <a:solidFill>
                  <a:srgbClr val="000000"/>
                </a:solidFill>
                <a:ea typeface="ＭＳ Ｐゴシック" panose="020B0600070205080204" pitchFamily="34" charset="-128"/>
              </a:rPr>
              <a:t>This is a first step in the research, a lot of work has to be done:</a:t>
            </a:r>
          </a:p>
          <a:p>
            <a:pPr>
              <a:spcBef>
                <a:spcPct val="0"/>
              </a:spcBef>
              <a:buFontTx/>
              <a:buChar char="-"/>
            </a:pPr>
            <a:r>
              <a:rPr lang="en-GB" altLang="en-US">
                <a:solidFill>
                  <a:srgbClr val="000000"/>
                </a:solidFill>
                <a:ea typeface="ＭＳ Ｐゴシック" panose="020B0600070205080204" pitchFamily="34" charset="-128"/>
              </a:rPr>
              <a:t>for example we should find out a good method for calibrating the probe and giving to the user the absolute level of the sound he is watching in the movie.</a:t>
            </a:r>
          </a:p>
          <a:p>
            <a:pPr>
              <a:spcBef>
                <a:spcPct val="0"/>
              </a:spcBef>
              <a:buFontTx/>
              <a:buChar char="-"/>
            </a:pPr>
            <a:r>
              <a:rPr lang="en-GB" altLang="en-US">
                <a:solidFill>
                  <a:srgbClr val="000000"/>
                </a:solidFill>
                <a:ea typeface="ＭＳ Ｐゴシック" panose="020B0600070205080204" pitchFamily="34" charset="-128"/>
              </a:rPr>
              <a:t>A Matlab script is not optimal for a massive use. We</a:t>
            </a:r>
            <a:r>
              <a:rPr lang="en-GB" altLang="it-IT">
                <a:solidFill>
                  <a:srgbClr val="000000"/>
                </a:solidFill>
                <a:ea typeface="ＭＳ Ｐゴシック" panose="020B0600070205080204" pitchFamily="34" charset="-128"/>
              </a:rPr>
              <a:t>’</a:t>
            </a:r>
            <a:r>
              <a:rPr lang="en-GB" altLang="en-US">
                <a:solidFill>
                  <a:srgbClr val="000000"/>
                </a:solidFill>
                <a:ea typeface="ＭＳ Ｐゴシック" panose="020B0600070205080204" pitchFamily="34" charset="-128"/>
              </a:rPr>
              <a:t>d like to create a VST plugin or a standalone software for give a better usability </a:t>
            </a:r>
          </a:p>
          <a:p>
            <a:pPr>
              <a:spcBef>
                <a:spcPct val="0"/>
              </a:spcBef>
              <a:buFontTx/>
              <a:buChar char="-"/>
            </a:pPr>
            <a:r>
              <a:rPr lang="en-GB" altLang="en-US">
                <a:solidFill>
                  <a:srgbClr val="000000"/>
                </a:solidFill>
                <a:ea typeface="ＭＳ Ｐゴシック" panose="020B0600070205080204" pitchFamily="34" charset="-128"/>
              </a:rPr>
              <a:t> We should use an IP camera for taking panoramic photo because the actual process consist in the union of multiple shots at different angles…  A waste of time.</a:t>
            </a:r>
          </a:p>
          <a:p>
            <a:pPr>
              <a:spcBef>
                <a:spcPct val="0"/>
              </a:spcBef>
            </a:pPr>
            <a:endParaRPr lang="en-GB" altLang="en-US">
              <a:solidFill>
                <a:srgbClr val="000000"/>
              </a:solidFill>
              <a:ea typeface="ＭＳ Ｐゴシック" panose="020B0600070205080204" pitchFamily="34" charset="-128"/>
            </a:endParaRPr>
          </a:p>
          <a:p>
            <a:pPr>
              <a:spcBef>
                <a:spcPct val="0"/>
              </a:spcBef>
            </a:pPr>
            <a:endParaRPr lang="en-GB" altLang="en-US">
              <a:solidFill>
                <a:srgbClr val="000000"/>
              </a:solidFill>
              <a:ea typeface="ＭＳ Ｐゴシック" panose="020B0600070205080204" pitchFamily="34" charset="-128"/>
            </a:endParaRPr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B2EA0986-695A-7C90-D2FB-DAF4F8FAD77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F1009357-8E76-402C-B774-740244432A9F}" type="slidenum">
              <a:rPr lang="it-IT" altLang="en-US" sz="1200">
                <a:latin typeface="Calibri" panose="020F0502020204030204" pitchFamily="34" charset="0"/>
              </a:rPr>
              <a:pPr eaLnBrk="1" hangingPunct="1"/>
              <a:t>61</a:t>
            </a:fld>
            <a:endParaRPr lang="it-IT" altLang="en-US" sz="1200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0882" name="Rectangle 2">
            <a:extLst>
              <a:ext uri="{FF2B5EF4-FFF2-40B4-BE49-F238E27FC236}">
                <a16:creationId xmlns:a16="http://schemas.microsoft.com/office/drawing/2014/main" id="{7C34AA0C-ACCC-47D7-F5A0-521391A4CF58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50883" name="Rectangle 3">
            <a:extLst>
              <a:ext uri="{FF2B5EF4-FFF2-40B4-BE49-F238E27FC236}">
                <a16:creationId xmlns:a16="http://schemas.microsoft.com/office/drawing/2014/main" id="{0EF7884B-29DC-631F-8194-C0DE397FFD07}"/>
              </a:ext>
            </a:extLst>
          </p:cNvPr>
          <p:cNvSpPr>
            <a:spLocks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it-IT" altLang="en-US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2930" name="Rectangle 2">
            <a:extLst>
              <a:ext uri="{FF2B5EF4-FFF2-40B4-BE49-F238E27FC236}">
                <a16:creationId xmlns:a16="http://schemas.microsoft.com/office/drawing/2014/main" id="{F3518505-CFE8-793F-B9BD-8A2672325159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52931" name="Rectangle 3">
            <a:extLst>
              <a:ext uri="{FF2B5EF4-FFF2-40B4-BE49-F238E27FC236}">
                <a16:creationId xmlns:a16="http://schemas.microsoft.com/office/drawing/2014/main" id="{AFD3AD96-3B4C-A3FE-C81A-EAC9D0A4D47E}"/>
              </a:ext>
            </a:extLst>
          </p:cNvPr>
          <p:cNvSpPr>
            <a:spLocks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it-IT" altLang="en-US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4978" name="Rectangle 2">
            <a:extLst>
              <a:ext uri="{FF2B5EF4-FFF2-40B4-BE49-F238E27FC236}">
                <a16:creationId xmlns:a16="http://schemas.microsoft.com/office/drawing/2014/main" id="{7F8AAE32-2F41-6EDA-D864-736616B4EB88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54979" name="Rectangle 3">
            <a:extLst>
              <a:ext uri="{FF2B5EF4-FFF2-40B4-BE49-F238E27FC236}">
                <a16:creationId xmlns:a16="http://schemas.microsoft.com/office/drawing/2014/main" id="{8958D5C1-8EA6-C6B5-A0F0-34823CC71797}"/>
              </a:ext>
            </a:extLst>
          </p:cNvPr>
          <p:cNvSpPr>
            <a:spLocks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it-IT" altLang="en-US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7026" name="Rectangle 2">
            <a:extLst>
              <a:ext uri="{FF2B5EF4-FFF2-40B4-BE49-F238E27FC236}">
                <a16:creationId xmlns:a16="http://schemas.microsoft.com/office/drawing/2014/main" id="{CE2E7D42-F0CF-165B-B619-A32071800A6B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57027" name="Rectangle 3">
            <a:extLst>
              <a:ext uri="{FF2B5EF4-FFF2-40B4-BE49-F238E27FC236}">
                <a16:creationId xmlns:a16="http://schemas.microsoft.com/office/drawing/2014/main" id="{B1253811-C623-76C4-4562-D8769122786F}"/>
              </a:ext>
            </a:extLst>
          </p:cNvPr>
          <p:cNvSpPr>
            <a:spLocks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it-IT" altLang="en-US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9074" name="Rectangle 2">
            <a:extLst>
              <a:ext uri="{FF2B5EF4-FFF2-40B4-BE49-F238E27FC236}">
                <a16:creationId xmlns:a16="http://schemas.microsoft.com/office/drawing/2014/main" id="{34E45E24-392E-4326-34AE-0B5B4C31DD3D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59075" name="Rectangle 3">
            <a:extLst>
              <a:ext uri="{FF2B5EF4-FFF2-40B4-BE49-F238E27FC236}">
                <a16:creationId xmlns:a16="http://schemas.microsoft.com/office/drawing/2014/main" id="{8A70FDEA-54A7-A1BC-DBD2-23132A21B2F8}"/>
              </a:ext>
            </a:extLst>
          </p:cNvPr>
          <p:cNvSpPr>
            <a:spLocks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it-IT" altLang="en-US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1122" name="Rectangle 2">
            <a:extLst>
              <a:ext uri="{FF2B5EF4-FFF2-40B4-BE49-F238E27FC236}">
                <a16:creationId xmlns:a16="http://schemas.microsoft.com/office/drawing/2014/main" id="{023DEDD9-6E32-9774-0EB8-C99FCECDC824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61123" name="Rectangle 3">
            <a:extLst>
              <a:ext uri="{FF2B5EF4-FFF2-40B4-BE49-F238E27FC236}">
                <a16:creationId xmlns:a16="http://schemas.microsoft.com/office/drawing/2014/main" id="{C7182296-2EA4-7FEA-D97F-3530EA41C797}"/>
              </a:ext>
            </a:extLst>
          </p:cNvPr>
          <p:cNvSpPr>
            <a:spLocks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it-IT" altLang="en-US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3170" name="Rectangle 2">
            <a:extLst>
              <a:ext uri="{FF2B5EF4-FFF2-40B4-BE49-F238E27FC236}">
                <a16:creationId xmlns:a16="http://schemas.microsoft.com/office/drawing/2014/main" id="{66D4F04F-A7A3-B3F3-DE3E-2F59ABFE437C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63171" name="Rectangle 3">
            <a:extLst>
              <a:ext uri="{FF2B5EF4-FFF2-40B4-BE49-F238E27FC236}">
                <a16:creationId xmlns:a16="http://schemas.microsoft.com/office/drawing/2014/main" id="{A9178536-D574-E69F-5D8C-EBAF7A1DD637}"/>
              </a:ext>
            </a:extLst>
          </p:cNvPr>
          <p:cNvSpPr>
            <a:spLocks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it-IT" altLang="en-US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5218" name="Rectangle 2">
            <a:extLst>
              <a:ext uri="{FF2B5EF4-FFF2-40B4-BE49-F238E27FC236}">
                <a16:creationId xmlns:a16="http://schemas.microsoft.com/office/drawing/2014/main" id="{38C4EFD7-B32C-F3F8-225A-DD49E61B544F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65219" name="Rectangle 3">
            <a:extLst>
              <a:ext uri="{FF2B5EF4-FFF2-40B4-BE49-F238E27FC236}">
                <a16:creationId xmlns:a16="http://schemas.microsoft.com/office/drawing/2014/main" id="{AFDE2DF5-BDC1-6551-ADA6-134825712590}"/>
              </a:ext>
            </a:extLst>
          </p:cNvPr>
          <p:cNvSpPr>
            <a:spLocks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it-IT" altLang="en-US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1362" name="Rectangle 2">
            <a:extLst>
              <a:ext uri="{FF2B5EF4-FFF2-40B4-BE49-F238E27FC236}">
                <a16:creationId xmlns:a16="http://schemas.microsoft.com/office/drawing/2014/main" id="{794B0245-8AF3-4058-2D53-18148CEDEA22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71363" name="Rectangle 3">
            <a:extLst>
              <a:ext uri="{FF2B5EF4-FFF2-40B4-BE49-F238E27FC236}">
                <a16:creationId xmlns:a16="http://schemas.microsoft.com/office/drawing/2014/main" id="{F2A765C5-D9A5-60D1-05EC-6ED1C1B0D214}"/>
              </a:ext>
            </a:extLst>
          </p:cNvPr>
          <p:cNvSpPr>
            <a:spLocks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it-IT" altLang="en-US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3410" name="Rectangle 2">
            <a:extLst>
              <a:ext uri="{FF2B5EF4-FFF2-40B4-BE49-F238E27FC236}">
                <a16:creationId xmlns:a16="http://schemas.microsoft.com/office/drawing/2014/main" id="{943EECE0-E059-A29B-3759-67425AFBD66A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73411" name="Rectangle 3">
            <a:extLst>
              <a:ext uri="{FF2B5EF4-FFF2-40B4-BE49-F238E27FC236}">
                <a16:creationId xmlns:a16="http://schemas.microsoft.com/office/drawing/2014/main" id="{A9309824-10C4-F6B4-135A-8D3EFDAF89AD}"/>
              </a:ext>
            </a:extLst>
          </p:cNvPr>
          <p:cNvSpPr>
            <a:spLocks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it-IT" altLang="en-US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/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it-IT"/>
              <a:t>Fare clic per modificare stile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it-IT"/>
              <a:t>Fare clic per modificare lo stile del sottotitolo dello schema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69A5D4-9BB5-BE97-D894-346F874852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397C969-4C2E-4B96-80D2-F4AFE767BD20}" type="datetime1">
              <a:rPr lang="en-US" altLang="en-US"/>
              <a:pPr/>
              <a:t>12/9/2024</a:t>
            </a:fld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CF3C45-14C9-11BA-885B-0BC96EB1C0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2B928A-E147-1F2B-51A4-D4E4E52BDF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F8EB72C-2DA8-4B57-B896-9BCB80FEEDD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7416925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olo e contenu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stile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7E8F69-FB6E-2FC9-B590-31659CBCE6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3AE1929-CB51-4014-A0E1-05112CD53C7B}" type="datetime1">
              <a:rPr lang="en-US" altLang="en-US"/>
              <a:pPr/>
              <a:t>12/9/2024</a:t>
            </a:fld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83E021-8A00-09B5-F579-34AE915976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94F2F8-6D38-D0B5-3CE4-13159B65AA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4858EDF-031B-4A23-AE19-B39915DBCF4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000810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Intestazione sezio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6">
            <a:extLst>
              <a:ext uri="{FF2B5EF4-FFF2-40B4-BE49-F238E27FC236}">
                <a16:creationId xmlns:a16="http://schemas.microsoft.com/office/drawing/2014/main" id="{64845343-2D33-F9C4-60D7-D67306000FD1}"/>
              </a:ext>
            </a:extLst>
          </p:cNvPr>
          <p:cNvSpPr/>
          <p:nvPr/>
        </p:nvSpPr>
        <p:spPr>
          <a:xfrm>
            <a:off x="4495800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val 7">
            <a:extLst>
              <a:ext uri="{FF2B5EF4-FFF2-40B4-BE49-F238E27FC236}">
                <a16:creationId xmlns:a16="http://schemas.microsoft.com/office/drawing/2014/main" id="{214CEC37-466A-1D28-F893-9A0A24F75663}"/>
              </a:ext>
            </a:extLst>
          </p:cNvPr>
          <p:cNvSpPr/>
          <p:nvPr/>
        </p:nvSpPr>
        <p:spPr>
          <a:xfrm>
            <a:off x="4695825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val 8">
            <a:extLst>
              <a:ext uri="{FF2B5EF4-FFF2-40B4-BE49-F238E27FC236}">
                <a16:creationId xmlns:a16="http://schemas.microsoft.com/office/drawing/2014/main" id="{3B53237E-5428-DA87-1DB6-AF57A530EE18}"/>
              </a:ext>
            </a:extLst>
          </p:cNvPr>
          <p:cNvSpPr/>
          <p:nvPr/>
        </p:nvSpPr>
        <p:spPr>
          <a:xfrm>
            <a:off x="4297363" y="3924300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Rectangle 12">
            <a:extLst>
              <a:ext uri="{FF2B5EF4-FFF2-40B4-BE49-F238E27FC236}">
                <a16:creationId xmlns:a16="http://schemas.microsoft.com/office/drawing/2014/main" id="{807AD369-C68B-4E8D-1DD6-AA1A30865A4A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0" y="0"/>
            <a:ext cx="9144000" cy="869950"/>
          </a:xfrm>
          <a:prstGeom prst="rect">
            <a:avLst/>
          </a:prstGeom>
          <a:solidFill>
            <a:srgbClr val="EDF2F8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7961" dir="2700000" algn="ctr" rotWithShape="0">
                    <a:srgbClr val="EDF2F8">
                      <a:gamma/>
                      <a:shade val="60000"/>
                      <a:invGamma/>
                    </a:srgbClr>
                  </a:outerShdw>
                </a:effectLst>
              </a14:hiddenEffects>
            </a:ext>
          </a:extLst>
        </p:spPr>
        <p:txBody>
          <a:bodyPr wrap="none" lIns="86621" tIns="43311" rIns="86621" bIns="43311" anchor="ctr"/>
          <a:lstStyle/>
          <a:p>
            <a:endParaRPr lang="en-GB"/>
          </a:p>
        </p:txBody>
      </p:sp>
      <p:pic>
        <p:nvPicPr>
          <p:cNvPr id="8" name="Picture 13">
            <a:extLst>
              <a:ext uri="{FF2B5EF4-FFF2-40B4-BE49-F238E27FC236}">
                <a16:creationId xmlns:a16="http://schemas.microsoft.com/office/drawing/2014/main" id="{CE68A6D7-E88B-3678-D124-78ABB77AF37B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488" y="109538"/>
            <a:ext cx="960437" cy="6778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7961" dir="2700000" algn="ctr" rotWithShape="0">
                    <a:schemeClr val="accent1">
                      <a:gamma/>
                      <a:shade val="60000"/>
                      <a:invGamma/>
                    </a:schemeClr>
                  </a:outerShdw>
                </a:effectLst>
              </a14:hiddenEffects>
            </a:ext>
          </a:extLst>
        </p:spPr>
      </p:pic>
      <p:pic>
        <p:nvPicPr>
          <p:cNvPr id="9" name="Picture 14">
            <a:extLst>
              <a:ext uri="{FF2B5EF4-FFF2-40B4-BE49-F238E27FC236}">
                <a16:creationId xmlns:a16="http://schemas.microsoft.com/office/drawing/2014/main" id="{65F1C25E-AA8A-03B2-B450-2EFC3CF5AC6D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23238" y="34925"/>
            <a:ext cx="801687" cy="482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Rettangolo 13">
            <a:extLst>
              <a:ext uri="{FF2B5EF4-FFF2-40B4-BE49-F238E27FC236}">
                <a16:creationId xmlns:a16="http://schemas.microsoft.com/office/drawing/2014/main" id="{CF6DFB39-BEE2-CE47-EA16-64A493F1CEED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983538" y="519113"/>
            <a:ext cx="1085850" cy="350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11365" tIns="0" rIns="111365" bIns="55682">
            <a:spAutoFit/>
          </a:bodyPr>
          <a:lstStyle>
            <a:lvl1pPr defTabSz="1114425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1pPr>
            <a:lvl2pPr marL="904875" indent="-347663" defTabSz="1114425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2pPr>
            <a:lvl3pPr marL="1392238" indent="-277813" defTabSz="1114425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3pPr>
            <a:lvl4pPr marL="1949450" indent="-279400" defTabSz="1114425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4pPr>
            <a:lvl5pPr marL="2505075" indent="-277813" defTabSz="1114425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5pPr>
            <a:lvl6pPr marL="2962275" indent="-277813" defTabSz="11144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6pPr>
            <a:lvl7pPr marL="3419475" indent="-277813" defTabSz="11144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7pPr>
            <a:lvl8pPr marL="3876675" indent="-277813" defTabSz="11144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8pPr>
            <a:lvl9pPr marL="4333875" indent="-277813" defTabSz="11144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9pPr>
          </a:lstStyle>
          <a:p>
            <a:pPr algn="ctr">
              <a:spcBef>
                <a:spcPct val="20000"/>
              </a:spcBef>
            </a:pPr>
            <a:r>
              <a:rPr lang="it-IT" altLang="en-US" sz="600">
                <a:solidFill>
                  <a:srgbClr val="000099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Spinoff Company of </a:t>
            </a:r>
          </a:p>
          <a:p>
            <a:pPr algn="ctr">
              <a:spcBef>
                <a:spcPct val="20000"/>
              </a:spcBef>
            </a:pPr>
            <a:r>
              <a:rPr lang="it-IT" altLang="en-US" sz="600">
                <a:solidFill>
                  <a:srgbClr val="000099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The University of Parma</a:t>
            </a:r>
            <a:endParaRPr lang="en-US" altLang="en-US" sz="600">
              <a:solidFill>
                <a:srgbClr val="000099"/>
              </a:solidFill>
              <a:latin typeface="Arial Black" panose="020B0A040201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it-IT"/>
              <a:t>Fare clic per modificare stile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11" name="Date Placeholder 3">
            <a:extLst>
              <a:ext uri="{FF2B5EF4-FFF2-40B4-BE49-F238E27FC236}">
                <a16:creationId xmlns:a16="http://schemas.microsoft.com/office/drawing/2014/main" id="{22FC1F40-DDC1-117F-BECC-B54B955A3B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9D4A47A-B8AD-4A24-8FE4-0701E01D3F1E}" type="datetime1">
              <a:rPr lang="en-US" altLang="en-US"/>
              <a:pPr/>
              <a:t>12/9/2024</a:t>
            </a:fld>
            <a:endParaRPr lang="en-US" altLang="en-US"/>
          </a:p>
        </p:txBody>
      </p:sp>
      <p:sp>
        <p:nvSpPr>
          <p:cNvPr id="12" name="Footer Placeholder 4">
            <a:extLst>
              <a:ext uri="{FF2B5EF4-FFF2-40B4-BE49-F238E27FC236}">
                <a16:creationId xmlns:a16="http://schemas.microsoft.com/office/drawing/2014/main" id="{75C572AE-5353-003A-009D-850EBC6849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Footer Text</a:t>
            </a: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DE7AEE27-C59C-C12B-13FA-19D0F718F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1424AD6-F7D0-4639-8C6E-4D62C1FBF98F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27592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Contenuto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stile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60B13538-6D8E-FFDB-6A87-5ED3E0A92A82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fld id="{04DB27BE-5C94-4FE0-BC7F-AD24A16F3DEE}" type="datetime1">
              <a:rPr lang="en-US" altLang="en-US"/>
              <a:pPr/>
              <a:t>12/9/2024</a:t>
            </a:fld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007B54-4CDE-0D4A-D18D-D2BF3DFE3CBC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EAC5CE-FE86-3428-0DCD-E9CC7189743F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fld id="{D1CD7937-E909-4CC4-B025-A6966237398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97055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nfron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it-IT"/>
              <a:t>Fare clic per modificare stile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CDD770-DBC5-10C1-426D-E0C5064A1ABB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fld id="{8FF60AD8-B53A-40B2-AA79-15A173D15CCE}" type="datetime1">
              <a:rPr lang="en-US" altLang="en-US"/>
              <a:pPr/>
              <a:t>12/9/2024</a:t>
            </a:fld>
            <a:endParaRPr lang="en-US" alt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66DB5C66-1744-1B2D-2D50-221096CA3A46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Footer Text</a:t>
            </a:r>
            <a:endParaRPr lang="en-US" dirty="0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77676F7C-CC5D-7537-BCDD-829139B0F241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fld id="{066F198D-22AE-4191-83BE-05741BA340AC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1897615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stile</a:t>
            </a:r>
            <a:endParaRPr lang="en-US" dirty="0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1696A018-5A6E-5EE5-8E3F-4EC61A1EC5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733B803-44FD-4BEB-9731-5A6BB9EFC172}" type="datetime1">
              <a:rPr lang="en-US" altLang="en-US"/>
              <a:pPr/>
              <a:t>12/9/2024</a:t>
            </a:fld>
            <a:endParaRPr lang="en-US" altLang="en-US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591A2B0C-0371-1528-81A3-96E51A65EF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Footer Text</a:t>
            </a:r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EC385650-B27C-A22A-F20C-DC5E40FBF9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FD3AB3B-DB29-4F3D-9E8A-E9254BC6B787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788223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u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AB08F6B8-536E-E47E-2535-6CB7A615F7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D2A5ED-DC27-4FDF-B927-A05CE0D38412}" type="datetime1">
              <a:rPr lang="en-US" altLang="en-US"/>
              <a:pPr/>
              <a:t>12/9/2024</a:t>
            </a:fld>
            <a:endParaRPr lang="en-US" altLang="en-US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2C30063A-D91D-C33B-A32A-236EF274DE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Footer Text</a:t>
            </a:r>
            <a:endParaRPr 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38FB0E34-A7AB-D45F-3409-34D47CC546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F2E4103-978F-4BBE-8A64-5D4F07637B9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034169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to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it-IT"/>
              <a:t>Fare clic per modificare stile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88D2C41C-D984-156C-34A2-6B484590EE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5BC01E1-70D7-4B90-BDF5-95990DB418D4}" type="datetime1">
              <a:rPr lang="en-US" altLang="en-US"/>
              <a:pPr/>
              <a:t>12/9/2024</a:t>
            </a:fld>
            <a:endParaRPr lang="en-US" alt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CC0B2C0B-2509-27FC-09CD-7B1DD29A1D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Footer Text</a:t>
            </a:r>
            <a:endParaRPr lang="en-US" dirty="0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1435669D-7066-8644-5189-11815BA7E3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AB4E94-402B-4C95-B97F-DE88A440E59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7050585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magine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it-IT"/>
              <a:t>Fare clic per modificare stile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it-IT" noProof="0"/>
              <a:t>Trascinare l'immagine su un segnaposto o fare clic sull'icona per aggiungerla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A1D49BA0-A210-5149-97B3-BDCFB22EED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DC56C85-CCE6-43D7-91FA-2E7E1C48524D}" type="datetime1">
              <a:rPr lang="en-US" altLang="en-US"/>
              <a:pPr/>
              <a:t>12/9/2024</a:t>
            </a:fld>
            <a:endParaRPr lang="en-US" alt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596FF455-F87E-8318-B2E6-98E53E9AA4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Footer Text</a:t>
            </a:r>
            <a:endParaRPr lang="en-US" dirty="0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3B3A4CF7-A518-3413-BC1B-2BBF2C08C4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D4190C4-8CA8-47B0-A0F0-BB645A9FD13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1210890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olo e testo vertica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stile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5CD058-517F-8BCC-0598-F1824CE149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9DE45B9-C740-4C13-96AF-9C071E0D2E47}" type="datetime1">
              <a:rPr lang="en-US" altLang="en-US"/>
              <a:pPr/>
              <a:t>12/9/2024</a:t>
            </a:fld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10AB8B-7C48-7249-55EB-C7AFC182C1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700D66-1F76-8CAE-1BCE-5FA79A6362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1792BFB-7ADC-4B88-9A11-23665B862FF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049450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olo verticale e tes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it-IT"/>
              <a:t>Fare clic per modificare stile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90F7A8-0A8E-A67D-3304-5FC454CCA2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7307409-1674-44C0-8CA5-10C86AC1DC44}" type="datetime1">
              <a:rPr lang="en-US" altLang="en-US"/>
              <a:pPr/>
              <a:t>12/9/2024</a:t>
            </a:fld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D53C4E-1254-7B6F-74EE-CB30F7E31D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BC7D1D-4EA3-5A75-D946-89C8BDF4E1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2AFC165-CE10-43FE-A3A2-AEF43CAB2A5A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3135413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Media" preserve="1">
  <p:cSld name="Title, Text and Media Cli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D9014D-3C56-CB92-545C-60850BCD70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09538"/>
            <a:ext cx="8229600" cy="76041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C3BE987-BEAB-C695-43D6-9A6BBCFDBE0D}"/>
              </a:ext>
            </a:extLst>
          </p:cNvPr>
          <p:cNvSpPr>
            <a:spLocks noGrp="1"/>
          </p:cNvSpPr>
          <p:nvPr>
            <p:ph type="body" sz="half" idx="1"/>
          </p:nvPr>
        </p:nvSpPr>
        <p:spPr>
          <a:xfrm>
            <a:off x="457200" y="1290638"/>
            <a:ext cx="4038600" cy="48355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Media Placeholder 3">
            <a:extLst>
              <a:ext uri="{FF2B5EF4-FFF2-40B4-BE49-F238E27FC236}">
                <a16:creationId xmlns:a16="http://schemas.microsoft.com/office/drawing/2014/main" id="{E8852AD4-227C-BBAE-76B1-E9BBDD2AF9A7}"/>
              </a:ext>
            </a:extLst>
          </p:cNvPr>
          <p:cNvSpPr>
            <a:spLocks noGrp="1"/>
          </p:cNvSpPr>
          <p:nvPr>
            <p:ph type="media" sz="half" idx="2"/>
          </p:nvPr>
        </p:nvSpPr>
        <p:spPr>
          <a:xfrm>
            <a:off x="4648200" y="1290638"/>
            <a:ext cx="4038600" cy="4835525"/>
          </a:xfrm>
        </p:spPr>
        <p:txBody>
          <a:bodyPr/>
          <a:lstStyle/>
          <a:p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A60D63-058D-2E9E-3410-C0007B7CB70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362700" y="6356350"/>
            <a:ext cx="2085975" cy="365125"/>
          </a:xfrm>
        </p:spPr>
        <p:txBody>
          <a:bodyPr/>
          <a:lstStyle>
            <a:lvl1pPr>
              <a:defRPr/>
            </a:lvl1pPr>
          </a:lstStyle>
          <a:p>
            <a:fld id="{4D51D919-F788-462D-8AD0-FB48AFE8EBFB}" type="datetime1">
              <a:rPr lang="en-US" altLang="en-US"/>
              <a:pPr/>
              <a:t>12/9/2024</a:t>
            </a:fld>
            <a:endParaRPr lang="en-US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C63968-AC62-B05F-638E-13F24D270B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58813" y="6356350"/>
            <a:ext cx="2847975" cy="365125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r>
              <a:rPr lang="en-US"/>
              <a:t>Footer Text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680FF17-B173-DCDC-13FE-24DB48D60B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3925" y="6356350"/>
            <a:ext cx="561975" cy="365125"/>
          </a:xfrm>
        </p:spPr>
        <p:txBody>
          <a:bodyPr/>
          <a:lstStyle>
            <a:lvl1pPr>
              <a:defRPr/>
            </a:lvl1pPr>
          </a:lstStyle>
          <a:p>
            <a:fld id="{8FA93BEA-6304-4913-A41D-1BA44F2332DA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9324142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851049-79FA-CAB7-3301-E0AD16F4CA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09538"/>
            <a:ext cx="8229600" cy="76041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6E8FD24-FDBF-0E31-0930-8AB8B5F781BF}"/>
              </a:ext>
            </a:extLst>
          </p:cNvPr>
          <p:cNvSpPr>
            <a:spLocks noGrp="1"/>
          </p:cNvSpPr>
          <p:nvPr>
            <p:ph type="body" sz="half" idx="1"/>
          </p:nvPr>
        </p:nvSpPr>
        <p:spPr>
          <a:xfrm>
            <a:off x="457200" y="1290638"/>
            <a:ext cx="4038600" cy="48355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4FADACA-C3D7-7847-9CEE-4EF7723E9BA0}"/>
              </a:ext>
            </a:extLst>
          </p:cNvPr>
          <p:cNvSpPr>
            <a:spLocks noGrp="1"/>
          </p:cNvSpPr>
          <p:nvPr>
            <p:ph sz="quarter" idx="2"/>
          </p:nvPr>
        </p:nvSpPr>
        <p:spPr>
          <a:xfrm>
            <a:off x="4648200" y="1290638"/>
            <a:ext cx="4038600" cy="23415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E7D55A3-07B0-BA59-4B28-250031348001}"/>
              </a:ext>
            </a:extLst>
          </p:cNvPr>
          <p:cNvSpPr>
            <a:spLocks noGrp="1"/>
          </p:cNvSpPr>
          <p:nvPr>
            <p:ph sz="quarter" idx="3"/>
          </p:nvPr>
        </p:nvSpPr>
        <p:spPr>
          <a:xfrm>
            <a:off x="4648200" y="3784600"/>
            <a:ext cx="4038600" cy="2341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6C751FF3-EB32-0661-37A9-6E31683F67E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362700" y="6356350"/>
            <a:ext cx="2085975" cy="365125"/>
          </a:xfrm>
        </p:spPr>
        <p:txBody>
          <a:bodyPr/>
          <a:lstStyle>
            <a:lvl1pPr>
              <a:defRPr/>
            </a:lvl1pPr>
          </a:lstStyle>
          <a:p>
            <a:fld id="{6EC581EF-F801-475B-B9BC-32AAEEB5FDDC}" type="datetime1">
              <a:rPr lang="en-US" altLang="en-US"/>
              <a:pPr/>
              <a:t>12/9/2024</a:t>
            </a:fld>
            <a:endParaRPr lang="en-US" altLang="en-US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D23C9BE1-E8F5-7A52-4433-D6593206F8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58813" y="6356350"/>
            <a:ext cx="2847975" cy="365125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r>
              <a:rPr lang="en-US"/>
              <a:t>Footer Text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717BFB76-116B-376B-8436-39904DAA12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3925" y="6356350"/>
            <a:ext cx="561975" cy="365125"/>
          </a:xfrm>
        </p:spPr>
        <p:txBody>
          <a:bodyPr/>
          <a:lstStyle>
            <a:lvl1pPr>
              <a:defRPr/>
            </a:lvl1pPr>
          </a:lstStyle>
          <a:p>
            <a:fld id="{AEB60904-964B-4658-98A8-C6C13FCE9E8C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281201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7B9C4CE9-B10A-DFE9-6334-AB842AC3EC62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290638"/>
            <a:ext cx="8229600" cy="4835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it-IT" altLang="en-US"/>
              <a:t>Fare clic per modificare gli stili del testo dello schema</a:t>
            </a:r>
          </a:p>
          <a:p>
            <a:pPr lvl="1"/>
            <a:r>
              <a:rPr lang="it-IT" altLang="en-US"/>
              <a:t>Secondo livello</a:t>
            </a:r>
          </a:p>
          <a:p>
            <a:pPr lvl="2"/>
            <a:r>
              <a:rPr lang="it-IT" altLang="en-US"/>
              <a:t>Terzo livello</a:t>
            </a:r>
          </a:p>
          <a:p>
            <a:pPr lvl="3"/>
            <a:r>
              <a:rPr lang="it-IT" altLang="en-US"/>
              <a:t>Quarto livello</a:t>
            </a:r>
          </a:p>
          <a:p>
            <a:pPr lvl="4"/>
            <a:r>
              <a:rPr lang="it-IT" altLang="en-US"/>
              <a:t>Quinto livello</a:t>
            </a:r>
            <a:endParaRPr lang="en-US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B5101B-0557-3A06-ECEC-688155F0C7D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362700" y="6356350"/>
            <a:ext cx="2085975" cy="365125"/>
          </a:xfrm>
          <a:prstGeom prst="rect">
            <a:avLst/>
          </a:prstGeom>
        </p:spPr>
        <p:txBody>
          <a:bodyPr vert="horz" wrap="square" lIns="91440" tIns="45720" rIns="4572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595959"/>
                </a:solidFill>
                <a:latin typeface="Century Gothic" panose="020B0502020202020204" pitchFamily="34" charset="0"/>
              </a:defRPr>
            </a:lvl1pPr>
          </a:lstStyle>
          <a:p>
            <a:fld id="{B815271B-80A7-4D68-A054-FB7611D38320}" type="datetime1">
              <a:rPr lang="en-US" altLang="en-US"/>
              <a:pPr/>
              <a:t>12/9/2024</a:t>
            </a:fld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702684-90F1-4C4D-DC33-C73B8C44A7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58813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ea typeface="+mn-ea"/>
                <a:cs typeface="+mn-cs"/>
              </a:defRPr>
            </a:lvl1pPr>
          </a:lstStyle>
          <a:p>
            <a:pPr>
              <a:defRPr/>
            </a:pPr>
            <a:r>
              <a:rPr lang="en-US"/>
              <a:t>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3DE5B2-5BE6-6F72-D9C9-5B119D5D319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543925" y="6356350"/>
            <a:ext cx="561975" cy="365125"/>
          </a:xfrm>
          <a:prstGeom prst="rect">
            <a:avLst/>
          </a:prstGeom>
        </p:spPr>
        <p:txBody>
          <a:bodyPr vert="horz" wrap="square" lIns="27432" tIns="45720" rIns="45720" bIns="45720" numCol="1" anchor="ctr" anchorCtr="0" compatLnSpc="1">
            <a:prstTxWarp prst="textNoShape">
              <a:avLst/>
            </a:prstTxWarp>
          </a:bodyPr>
          <a:lstStyle>
            <a:lvl1pPr>
              <a:defRPr sz="1200">
                <a:solidFill>
                  <a:srgbClr val="595959"/>
                </a:solidFill>
                <a:latin typeface="Century Gothic" panose="020B0502020202020204" pitchFamily="34" charset="0"/>
              </a:defRPr>
            </a:lvl1pPr>
          </a:lstStyle>
          <a:p>
            <a:fld id="{920FD7F6-5177-4241-AE4F-CA87A157A077}" type="slidenum">
              <a:rPr lang="en-US" altLang="en-US"/>
              <a:pPr/>
              <a:t>‹#›</a:t>
            </a:fld>
            <a:endParaRPr lang="en-US" altLang="en-US"/>
          </a:p>
        </p:txBody>
      </p:sp>
      <p:sp>
        <p:nvSpPr>
          <p:cNvPr id="1033" name="Rectangle 9">
            <a:extLst>
              <a:ext uri="{FF2B5EF4-FFF2-40B4-BE49-F238E27FC236}">
                <a16:creationId xmlns:a16="http://schemas.microsoft.com/office/drawing/2014/main" id="{8CE53542-C791-C429-1529-31FDBA0DA801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0" y="0"/>
            <a:ext cx="9144000" cy="869950"/>
          </a:xfrm>
          <a:prstGeom prst="rect">
            <a:avLst/>
          </a:prstGeom>
          <a:solidFill>
            <a:srgbClr val="EDF2F8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7961" dir="2700000" algn="ctr" rotWithShape="0">
                    <a:srgbClr val="EDF2F8">
                      <a:gamma/>
                      <a:shade val="60000"/>
                      <a:invGamma/>
                    </a:srgbClr>
                  </a:outerShdw>
                </a:effectLst>
              </a14:hiddenEffects>
            </a:ext>
          </a:extLst>
        </p:spPr>
        <p:txBody>
          <a:bodyPr wrap="none" lIns="86621" tIns="43311" rIns="86621" bIns="43311" anchor="ctr"/>
          <a:lstStyle/>
          <a:p>
            <a:endParaRPr lang="en-GB"/>
          </a:p>
        </p:txBody>
      </p:sp>
      <p:pic>
        <p:nvPicPr>
          <p:cNvPr id="1034" name="Picture 10">
            <a:extLst>
              <a:ext uri="{FF2B5EF4-FFF2-40B4-BE49-F238E27FC236}">
                <a16:creationId xmlns:a16="http://schemas.microsoft.com/office/drawing/2014/main" id="{58D269A1-FB7F-E68C-9BCE-DEF84E32FF52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488" y="109538"/>
            <a:ext cx="960437" cy="6778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7961" dir="2700000" algn="ctr" rotWithShape="0">
                    <a:schemeClr val="accent1">
                      <a:gamma/>
                      <a:shade val="60000"/>
                      <a:invGamma/>
                    </a:schemeClr>
                  </a:outerShdw>
                </a:effectLst>
              </a14:hiddenEffects>
            </a:ext>
          </a:extLst>
        </p:spPr>
      </p:pic>
      <p:pic>
        <p:nvPicPr>
          <p:cNvPr id="1035" name="Picture 11">
            <a:extLst>
              <a:ext uri="{FF2B5EF4-FFF2-40B4-BE49-F238E27FC236}">
                <a16:creationId xmlns:a16="http://schemas.microsoft.com/office/drawing/2014/main" id="{AC8A5B37-4B6D-F96A-62FC-AE86A608D2B0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23238" y="34925"/>
            <a:ext cx="801687" cy="482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Rettangolo 13">
            <a:extLst>
              <a:ext uri="{FF2B5EF4-FFF2-40B4-BE49-F238E27FC236}">
                <a16:creationId xmlns:a16="http://schemas.microsoft.com/office/drawing/2014/main" id="{C610B816-BB0D-2009-439A-05BDE993FFEC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983538" y="519113"/>
            <a:ext cx="1085850" cy="350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11365" tIns="0" rIns="111365" bIns="55682">
            <a:spAutoFit/>
          </a:bodyPr>
          <a:lstStyle>
            <a:lvl1pPr defTabSz="1114425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1pPr>
            <a:lvl2pPr marL="904875" indent="-347663" defTabSz="1114425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2pPr>
            <a:lvl3pPr marL="1392238" indent="-277813" defTabSz="1114425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3pPr>
            <a:lvl4pPr marL="1949450" indent="-279400" defTabSz="1114425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4pPr>
            <a:lvl5pPr marL="2505075" indent="-277813" defTabSz="1114425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5pPr>
            <a:lvl6pPr marL="2962275" indent="-277813" defTabSz="11144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6pPr>
            <a:lvl7pPr marL="3419475" indent="-277813" defTabSz="11144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7pPr>
            <a:lvl8pPr marL="3876675" indent="-277813" defTabSz="11144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8pPr>
            <a:lvl9pPr marL="4333875" indent="-277813" defTabSz="11144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9pPr>
          </a:lstStyle>
          <a:p>
            <a:pPr algn="ctr">
              <a:spcBef>
                <a:spcPct val="20000"/>
              </a:spcBef>
            </a:pPr>
            <a:r>
              <a:rPr lang="it-IT" altLang="en-US" sz="600">
                <a:solidFill>
                  <a:srgbClr val="000099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Spinoff Company of </a:t>
            </a:r>
          </a:p>
          <a:p>
            <a:pPr algn="ctr">
              <a:spcBef>
                <a:spcPct val="20000"/>
              </a:spcBef>
            </a:pPr>
            <a:r>
              <a:rPr lang="it-IT" altLang="en-US" sz="600">
                <a:solidFill>
                  <a:srgbClr val="000099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The University of Parma</a:t>
            </a:r>
            <a:endParaRPr lang="en-US" altLang="en-US" sz="600">
              <a:solidFill>
                <a:srgbClr val="000099"/>
              </a:solidFill>
              <a:latin typeface="Arial Black" panose="020B0A040201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2FFFEB7-A8C1-CE9B-805D-591AFFF8DC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09538"/>
            <a:ext cx="8229600" cy="760412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  <a:noAutofit/>
          </a:bodyPr>
          <a:lstStyle/>
          <a:p>
            <a:pPr lvl="0"/>
            <a:r>
              <a:rPr lang="it-IT" altLang="en-US"/>
              <a:t>Fare clic per modificare stile</a:t>
            </a:r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805" r:id="rId3"/>
    <p:sldLayoutId id="2147483795" r:id="rId4"/>
    <p:sldLayoutId id="2147483796" r:id="rId5"/>
    <p:sldLayoutId id="2147483797" r:id="rId6"/>
    <p:sldLayoutId id="2147483798" r:id="rId7"/>
    <p:sldLayoutId id="2147483799" r:id="rId8"/>
    <p:sldLayoutId id="2147483800" r:id="rId9"/>
    <p:sldLayoutId id="2147483801" r:id="rId10"/>
    <p:sldLayoutId id="2147483802" r:id="rId11"/>
    <p:sldLayoutId id="2147483803" r:id="rId12"/>
    <p:sldLayoutId id="2147483804" r:id="rId13"/>
  </p:sldLayoutIdLst>
  <p:hf sldNum="0" hdr="0" ftr="0" dt="0"/>
  <p:txStyles>
    <p:titleStyle>
      <a:lvl1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3600" kern="1200">
          <a:solidFill>
            <a:srgbClr val="000099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Arial" panose="020B0604020202020204" pitchFamily="34" charset="0"/>
          <a:ea typeface="ＭＳ Ｐゴシック" charset="0"/>
          <a:cs typeface="ＭＳ Ｐゴシック" charset="0"/>
        </a:defRPr>
      </a:lvl1pPr>
      <a:lvl2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3600">
          <a:solidFill>
            <a:srgbClr val="000099"/>
          </a:solidFill>
          <a:latin typeface="Arial" panose="020B0604020202020204" pitchFamily="34" charset="0"/>
          <a:ea typeface="ＭＳ Ｐゴシック" charset="0"/>
          <a:cs typeface="ＭＳ Ｐゴシック" charset="0"/>
        </a:defRPr>
      </a:lvl2pPr>
      <a:lvl3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3600">
          <a:solidFill>
            <a:srgbClr val="000099"/>
          </a:solidFill>
          <a:latin typeface="Arial" panose="020B0604020202020204" pitchFamily="34" charset="0"/>
          <a:ea typeface="ＭＳ Ｐゴシック" charset="0"/>
          <a:cs typeface="ＭＳ Ｐゴシック" charset="0"/>
        </a:defRPr>
      </a:lvl3pPr>
      <a:lvl4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3600">
          <a:solidFill>
            <a:srgbClr val="000099"/>
          </a:solidFill>
          <a:latin typeface="Arial" panose="020B0604020202020204" pitchFamily="34" charset="0"/>
          <a:ea typeface="ＭＳ Ｐゴシック" charset="0"/>
          <a:cs typeface="ＭＳ Ｐゴシック" charset="0"/>
        </a:defRPr>
      </a:lvl4pPr>
      <a:lvl5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3600">
          <a:solidFill>
            <a:srgbClr val="000099"/>
          </a:solidFill>
          <a:latin typeface="Arial" panose="020B0604020202020204" pitchFamily="34" charset="0"/>
          <a:ea typeface="ＭＳ Ｐゴシック" charset="0"/>
          <a:cs typeface="ＭＳ Ｐゴシック" charset="0"/>
        </a:defRPr>
      </a:lvl5pPr>
      <a:lvl6pPr marL="4572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charset="0"/>
          <a:ea typeface="ＭＳ Ｐゴシック" charset="0"/>
          <a:cs typeface="ＭＳ Ｐゴシック" charset="0"/>
        </a:defRPr>
      </a:lvl6pPr>
      <a:lvl7pPr marL="9144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charset="0"/>
          <a:ea typeface="ＭＳ Ｐゴシック" charset="0"/>
          <a:cs typeface="ＭＳ Ｐゴシック" charset="0"/>
        </a:defRPr>
      </a:lvl7pPr>
      <a:lvl8pPr marL="13716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charset="0"/>
          <a:ea typeface="ＭＳ Ｐゴシック" charset="0"/>
          <a:cs typeface="ＭＳ Ｐゴシック" charset="0"/>
        </a:defRPr>
      </a:lvl8pPr>
      <a:lvl9pPr marL="18288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charset="0"/>
          <a:ea typeface="ＭＳ Ｐゴシック" charset="0"/>
          <a:cs typeface="ＭＳ Ｐゴシック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ＭＳ Ｐゴシック" charset="0"/>
          <a:cs typeface="ＭＳ Ｐゴシック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Courier New" panose="02070309020205020404" pitchFamily="49" charset="0"/>
        <a:buChar char="o"/>
        <a:defRPr sz="1600" kern="1200">
          <a:solidFill>
            <a:schemeClr val="tx1"/>
          </a:solidFill>
          <a:latin typeface="Arial" panose="020B0604020202020204" pitchFamily="34" charset="0"/>
          <a:ea typeface="ＭＳ Ｐゴシック" charset="0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Arial" panose="020B0604020202020204" pitchFamily="34" charset="0"/>
          <a:ea typeface="ＭＳ Ｐゴシック" charset="0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Courier New" panose="02070309020205020404" pitchFamily="49" charset="0"/>
        <a:buChar char="o"/>
        <a:defRPr sz="1600" kern="1200">
          <a:solidFill>
            <a:schemeClr val="tx1"/>
          </a:solidFill>
          <a:latin typeface="Arial" panose="020B0604020202020204" pitchFamily="34" charset="0"/>
          <a:ea typeface="ＭＳ Ｐゴシック" charset="0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Arial" panose="020B0604020202020204" pitchFamily="34" charset="0"/>
          <a:ea typeface="ＭＳ Ｐゴシック" charset="0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16.jpeg"/><Relationship Id="rId7" Type="http://schemas.openxmlformats.org/officeDocument/2006/relationships/image" Target="../media/image20.jpe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wmf"/><Relationship Id="rId3" Type="http://schemas.openxmlformats.org/officeDocument/2006/relationships/image" Target="../media/image21.emf"/><Relationship Id="rId7" Type="http://schemas.openxmlformats.org/officeDocument/2006/relationships/image" Target="../media/image25.wmf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wmf"/><Relationship Id="rId11" Type="http://schemas.openxmlformats.org/officeDocument/2006/relationships/image" Target="../media/image29.wmf"/><Relationship Id="rId5" Type="http://schemas.openxmlformats.org/officeDocument/2006/relationships/image" Target="../media/image23.wmf"/><Relationship Id="rId10" Type="http://schemas.openxmlformats.org/officeDocument/2006/relationships/image" Target="../media/image28.wmf"/><Relationship Id="rId4" Type="http://schemas.openxmlformats.org/officeDocument/2006/relationships/image" Target="../media/image22.wmf"/><Relationship Id="rId9" Type="http://schemas.openxmlformats.org/officeDocument/2006/relationships/image" Target="../media/image27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3.png"/><Relationship Id="rId4" Type="http://schemas.openxmlformats.org/officeDocument/2006/relationships/image" Target="../media/image32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video" Target="file:///C:\Users\Farina\Articoli\ArcheoAcoustics-2011\Odeion-Patra\Photo\Firecracker.avi" TargetMode="External"/><Relationship Id="rId1" Type="http://schemas.microsoft.com/office/2007/relationships/media" Target="file:///C:\Users\Farina\Articoli\ArcheoAcoustics-2011\Odeion-Patra\Photo\Firecracker.avi" TargetMode="External"/><Relationship Id="rId5" Type="http://schemas.openxmlformats.org/officeDocument/2006/relationships/image" Target="../media/image35.png"/><Relationship Id="rId4" Type="http://schemas.openxmlformats.org/officeDocument/2006/relationships/image" Target="../media/image34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slideLayout" Target="../slideLayouts/slideLayout12.xml"/><Relationship Id="rId1" Type="http://schemas.openxmlformats.org/officeDocument/2006/relationships/video" Target="file:///F:\Users\Farina\Articoli\ArcheoAcoustics-2011\Powerpoint\Auditorium.avi" TargetMode="External"/><Relationship Id="rId4" Type="http://schemas.openxmlformats.org/officeDocument/2006/relationships/image" Target="../media/image42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video" Target="../media/media1.avi"/><Relationship Id="rId7" Type="http://schemas.openxmlformats.org/officeDocument/2006/relationships/image" Target="../media/image43.png"/><Relationship Id="rId2" Type="http://schemas.microsoft.com/office/2007/relationships/media" Target="../media/media1.avi"/><Relationship Id="rId1" Type="http://schemas.openxmlformats.org/officeDocument/2006/relationships/video" Target="file:///F:\Users\Farina\Articoli\ArcheoAcoustics-2011\Powerpoint\Auditorium.avi" TargetMode="External"/><Relationship Id="rId6" Type="http://schemas.openxmlformats.org/officeDocument/2006/relationships/image" Target="../media/image42.png"/><Relationship Id="rId5" Type="http://schemas.openxmlformats.org/officeDocument/2006/relationships/image" Target="../media/image41.png"/><Relationship Id="rId4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6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0.png"/><Relationship Id="rId5" Type="http://schemas.openxmlformats.org/officeDocument/2006/relationships/image" Target="../media/image49.jpg"/><Relationship Id="rId4" Type="http://schemas.openxmlformats.org/officeDocument/2006/relationships/image" Target="../media/image48.jp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6.emf"/><Relationship Id="rId4" Type="http://schemas.openxmlformats.org/officeDocument/2006/relationships/oleObject" Target="../embeddings/oleObject2.bin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7.wmf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7" Type="http://schemas.openxmlformats.org/officeDocument/2006/relationships/image" Target="../media/image60.wm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oleObject" Target="../embeddings/oleObject5.bin"/><Relationship Id="rId5" Type="http://schemas.openxmlformats.org/officeDocument/2006/relationships/image" Target="../media/image59.wmf"/><Relationship Id="rId4" Type="http://schemas.openxmlformats.org/officeDocument/2006/relationships/oleObject" Target="../embeddings/oleObject4.bin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2.wmf"/><Relationship Id="rId4" Type="http://schemas.openxmlformats.org/officeDocument/2006/relationships/oleObject" Target="../embeddings/oleObject6.bin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emf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4.wmf"/><Relationship Id="rId4" Type="http://schemas.openxmlformats.org/officeDocument/2006/relationships/oleObject" Target="../embeddings/oleObject7.bin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emf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2.png"/><Relationship Id="rId3" Type="http://schemas.openxmlformats.org/officeDocument/2006/relationships/image" Target="../media/image67.png"/><Relationship Id="rId7" Type="http://schemas.openxmlformats.org/officeDocument/2006/relationships/image" Target="../media/image7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0.png"/><Relationship Id="rId5" Type="http://schemas.openxmlformats.org/officeDocument/2006/relationships/image" Target="../media/image69.png"/><Relationship Id="rId4" Type="http://schemas.openxmlformats.org/officeDocument/2006/relationships/image" Target="../media/image68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6.png"/><Relationship Id="rId5" Type="http://schemas.openxmlformats.org/officeDocument/2006/relationships/image" Target="../media/image75.png"/><Relationship Id="rId4" Type="http://schemas.openxmlformats.org/officeDocument/2006/relationships/image" Target="../media/image74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8.jpe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2.jpe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video" Target="../media/media2.wmv"/><Relationship Id="rId1" Type="http://schemas.microsoft.com/office/2007/relationships/media" Target="../media/media2.wmv"/><Relationship Id="rId6" Type="http://schemas.openxmlformats.org/officeDocument/2006/relationships/image" Target="../media/image84.png"/><Relationship Id="rId5" Type="http://schemas.openxmlformats.org/officeDocument/2006/relationships/image" Target="../media/image83.png"/><Relationship Id="rId4" Type="http://schemas.openxmlformats.org/officeDocument/2006/relationships/notesSlide" Target="../notesSlides/notesSlide21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6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wmv"/><Relationship Id="rId1" Type="http://schemas.microsoft.com/office/2007/relationships/media" Target="../media/media3.wmv"/><Relationship Id="rId4" Type="http://schemas.openxmlformats.org/officeDocument/2006/relationships/image" Target="../media/image87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1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9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0.emf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1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2.emf"/><Relationship Id="rId4" Type="http://schemas.openxmlformats.org/officeDocument/2006/relationships/image" Target="http://universe-review.ca/I13-15-FourierSyn1.jpg" TargetMode="Externa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3.jpe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4.wmf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5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6.jpe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7.jpe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8.jpe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0.jpeg"/><Relationship Id="rId4" Type="http://schemas.openxmlformats.org/officeDocument/2006/relationships/image" Target="../media/image99.jpe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1.jpe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2.jpe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.wmv"/><Relationship Id="rId1" Type="http://schemas.microsoft.com/office/2007/relationships/media" Target="../media/media4.wmv"/><Relationship Id="rId4" Type="http://schemas.openxmlformats.org/officeDocument/2006/relationships/image" Target="../media/image103.pn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5.wmv"/><Relationship Id="rId1" Type="http://schemas.microsoft.com/office/2007/relationships/media" Target="../media/media5.wmv"/><Relationship Id="rId4" Type="http://schemas.openxmlformats.org/officeDocument/2006/relationships/image" Target="../media/image104.pn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5.wmf"/><Relationship Id="rId2" Type="http://schemas.openxmlformats.org/officeDocument/2006/relationships/oleObject" Target="../embeddings/oleObject8.bin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6.wmf"/><Relationship Id="rId5" Type="http://schemas.openxmlformats.org/officeDocument/2006/relationships/oleObject" Target="../embeddings/oleObject9.bin"/><Relationship Id="rId4" Type="http://schemas.openxmlformats.org/officeDocument/2006/relationships/image" Target="../media/image6.jpeg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5.wmf"/><Relationship Id="rId2" Type="http://schemas.openxmlformats.org/officeDocument/2006/relationships/oleObject" Target="../embeddings/oleObject10.bin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7.wmf"/><Relationship Id="rId5" Type="http://schemas.openxmlformats.org/officeDocument/2006/relationships/oleObject" Target="../embeddings/oleObject11.bin"/><Relationship Id="rId4" Type="http://schemas.openxmlformats.org/officeDocument/2006/relationships/image" Target="../media/image6.jpe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9.jpeg"/><Relationship Id="rId2" Type="http://schemas.openxmlformats.org/officeDocument/2006/relationships/image" Target="../media/image108.jpeg"/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0.emf"/><Relationship Id="rId2" Type="http://schemas.openxmlformats.org/officeDocument/2006/relationships/oleObject" Target="../embeddings/oleObject12.bin"/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2.wmf"/><Relationship Id="rId2" Type="http://schemas.openxmlformats.org/officeDocument/2006/relationships/image" Target="../media/image11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3.jpeg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4.emf"/><Relationship Id="rId1" Type="http://schemas.openxmlformats.org/officeDocument/2006/relationships/slideLayout" Target="../slideLayouts/slideLayout7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5.jpe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6.jpeg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7.jpe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3.wmf"/><Relationship Id="rId3" Type="http://schemas.openxmlformats.org/officeDocument/2006/relationships/image" Target="../media/image118.wmf"/><Relationship Id="rId7" Type="http://schemas.openxmlformats.org/officeDocument/2006/relationships/image" Target="../media/image122.wmf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1.wmf"/><Relationship Id="rId5" Type="http://schemas.openxmlformats.org/officeDocument/2006/relationships/image" Target="../media/image120.wmf"/><Relationship Id="rId4" Type="http://schemas.openxmlformats.org/officeDocument/2006/relationships/image" Target="../media/image119.wmf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4.jpe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5.jpe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/Relationships>
</file>

<file path=ppt/slides/_rels/slide6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1.wmf"/><Relationship Id="rId3" Type="http://schemas.openxmlformats.org/officeDocument/2006/relationships/image" Target="../media/image126.wmf"/><Relationship Id="rId7" Type="http://schemas.openxmlformats.org/officeDocument/2006/relationships/image" Target="../media/image130.wmf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9.wmf"/><Relationship Id="rId5" Type="http://schemas.openxmlformats.org/officeDocument/2006/relationships/image" Target="../media/image128.wmf"/><Relationship Id="rId4" Type="http://schemas.openxmlformats.org/officeDocument/2006/relationships/image" Target="../media/image127.wmf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2.emf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5.emf"/><Relationship Id="rId5" Type="http://schemas.openxmlformats.org/officeDocument/2006/relationships/image" Target="../media/image134.emf"/><Relationship Id="rId4" Type="http://schemas.openxmlformats.org/officeDocument/2006/relationships/image" Target="../media/image133.emf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6.jpe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7.png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9.jpeg"/><Relationship Id="rId2" Type="http://schemas.openxmlformats.org/officeDocument/2006/relationships/image" Target="../media/image138.jpeg"/><Relationship Id="rId1" Type="http://schemas.openxmlformats.org/officeDocument/2006/relationships/slideLayout" Target="../slideLayouts/slideLayout2.xml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1.jpeg"/><Relationship Id="rId2" Type="http://schemas.openxmlformats.org/officeDocument/2006/relationships/image" Target="../media/image140.jpeg"/><Relationship Id="rId1" Type="http://schemas.openxmlformats.org/officeDocument/2006/relationships/slideLayout" Target="../slideLayouts/slideLayout2.xml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3.jpeg"/><Relationship Id="rId2" Type="http://schemas.openxmlformats.org/officeDocument/2006/relationships/image" Target="../media/image142.jpeg"/><Relationship Id="rId1" Type="http://schemas.openxmlformats.org/officeDocument/2006/relationships/slideLayout" Target="../slideLayouts/slideLayout2.xml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5.jpeg"/><Relationship Id="rId2" Type="http://schemas.openxmlformats.org/officeDocument/2006/relationships/image" Target="../media/image144.jpeg"/><Relationship Id="rId1" Type="http://schemas.openxmlformats.org/officeDocument/2006/relationships/slideLayout" Target="../slideLayouts/slideLayout2.xml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6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7.png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8.jpe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0.jpeg"/><Relationship Id="rId4" Type="http://schemas.openxmlformats.org/officeDocument/2006/relationships/image" Target="../media/image149.jpeg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1.wmf"/><Relationship Id="rId2" Type="http://schemas.openxmlformats.org/officeDocument/2006/relationships/oleObject" Target="../embeddings/oleObject13.bin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52.jpeg"/><Relationship Id="rId4" Type="http://schemas.openxmlformats.org/officeDocument/2006/relationships/image" Target="../media/image147.png"/></Relationships>
</file>

<file path=ppt/slides/_rels/slide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3.png"/><Relationship Id="rId1" Type="http://schemas.openxmlformats.org/officeDocument/2006/relationships/slideLayout" Target="../slideLayouts/slideLayout2.xml"/></Relationships>
</file>

<file path=ppt/slides/_rels/slide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73ABB34F-F16B-4B59-3F84-3E9C72EC76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2725" y="1412875"/>
            <a:ext cx="8756650" cy="1465263"/>
          </a:xfrm>
        </p:spPr>
        <p:txBody>
          <a:bodyPr/>
          <a:lstStyle/>
          <a:p>
            <a:pPr eaLnBrk="1" hangingPunct="1"/>
            <a:r>
              <a:rPr lang="en-US" altLang="en-US" sz="3600" b="1">
                <a:effectLst/>
                <a:ea typeface="ＭＳ Ｐゴシック" panose="020B0600070205080204" pitchFamily="34" charset="-128"/>
              </a:rPr>
              <a:t>Microphone arrays </a:t>
            </a:r>
            <a:br>
              <a:rPr lang="en-US" altLang="en-US" sz="3600" b="1">
                <a:effectLst/>
                <a:ea typeface="ＭＳ Ｐゴシック" panose="020B0600070205080204" pitchFamily="34" charset="-128"/>
              </a:rPr>
            </a:br>
            <a:r>
              <a:rPr lang="en-US" altLang="en-US" sz="3600" b="1">
                <a:effectLst/>
                <a:ea typeface="ＭＳ Ｐゴシック" panose="020B0600070205080204" pitchFamily="34" charset="-128"/>
              </a:rPr>
              <a:t>and virtual microphones</a:t>
            </a:r>
            <a:endParaRPr lang="it-IT" altLang="en-US" sz="3600" b="1">
              <a:effectLst/>
              <a:ea typeface="ＭＳ Ｐゴシック" panose="020B0600070205080204" pitchFamily="34" charset="-128"/>
            </a:endParaRPr>
          </a:p>
        </p:txBody>
      </p:sp>
      <p:pic>
        <p:nvPicPr>
          <p:cNvPr id="14339" name="Immagine 3" descr="LogoUni.bmp">
            <a:extLst>
              <a:ext uri="{FF2B5EF4-FFF2-40B4-BE49-F238E27FC236}">
                <a16:creationId xmlns:a16="http://schemas.microsoft.com/office/drawing/2014/main" id="{7A539A45-3F34-6FDD-4513-7AF3D96B0C1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963" y="4184650"/>
            <a:ext cx="1079500" cy="1079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Sottotitolo 2">
            <a:extLst>
              <a:ext uri="{FF2B5EF4-FFF2-40B4-BE49-F238E27FC236}">
                <a16:creationId xmlns:a16="http://schemas.microsoft.com/office/drawing/2014/main" id="{92574170-E697-03D2-9063-34B926BF7B8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08213" y="3282950"/>
            <a:ext cx="4568825" cy="687388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it-IT" altLang="en-US">
                <a:solidFill>
                  <a:schemeClr val="tx1"/>
                </a:solidFill>
                <a:ea typeface="ＭＳ Ｐゴシック" panose="020B0600070205080204" pitchFamily="34" charset="-128"/>
              </a:rPr>
              <a:t>A.Farina, A. Capra</a:t>
            </a:r>
            <a:endParaRPr lang="it-IT" altLang="en-US" baseline="40000">
              <a:solidFill>
                <a:schemeClr val="tx1"/>
              </a:solidFill>
              <a:ea typeface="ＭＳ Ｐゴシック" panose="020B0600070205080204" pitchFamily="34" charset="-128"/>
            </a:endParaRPr>
          </a:p>
          <a:p>
            <a:pPr algn="l" eaLnBrk="1" hangingPunct="1">
              <a:lnSpc>
                <a:spcPct val="90000"/>
              </a:lnSpc>
            </a:pPr>
            <a:endParaRPr lang="it-IT" altLang="en-US">
              <a:solidFill>
                <a:schemeClr val="tx1"/>
              </a:solidFill>
              <a:ea typeface="ＭＳ Ｐゴシック" panose="020B0600070205080204" pitchFamily="34" charset="-128"/>
            </a:endParaRPr>
          </a:p>
          <a:p>
            <a:pPr algn="l" eaLnBrk="1" hangingPunct="1">
              <a:lnSpc>
                <a:spcPct val="90000"/>
              </a:lnSpc>
            </a:pPr>
            <a:endParaRPr lang="it-IT" altLang="en-US">
              <a:solidFill>
                <a:schemeClr val="tx1"/>
              </a:solidFill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90000"/>
              </a:lnSpc>
            </a:pPr>
            <a:endParaRPr lang="en-GB" altLang="en-US">
              <a:solidFill>
                <a:schemeClr val="tx1"/>
              </a:solidFill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90000"/>
              </a:lnSpc>
            </a:pPr>
            <a:endParaRPr lang="it-IT" altLang="en-US" sz="2800">
              <a:solidFill>
                <a:schemeClr val="tx1"/>
              </a:solidFill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90000"/>
              </a:lnSpc>
            </a:pPr>
            <a:endParaRPr lang="it-IT" altLang="en-US">
              <a:solidFill>
                <a:srgbClr val="898989"/>
              </a:solidFill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90000"/>
              </a:lnSpc>
            </a:pPr>
            <a:endParaRPr lang="it-IT" altLang="en-US" sz="2800">
              <a:solidFill>
                <a:srgbClr val="898989"/>
              </a:solidFill>
              <a:ea typeface="ＭＳ Ｐゴシック" panose="020B0600070205080204" pitchFamily="34" charset="-128"/>
            </a:endParaRPr>
          </a:p>
        </p:txBody>
      </p:sp>
      <p:sp>
        <p:nvSpPr>
          <p:cNvPr id="14347" name="Rectangle 11">
            <a:extLst>
              <a:ext uri="{FF2B5EF4-FFF2-40B4-BE49-F238E27FC236}">
                <a16:creationId xmlns:a16="http://schemas.microsoft.com/office/drawing/2014/main" id="{B462A9E0-6593-20DA-9092-F029F679537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77038" y="4665663"/>
            <a:ext cx="2366962" cy="2192337"/>
          </a:xfrm>
          <a:prstGeom prst="rect">
            <a:avLst/>
          </a:prstGeom>
          <a:solidFill>
            <a:srgbClr val="0066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/>
            <a:r>
              <a:rPr lang="en-US" altLang="en-US" b="1">
                <a:solidFill>
                  <a:schemeClr val="bg1"/>
                </a:solidFill>
                <a:latin typeface="Arial" panose="020B0604020202020204" pitchFamily="34" charset="0"/>
              </a:rPr>
              <a:t>New trends in </a:t>
            </a:r>
          </a:p>
          <a:p>
            <a:pPr algn="ctr"/>
            <a:r>
              <a:rPr lang="en-US" altLang="en-US" b="1">
                <a:solidFill>
                  <a:schemeClr val="bg1"/>
                </a:solidFill>
                <a:latin typeface="Arial" panose="020B0604020202020204" pitchFamily="34" charset="0"/>
              </a:rPr>
              <a:t>audio processing </a:t>
            </a:r>
          </a:p>
          <a:p>
            <a:pPr algn="ctr"/>
            <a:r>
              <a:rPr lang="en-US" altLang="en-US" b="1">
                <a:solidFill>
                  <a:schemeClr val="bg1"/>
                </a:solidFill>
                <a:latin typeface="Arial" panose="020B0604020202020204" pitchFamily="34" charset="0"/>
              </a:rPr>
              <a:t>and rendering</a:t>
            </a:r>
          </a:p>
          <a:p>
            <a:pPr algn="ctr"/>
            <a:r>
              <a:rPr lang="it-IT" altLang="en-US" sz="1400" b="1">
                <a:solidFill>
                  <a:schemeClr val="bg1"/>
                </a:solidFill>
                <a:latin typeface="Arial" panose="020B0604020202020204" pitchFamily="34" charset="0"/>
              </a:rPr>
              <a:t>New opportunities for the</a:t>
            </a:r>
          </a:p>
          <a:p>
            <a:pPr algn="ctr"/>
            <a:r>
              <a:rPr lang="it-IT" altLang="en-US" sz="1400" b="1">
                <a:solidFill>
                  <a:schemeClr val="bg1"/>
                </a:solidFill>
                <a:latin typeface="Arial" panose="020B0604020202020204" pitchFamily="34" charset="0"/>
              </a:rPr>
              <a:t>audio industry</a:t>
            </a:r>
          </a:p>
          <a:p>
            <a:pPr algn="ctr"/>
            <a:r>
              <a:rPr lang="it-IT" altLang="en-US" sz="1400" b="1">
                <a:solidFill>
                  <a:schemeClr val="bg1"/>
                </a:solidFill>
                <a:latin typeface="Arial" panose="020B0604020202020204" pitchFamily="34" charset="0"/>
              </a:rPr>
              <a:t>Milano, Nov. 21, 2011</a:t>
            </a:r>
          </a:p>
          <a:p>
            <a:pPr algn="ctr"/>
            <a:r>
              <a:rPr lang="it-IT" altLang="en-US" sz="1400" b="1">
                <a:solidFill>
                  <a:schemeClr val="bg1"/>
                </a:solidFill>
                <a:latin typeface="Arial" panose="020B0604020202020204" pitchFamily="34" charset="0"/>
              </a:rPr>
              <a:t>FAST - Sala Morandi</a:t>
            </a:r>
          </a:p>
          <a:p>
            <a:pPr algn="ctr"/>
            <a:r>
              <a:rPr lang="it-IT" altLang="en-US" sz="1400" b="1">
                <a:solidFill>
                  <a:schemeClr val="bg1"/>
                </a:solidFill>
                <a:latin typeface="Arial" panose="020B0604020202020204" pitchFamily="34" charset="0"/>
              </a:rPr>
              <a:t>Piazzale R. Morandi 2, Milano</a:t>
            </a:r>
            <a:endParaRPr lang="en-US" altLang="en-US" sz="1400" b="1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sp>
        <p:nvSpPr>
          <p:cNvPr id="4" name="Sottotitolo 2">
            <a:extLst>
              <a:ext uri="{FF2B5EF4-FFF2-40B4-BE49-F238E27FC236}">
                <a16:creationId xmlns:a16="http://schemas.microsoft.com/office/drawing/2014/main" id="{1BA614A3-6BDA-8972-BB01-769BAFC59FFD}"/>
              </a:ext>
            </a:extLst>
          </p:cNvPr>
          <p:cNvSpPr>
            <a:spLocks/>
          </p:cNvSpPr>
          <p:nvPr/>
        </p:nvSpPr>
        <p:spPr bwMode="auto">
          <a:xfrm>
            <a:off x="1965325" y="4110038"/>
            <a:ext cx="4568825" cy="13065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ctr" eaLnBrk="0" hangingPunct="0">
              <a:spcBef>
                <a:spcPct val="20000"/>
              </a:spcBef>
              <a:buFont typeface="Arial" panose="020B0604020202020204" pitchFamily="34" charset="0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ctr" eaLnBrk="0" hangingPunct="0">
              <a:spcBef>
                <a:spcPct val="20000"/>
              </a:spcBef>
              <a:buFont typeface="Courier New" panose="02070309020205020404" pitchFamily="49" charset="0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ctr" eaLnBrk="0" hangingPunct="0">
              <a:spcBef>
                <a:spcPct val="20000"/>
              </a:spcBef>
              <a:buFont typeface="Arial" panose="020B0604020202020204" pitchFamily="34" charset="0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ctr" eaLnBrk="0" hangingPunct="0">
              <a:spcBef>
                <a:spcPct val="20000"/>
              </a:spcBef>
              <a:buFont typeface="Courier New" panose="02070309020205020404" pitchFamily="49" charset="0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ctr" eaLnBrk="0" hangingPunct="0">
              <a:spcBef>
                <a:spcPct val="20000"/>
              </a:spcBef>
              <a:buFont typeface="Arial" panose="020B0604020202020204" pitchFamily="34" charset="0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l" eaLnBrk="1" hangingPunct="1">
              <a:lnSpc>
                <a:spcPct val="90000"/>
              </a:lnSpc>
            </a:pPr>
            <a:r>
              <a:rPr lang="it-IT" altLang="en-US"/>
              <a:t>Industrial Engineering Dept.</a:t>
            </a:r>
          </a:p>
          <a:p>
            <a:pPr algn="l" eaLnBrk="1" hangingPunct="1">
              <a:lnSpc>
                <a:spcPct val="90000"/>
              </a:lnSpc>
            </a:pPr>
            <a:r>
              <a:rPr lang="it-IT" altLang="en-US"/>
              <a:t>University of Parma, Italy</a:t>
            </a:r>
          </a:p>
          <a:p>
            <a:pPr algn="l" eaLnBrk="1" hangingPunct="1">
              <a:lnSpc>
                <a:spcPct val="90000"/>
              </a:lnSpc>
            </a:pPr>
            <a:r>
              <a:rPr lang="it-IT" altLang="en-US"/>
              <a:t>farina@unipr.it</a:t>
            </a:r>
          </a:p>
          <a:p>
            <a:pPr algn="l" eaLnBrk="1" hangingPunct="1">
              <a:lnSpc>
                <a:spcPct val="90000"/>
              </a:lnSpc>
            </a:pPr>
            <a:endParaRPr lang="it-IT" altLang="en-US"/>
          </a:p>
          <a:p>
            <a:pPr algn="l" eaLnBrk="1" hangingPunct="1">
              <a:lnSpc>
                <a:spcPct val="90000"/>
              </a:lnSpc>
            </a:pPr>
            <a:endParaRPr lang="it-IT" altLang="en-US"/>
          </a:p>
          <a:p>
            <a:pPr eaLnBrk="1" hangingPunct="1">
              <a:lnSpc>
                <a:spcPct val="90000"/>
              </a:lnSpc>
            </a:pPr>
            <a:endParaRPr lang="en-GB" altLang="en-US"/>
          </a:p>
          <a:p>
            <a:pPr eaLnBrk="1" hangingPunct="1">
              <a:lnSpc>
                <a:spcPct val="90000"/>
              </a:lnSpc>
            </a:pPr>
            <a:endParaRPr lang="it-IT" altLang="en-US" sz="2800"/>
          </a:p>
          <a:p>
            <a:pPr eaLnBrk="1" hangingPunct="1">
              <a:lnSpc>
                <a:spcPct val="90000"/>
              </a:lnSpc>
            </a:pPr>
            <a:endParaRPr lang="it-IT" altLang="en-US">
              <a:solidFill>
                <a:srgbClr val="898989"/>
              </a:solidFill>
            </a:endParaRPr>
          </a:p>
          <a:p>
            <a:pPr eaLnBrk="1" hangingPunct="1">
              <a:lnSpc>
                <a:spcPct val="90000"/>
              </a:lnSpc>
            </a:pPr>
            <a:endParaRPr lang="it-IT" altLang="en-US" sz="28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02" name="Picture 2">
            <a:extLst>
              <a:ext uri="{FF2B5EF4-FFF2-40B4-BE49-F238E27FC236}">
                <a16:creationId xmlns:a16="http://schemas.microsoft.com/office/drawing/2014/main" id="{34704C8D-C94B-5A3B-515E-105DE2940D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9938" y="852488"/>
            <a:ext cx="5376862" cy="3278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53603" name="Oval 3">
            <a:extLst>
              <a:ext uri="{FF2B5EF4-FFF2-40B4-BE49-F238E27FC236}">
                <a16:creationId xmlns:a16="http://schemas.microsoft.com/office/drawing/2014/main" id="{75F5451F-67A8-1E33-525F-CE8D4111439E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09938" y="2203450"/>
            <a:ext cx="503237" cy="576263"/>
          </a:xfrm>
          <a:prstGeom prst="ellipse">
            <a:avLst/>
          </a:prstGeom>
          <a:solidFill>
            <a:srgbClr val="FF0000">
              <a:alpha val="27000"/>
            </a:srgbClr>
          </a:solidFill>
          <a:ln w="9525">
            <a:round/>
            <a:headEnd/>
            <a:tailEnd/>
          </a:ln>
          <a:effectLst/>
          <a:scene3d>
            <a:camera prst="legacyPerspectiveBottomLeft">
              <a:rot lat="600000" lon="19799999" rev="0"/>
            </a:camera>
            <a:lightRig rig="legacyFlat3" dir="t"/>
          </a:scene3d>
          <a:sp3d extrusionH="121893000" prstMaterial="legacyMatte">
            <a:bevelT w="13500" h="13500" prst="angle"/>
            <a:bevelB w="13500" h="13500" prst="angle"/>
            <a:extrusionClr>
              <a:srgbClr val="FF9900"/>
            </a:extrusionClr>
            <a:contourClr>
              <a:srgbClr val="FF0000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153604" name="Rectangle 4">
            <a:extLst>
              <a:ext uri="{FF2B5EF4-FFF2-40B4-BE49-F238E27FC236}">
                <a16:creationId xmlns:a16="http://schemas.microsoft.com/office/drawing/2014/main" id="{DDFA7F03-0D7F-2677-C3CC-70966F507460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7200" y="-152400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algn="ctr" eaLnBrk="0" hangingPunct="0">
              <a:lnSpc>
                <a:spcPts val="5800"/>
              </a:lnSpc>
              <a:defRPr sz="3600">
                <a:solidFill>
                  <a:srgbClr val="000099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algn="ctr" eaLnBrk="0" hangingPunct="0">
              <a:lnSpc>
                <a:spcPts val="5800"/>
              </a:lnSpc>
              <a:defRPr sz="3600">
                <a:solidFill>
                  <a:srgbClr val="000099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algn="ctr" eaLnBrk="0" hangingPunct="0">
              <a:lnSpc>
                <a:spcPts val="5800"/>
              </a:lnSpc>
              <a:defRPr sz="3600">
                <a:solidFill>
                  <a:srgbClr val="000099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algn="ctr" eaLnBrk="0" hangingPunct="0">
              <a:lnSpc>
                <a:spcPts val="5800"/>
              </a:lnSpc>
              <a:defRPr sz="3600">
                <a:solidFill>
                  <a:srgbClr val="000099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algn="ctr" eaLnBrk="0" hangingPunct="0">
              <a:lnSpc>
                <a:spcPts val="5800"/>
              </a:lnSpc>
              <a:defRPr sz="3600">
                <a:solidFill>
                  <a:srgbClr val="000099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457200" algn="ctr" eaLnBrk="0" fontAlgn="base" hangingPunct="0">
              <a:lnSpc>
                <a:spcPts val="5800"/>
              </a:lnSpc>
              <a:spcBef>
                <a:spcPct val="0"/>
              </a:spcBef>
              <a:spcAft>
                <a:spcPct val="0"/>
              </a:spcAft>
              <a:defRPr sz="3600">
                <a:solidFill>
                  <a:srgbClr val="000099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914400" algn="ctr" eaLnBrk="0" fontAlgn="base" hangingPunct="0">
              <a:lnSpc>
                <a:spcPts val="5800"/>
              </a:lnSpc>
              <a:spcBef>
                <a:spcPct val="0"/>
              </a:spcBef>
              <a:spcAft>
                <a:spcPct val="0"/>
              </a:spcAft>
              <a:defRPr sz="3600">
                <a:solidFill>
                  <a:srgbClr val="000099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1371600" algn="ctr" eaLnBrk="0" fontAlgn="base" hangingPunct="0">
              <a:lnSpc>
                <a:spcPts val="5800"/>
              </a:lnSpc>
              <a:spcBef>
                <a:spcPct val="0"/>
              </a:spcBef>
              <a:spcAft>
                <a:spcPct val="0"/>
              </a:spcAft>
              <a:defRPr sz="3600">
                <a:solidFill>
                  <a:srgbClr val="000099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1828800" algn="ctr" eaLnBrk="0" fontAlgn="base" hangingPunct="0">
              <a:lnSpc>
                <a:spcPts val="5800"/>
              </a:lnSpc>
              <a:spcBef>
                <a:spcPct val="0"/>
              </a:spcBef>
              <a:spcAft>
                <a:spcPct val="0"/>
              </a:spcAft>
              <a:defRPr sz="3600">
                <a:solidFill>
                  <a:srgbClr val="000099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it-IT" altLang="en-US" sz="3200">
                <a:solidFill>
                  <a:srgbClr val="000066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rebuchet MS" panose="020B0603020202020204" pitchFamily="34" charset="0"/>
              </a:rPr>
              <a:t>GOALS</a:t>
            </a:r>
            <a:endParaRPr lang="it-IT" altLang="en-US" sz="3200">
              <a:solidFill>
                <a:srgbClr val="000066"/>
              </a:solidFill>
            </a:endParaRPr>
          </a:p>
        </p:txBody>
      </p:sp>
      <p:sp>
        <p:nvSpPr>
          <p:cNvPr id="153605" name="Text Box 5">
            <a:extLst>
              <a:ext uri="{FF2B5EF4-FFF2-40B4-BE49-F238E27FC236}">
                <a16:creationId xmlns:a16="http://schemas.microsoft.com/office/drawing/2014/main" id="{88B9B292-DA35-1FFB-6A8A-7204CBD118B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16238" y="4437063"/>
            <a:ext cx="5770562" cy="2041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3200">
                <a:latin typeface="Arial" panose="020B0604020202020204" pitchFamily="34" charset="0"/>
              </a:rPr>
              <a:t>We want to synthesize virtual microphones, highly directive, steerable, and with variable directivity pattern</a:t>
            </a:r>
            <a:endParaRPr lang="en-US" altLang="en-US" sz="3200">
              <a:latin typeface="Arial" panose="020B0604020202020204" pitchFamily="34" charset="0"/>
            </a:endParaRPr>
          </a:p>
        </p:txBody>
      </p:sp>
      <p:sp>
        <p:nvSpPr>
          <p:cNvPr id="153606" name="Rectangle 6">
            <a:extLst>
              <a:ext uri="{FF2B5EF4-FFF2-40B4-BE49-F238E27FC236}">
                <a16:creationId xmlns:a16="http://schemas.microsoft.com/office/drawing/2014/main" id="{88552B47-7376-FAD3-4BF2-245DFAE1A058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1735138"/>
            <a:ext cx="827088" cy="1477962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3607" name="Oval 7">
            <a:extLst>
              <a:ext uri="{FF2B5EF4-FFF2-40B4-BE49-F238E27FC236}">
                <a16:creationId xmlns:a16="http://schemas.microsoft.com/office/drawing/2014/main" id="{E8AC3E41-1926-164D-BFD5-4DA6A862BF88}"/>
              </a:ext>
            </a:extLst>
          </p:cNvPr>
          <p:cNvSpPr>
            <a:spLocks noChangeArrowheads="1"/>
          </p:cNvSpPr>
          <p:nvPr/>
        </p:nvSpPr>
        <p:spPr bwMode="auto">
          <a:xfrm>
            <a:off x="7308850" y="2203450"/>
            <a:ext cx="503238" cy="576263"/>
          </a:xfrm>
          <a:prstGeom prst="ellipse">
            <a:avLst/>
          </a:prstGeom>
          <a:solidFill>
            <a:srgbClr val="FF0000">
              <a:alpha val="27000"/>
            </a:srgbClr>
          </a:solidFill>
          <a:ln w="9525">
            <a:round/>
            <a:headEnd/>
            <a:tailEnd/>
          </a:ln>
          <a:effectLst/>
          <a:scene3d>
            <a:camera prst="legacyPerspectiveBottomLeft">
              <a:rot lat="600000" lon="19799999" rev="0"/>
            </a:camera>
            <a:lightRig rig="legacyFlat3" dir="t"/>
          </a:scene3d>
          <a:sp3d extrusionH="121893000" prstMaterial="legacyMatte">
            <a:bevelT w="13500" h="13500" prst="angle"/>
            <a:bevelB w="13500" h="13500" prst="angle"/>
            <a:extrusionClr>
              <a:srgbClr val="FF9900"/>
            </a:extrusionClr>
            <a:contourClr>
              <a:srgbClr val="FF0000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153608" name="Oval 8">
            <a:extLst>
              <a:ext uri="{FF2B5EF4-FFF2-40B4-BE49-F238E27FC236}">
                <a16:creationId xmlns:a16="http://schemas.microsoft.com/office/drawing/2014/main" id="{A23B9116-1B58-B464-9A7F-5CB7D570A840}"/>
              </a:ext>
            </a:extLst>
          </p:cNvPr>
          <p:cNvSpPr>
            <a:spLocks noChangeArrowheads="1"/>
          </p:cNvSpPr>
          <p:nvPr/>
        </p:nvSpPr>
        <p:spPr bwMode="auto">
          <a:xfrm>
            <a:off x="7308850" y="1735138"/>
            <a:ext cx="792163" cy="1046162"/>
          </a:xfrm>
          <a:prstGeom prst="ellipse">
            <a:avLst/>
          </a:prstGeom>
          <a:solidFill>
            <a:srgbClr val="FF0000">
              <a:alpha val="27000"/>
            </a:srgbClr>
          </a:solidFill>
          <a:ln w="9525">
            <a:round/>
            <a:headEnd/>
            <a:tailEnd/>
          </a:ln>
          <a:effectLst/>
          <a:scene3d>
            <a:camera prst="legacyPerspectiveBottomLeft">
              <a:rot lat="600000" lon="19799999" rev="0"/>
            </a:camera>
            <a:lightRig rig="legacyFlat3" dir="t"/>
          </a:scene3d>
          <a:sp3d extrusionH="121893000" prstMaterial="legacyMatte">
            <a:bevelT w="13500" h="13500" prst="angle"/>
            <a:bevelB w="13500" h="13500" prst="angle"/>
            <a:extrusionClr>
              <a:srgbClr val="FF9900"/>
            </a:extrusionClr>
            <a:contourClr>
              <a:srgbClr val="FF0000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153609" name="Oval 9">
            <a:extLst>
              <a:ext uri="{FF2B5EF4-FFF2-40B4-BE49-F238E27FC236}">
                <a16:creationId xmlns:a16="http://schemas.microsoft.com/office/drawing/2014/main" id="{368AEE12-F3E4-1C00-17FD-C083F18C2877}"/>
              </a:ext>
            </a:extLst>
          </p:cNvPr>
          <p:cNvSpPr>
            <a:spLocks noChangeArrowheads="1"/>
          </p:cNvSpPr>
          <p:nvPr/>
        </p:nvSpPr>
        <p:spPr bwMode="auto">
          <a:xfrm>
            <a:off x="7308850" y="1268413"/>
            <a:ext cx="1079500" cy="1512887"/>
          </a:xfrm>
          <a:prstGeom prst="ellipse">
            <a:avLst/>
          </a:prstGeom>
          <a:solidFill>
            <a:srgbClr val="FF0000">
              <a:alpha val="27000"/>
            </a:srgbClr>
          </a:solidFill>
          <a:ln w="9525">
            <a:round/>
            <a:headEnd/>
            <a:tailEnd/>
          </a:ln>
          <a:effectLst/>
          <a:scene3d>
            <a:camera prst="legacyPerspectiveBottomLeft">
              <a:rot lat="600000" lon="19799999" rev="0"/>
            </a:camera>
            <a:lightRig rig="legacyFlat3" dir="t"/>
          </a:scene3d>
          <a:sp3d extrusionH="121893000" prstMaterial="legacyMatte">
            <a:bevelT w="13500" h="13500" prst="angle"/>
            <a:bevelB w="13500" h="13500" prst="angle"/>
            <a:extrusionClr>
              <a:srgbClr val="FF9900"/>
            </a:extrusionClr>
            <a:contourClr>
              <a:srgbClr val="FF0000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pic>
        <p:nvPicPr>
          <p:cNvPr id="153610" name="Picture 10">
            <a:extLst>
              <a:ext uri="{FF2B5EF4-FFF2-40B4-BE49-F238E27FC236}">
                <a16:creationId xmlns:a16="http://schemas.microsoft.com/office/drawing/2014/main" id="{76ACDEB2-3EB8-0D37-45EB-010769C3AA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088" y="1735138"/>
            <a:ext cx="1400175" cy="4789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4.44444E-6 L 0.44132 -4.44444E-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5360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066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230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26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29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650" name="Rectangle 2">
            <a:extLst>
              <a:ext uri="{FF2B5EF4-FFF2-40B4-BE49-F238E27FC236}">
                <a16:creationId xmlns:a16="http://schemas.microsoft.com/office/drawing/2014/main" id="{FA98B374-0E97-37E3-B21D-BEF7EABEED0E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446088" y="0"/>
            <a:ext cx="8229600" cy="8572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05496" tIns="52748" rIns="105496" bIns="52748" anchor="ctr"/>
          <a:lstStyle/>
          <a:p>
            <a:r>
              <a:rPr lang="it-IT" altLang="en-US">
                <a:effectLst/>
                <a:ea typeface="ＭＳ Ｐゴシック" panose="020B0600070205080204" pitchFamily="34" charset="-128"/>
              </a:rPr>
              <a:t>Previous experience</a:t>
            </a:r>
          </a:p>
        </p:txBody>
      </p:sp>
      <p:sp>
        <p:nvSpPr>
          <p:cNvPr id="6148" name="Rectangle 3">
            <a:extLst>
              <a:ext uri="{FF2B5EF4-FFF2-40B4-BE49-F238E27FC236}">
                <a16:creationId xmlns:a16="http://schemas.microsoft.com/office/drawing/2014/main" id="{411E1118-B2F5-1FE8-2FD9-8806C8F20A28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466725" y="1273175"/>
            <a:ext cx="8208963" cy="1479550"/>
          </a:xfrm>
        </p:spPr>
        <p:txBody>
          <a:bodyPr lIns="105496" tIns="52748" rIns="105496" bIns="52748"/>
          <a:lstStyle/>
          <a:p>
            <a:r>
              <a:rPr lang="it-IT" altLang="en-US" sz="2500">
                <a:ea typeface="ＭＳ Ｐゴシック" panose="020B0600070205080204" pitchFamily="34" charset="-128"/>
              </a:rPr>
              <a:t>At UNIPR we have 15+ years of experience employing 1</a:t>
            </a:r>
            <a:r>
              <a:rPr lang="it-IT" altLang="en-US" sz="2500" baseline="30000">
                <a:ea typeface="ＭＳ Ｐゴシック" panose="020B0600070205080204" pitchFamily="34" charset="-128"/>
              </a:rPr>
              <a:t>st</a:t>
            </a:r>
            <a:r>
              <a:rPr lang="it-IT" altLang="en-US" sz="2500">
                <a:ea typeface="ＭＳ Ｐゴシック" panose="020B0600070205080204" pitchFamily="34" charset="-128"/>
              </a:rPr>
              <a:t>-order </a:t>
            </a:r>
            <a:r>
              <a:rPr lang="it-IT" altLang="en-US" sz="2500" b="1">
                <a:solidFill>
                  <a:srgbClr val="000099"/>
                </a:solidFill>
                <a:ea typeface="ＭＳ Ｐゴシック" panose="020B0600070205080204" pitchFamily="34" charset="-128"/>
              </a:rPr>
              <a:t>Ambisonics</a:t>
            </a:r>
            <a:r>
              <a:rPr lang="it-IT" altLang="en-US" sz="2500">
                <a:ea typeface="ＭＳ Ｐゴシック" panose="020B0600070205080204" pitchFamily="34" charset="-128"/>
              </a:rPr>
              <a:t> microphones (Soundfield </a:t>
            </a:r>
            <a:r>
              <a:rPr lang="it-IT" altLang="en-US" sz="2500" baseline="30000">
                <a:ea typeface="ＭＳ Ｐゴシック" panose="020B0600070205080204" pitchFamily="34" charset="-128"/>
              </a:rPr>
              <a:t>TM</a:t>
            </a:r>
            <a:r>
              <a:rPr lang="it-IT" altLang="en-US" sz="2500">
                <a:ea typeface="ＭＳ Ｐゴシック" panose="020B0600070205080204" pitchFamily="34" charset="-128"/>
              </a:rPr>
              <a:t>, DPA-4, Tetramic, Brahma)</a:t>
            </a:r>
          </a:p>
          <a:p>
            <a:pPr>
              <a:buFont typeface="Arial" panose="020B0604020202020204" pitchFamily="34" charset="0"/>
              <a:buNone/>
            </a:pPr>
            <a:endParaRPr lang="it-IT" altLang="en-US" sz="2500">
              <a:ea typeface="ＭＳ Ｐゴシック" panose="020B0600070205080204" pitchFamily="34" charset="-128"/>
            </a:endParaRPr>
          </a:p>
        </p:txBody>
      </p:sp>
      <p:sp>
        <p:nvSpPr>
          <p:cNvPr id="155652" name="Segnaposto numero diapositiva 3">
            <a:extLst>
              <a:ext uri="{FF2B5EF4-FFF2-40B4-BE49-F238E27FC236}">
                <a16:creationId xmlns:a16="http://schemas.microsoft.com/office/drawing/2014/main" id="{B8F02BB7-A4FF-AD7B-DAD8-5A9BB7B08790}"/>
              </a:ext>
            </a:extLst>
          </p:cNvPr>
          <p:cNvSpPr txBox="1">
            <a:spLocks noGrp="1"/>
          </p:cNvSpPr>
          <p:nvPr/>
        </p:nvSpPr>
        <p:spPr bwMode="auto">
          <a:xfrm>
            <a:off x="8512175" y="6469063"/>
            <a:ext cx="563563" cy="303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05496" tIns="52748" rIns="105496" bIns="52748"/>
          <a:lstStyle>
            <a:lvl1pPr defTabSz="10541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1pPr>
            <a:lvl2pPr marL="904875" indent="-347663" defTabSz="10541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2pPr>
            <a:lvl3pPr marL="1392238" indent="-277813" defTabSz="10541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3pPr>
            <a:lvl4pPr marL="1949450" indent="-279400" defTabSz="10541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4pPr>
            <a:lvl5pPr marL="2505075" indent="-277813" defTabSz="10541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5pPr>
            <a:lvl6pPr marL="2962275" indent="-277813" defTabSz="10541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6pPr>
            <a:lvl7pPr marL="3419475" indent="-277813" defTabSz="10541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7pPr>
            <a:lvl8pPr marL="3876675" indent="-277813" defTabSz="10541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8pPr>
            <a:lvl9pPr marL="4333875" indent="-277813" defTabSz="10541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9pPr>
          </a:lstStyle>
          <a:p>
            <a:pPr algn="r"/>
            <a:fld id="{BEC98E40-4B36-4B5C-B3BC-2B5C10B32910}" type="slidenum">
              <a:rPr lang="en-US" altLang="en-US" sz="1800" b="1">
                <a:solidFill>
                  <a:srgbClr val="000099"/>
                </a:solidFill>
                <a:latin typeface="Futura" pitchFamily="-111" charset="0"/>
              </a:rPr>
              <a:pPr algn="r"/>
              <a:t>3</a:t>
            </a:fld>
            <a:endParaRPr lang="en-US" altLang="en-US" sz="1800" b="1">
              <a:solidFill>
                <a:srgbClr val="000099"/>
              </a:solidFill>
              <a:latin typeface="Futura" pitchFamily="-111" charset="0"/>
            </a:endParaRPr>
          </a:p>
        </p:txBody>
      </p:sp>
      <p:pic>
        <p:nvPicPr>
          <p:cNvPr id="155653" name="Picture 5">
            <a:extLst>
              <a:ext uri="{FF2B5EF4-FFF2-40B4-BE49-F238E27FC236}">
                <a16:creationId xmlns:a16="http://schemas.microsoft.com/office/drawing/2014/main" id="{7D938447-49C9-2710-80A2-B5F596CE93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725" y="3687763"/>
            <a:ext cx="2573338" cy="2136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5654" name="Picture 6">
            <a:extLst>
              <a:ext uri="{FF2B5EF4-FFF2-40B4-BE49-F238E27FC236}">
                <a16:creationId xmlns:a16="http://schemas.microsoft.com/office/drawing/2014/main" id="{EEB522BA-9789-B9BE-F4B8-F0E0E78474E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4875" y="3681413"/>
            <a:ext cx="1428750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5655" name="Picture 7">
            <a:extLst>
              <a:ext uri="{FF2B5EF4-FFF2-40B4-BE49-F238E27FC236}">
                <a16:creationId xmlns:a16="http://schemas.microsoft.com/office/drawing/2014/main" id="{ACB251B0-9A7B-D943-7A83-94FEF3ADE6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9213" y="3094038"/>
            <a:ext cx="1862137" cy="279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5656" name="Picture 8">
            <a:extLst>
              <a:ext uri="{FF2B5EF4-FFF2-40B4-BE49-F238E27FC236}">
                <a16:creationId xmlns:a16="http://schemas.microsoft.com/office/drawing/2014/main" id="{923A18CE-2484-10CF-301C-385BC52399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3225" y="2705100"/>
            <a:ext cx="2111375" cy="3119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698" name="Rectangle 2">
            <a:extLst>
              <a:ext uri="{FF2B5EF4-FFF2-40B4-BE49-F238E27FC236}">
                <a16:creationId xmlns:a16="http://schemas.microsoft.com/office/drawing/2014/main" id="{85BBFB8B-FCCD-9E57-931C-C662A9C9C4D9}"/>
              </a:ext>
            </a:extLst>
          </p:cNvPr>
          <p:cNvSpPr>
            <a:spLocks noChangeArrowheads="1"/>
          </p:cNvSpPr>
          <p:nvPr>
            <p:ph type="title"/>
          </p:nvPr>
        </p:nvSpPr>
        <p:spPr bwMode="auto">
          <a:xfrm>
            <a:off x="215900" y="0"/>
            <a:ext cx="8712200" cy="8572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it-IT" altLang="en-US" sz="3200">
                <a:effectLst/>
                <a:ea typeface="ＭＳ Ｐゴシック" panose="020B0600070205080204" pitchFamily="34" charset="-128"/>
              </a:rPr>
              <a:t>Capturing Ambisonics signals</a:t>
            </a:r>
            <a:endParaRPr lang="en-US" altLang="en-US" sz="3200">
              <a:effectLst/>
              <a:ea typeface="ＭＳ Ｐゴシック" panose="020B0600070205080204" pitchFamily="34" charset="-128"/>
            </a:endParaRPr>
          </a:p>
        </p:txBody>
      </p:sp>
      <p:sp>
        <p:nvSpPr>
          <p:cNvPr id="157699" name="Rectangle 3">
            <a:extLst>
              <a:ext uri="{FF2B5EF4-FFF2-40B4-BE49-F238E27FC236}">
                <a16:creationId xmlns:a16="http://schemas.microsoft.com/office/drawing/2014/main" id="{BE68285A-79AD-6E04-B338-4209887DAB03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229235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157700" name="Rectangle 4">
            <a:extLst>
              <a:ext uri="{FF2B5EF4-FFF2-40B4-BE49-F238E27FC236}">
                <a16:creationId xmlns:a16="http://schemas.microsoft.com/office/drawing/2014/main" id="{EFA8ED29-8E99-6EBA-623C-8D870D556E9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2401888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157701" name="Rectangle 5">
            <a:extLst>
              <a:ext uri="{FF2B5EF4-FFF2-40B4-BE49-F238E27FC236}">
                <a16:creationId xmlns:a16="http://schemas.microsoft.com/office/drawing/2014/main" id="{97B48620-E2AD-7B56-2888-91059B1A2E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0" y="1543050"/>
            <a:ext cx="4725988" cy="981075"/>
          </a:xfrm>
          <a:noFill/>
          <a:ln/>
        </p:spPr>
        <p:txBody>
          <a:bodyPr/>
          <a:lstStyle/>
          <a:p>
            <a:pPr marL="609600" indent="-609600"/>
            <a:r>
              <a:rPr lang="it-IT" altLang="en-US" sz="2000">
                <a:solidFill>
                  <a:srgbClr val="000000"/>
                </a:solidFill>
                <a:ea typeface="ＭＳ Ｐゴシック" panose="020B0600070205080204" pitchFamily="34" charset="-128"/>
              </a:rPr>
              <a:t>A tetrahedrical microphone probe was developed by Gerzon and Craven, originating the Soundfield microphone, in 1973</a:t>
            </a:r>
            <a:endParaRPr lang="en-US" altLang="en-US" sz="2000">
              <a:solidFill>
                <a:srgbClr val="000000"/>
              </a:solidFill>
              <a:ea typeface="ＭＳ Ｐゴシック" panose="020B0600070205080204" pitchFamily="34" charset="-128"/>
            </a:endParaRPr>
          </a:p>
        </p:txBody>
      </p:sp>
      <p:pic>
        <p:nvPicPr>
          <p:cNvPr id="157702" name="Picture 6">
            <a:extLst>
              <a:ext uri="{FF2B5EF4-FFF2-40B4-BE49-F238E27FC236}">
                <a16:creationId xmlns:a16="http://schemas.microsoft.com/office/drawing/2014/main" id="{57EEA172-7846-0A45-D84D-3C8D4DD063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313" y="3190875"/>
            <a:ext cx="4176712" cy="3001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7703" name="Picture 7">
            <a:extLst>
              <a:ext uri="{FF2B5EF4-FFF2-40B4-BE49-F238E27FC236}">
                <a16:creationId xmlns:a16="http://schemas.microsoft.com/office/drawing/2014/main" id="{732123E5-82C2-9E11-9BB7-40DCB8CC451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8100" y="1649413"/>
            <a:ext cx="36703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CasellaDiTesto 3">
            <a:extLst>
              <a:ext uri="{FF2B5EF4-FFF2-40B4-BE49-F238E27FC236}">
                <a16:creationId xmlns:a16="http://schemas.microsoft.com/office/drawing/2014/main" id="{D5563E35-C4C3-5614-914A-F6168A3ED6E9}"/>
              </a:ext>
            </a:extLst>
          </p:cNvPr>
          <p:cNvSpPr txBox="1"/>
          <p:nvPr/>
        </p:nvSpPr>
        <p:spPr>
          <a:xfrm>
            <a:off x="2117725" y="6515100"/>
            <a:ext cx="4733925" cy="33655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it-IT" altLang="en-US" sz="1600">
                <a:latin typeface="Century Gothic" panose="020B0502020202020204" pitchFamily="34" charset="0"/>
              </a:rPr>
              <a:t>The Acoustics of Ancient Theatres Conference</a:t>
            </a:r>
          </a:p>
        </p:txBody>
      </p:sp>
    </p:spTree>
  </p:cSld>
  <p:clrMapOvr>
    <a:masterClrMapping/>
  </p:clrMapOvr>
  <p:transition>
    <p:zoom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722" name="Rectangle 2">
            <a:extLst>
              <a:ext uri="{FF2B5EF4-FFF2-40B4-BE49-F238E27FC236}">
                <a16:creationId xmlns:a16="http://schemas.microsoft.com/office/drawing/2014/main" id="{4A0B561E-DC27-526E-1578-07C9E8D4C5C3}"/>
              </a:ext>
            </a:extLst>
          </p:cNvPr>
          <p:cNvSpPr>
            <a:spLocks noChangeArrowheads="1"/>
          </p:cNvSpPr>
          <p:nvPr>
            <p:ph type="title"/>
          </p:nvPr>
        </p:nvSpPr>
        <p:spPr bwMode="auto">
          <a:xfrm>
            <a:off x="215900" y="0"/>
            <a:ext cx="8712200" cy="8572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it-IT" altLang="en-US" sz="3200">
                <a:effectLst/>
                <a:ea typeface="ＭＳ Ｐゴシック" panose="020B0600070205080204" pitchFamily="34" charset="-128"/>
              </a:rPr>
              <a:t>Soundfield microphones</a:t>
            </a:r>
            <a:endParaRPr lang="en-US" altLang="en-US" sz="3200">
              <a:effectLst/>
              <a:ea typeface="ＭＳ Ｐゴシック" panose="020B0600070205080204" pitchFamily="34" charset="-128"/>
            </a:endParaRPr>
          </a:p>
        </p:txBody>
      </p:sp>
      <p:sp>
        <p:nvSpPr>
          <p:cNvPr id="158723" name="Rectangle 3">
            <a:extLst>
              <a:ext uri="{FF2B5EF4-FFF2-40B4-BE49-F238E27FC236}">
                <a16:creationId xmlns:a16="http://schemas.microsoft.com/office/drawing/2014/main" id="{F2A6C4F2-A469-F56C-0C25-62F4019451FB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2192338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158724" name="Rectangle 4">
            <a:extLst>
              <a:ext uri="{FF2B5EF4-FFF2-40B4-BE49-F238E27FC236}">
                <a16:creationId xmlns:a16="http://schemas.microsoft.com/office/drawing/2014/main" id="{FB91509A-15AE-07B8-8CD6-944EC65A8D03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2301875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en-GB"/>
          </a:p>
        </p:txBody>
      </p:sp>
      <p:pic>
        <p:nvPicPr>
          <p:cNvPr id="158725" name="Picture 5">
            <a:extLst>
              <a:ext uri="{FF2B5EF4-FFF2-40B4-BE49-F238E27FC236}">
                <a16:creationId xmlns:a16="http://schemas.microsoft.com/office/drawing/2014/main" id="{6C873C4B-26A5-020E-B7BC-59CE67A76D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800" y="1714500"/>
            <a:ext cx="5184775" cy="4495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8726" name="Picture 6">
            <a:extLst>
              <a:ext uri="{FF2B5EF4-FFF2-40B4-BE49-F238E27FC236}">
                <a16:creationId xmlns:a16="http://schemas.microsoft.com/office/drawing/2014/main" id="{3E948067-2474-536D-EE0C-5E5F29DBBC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8013" y="1714500"/>
            <a:ext cx="3284537" cy="414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CasellaDiTesto 3">
            <a:extLst>
              <a:ext uri="{FF2B5EF4-FFF2-40B4-BE49-F238E27FC236}">
                <a16:creationId xmlns:a16="http://schemas.microsoft.com/office/drawing/2014/main" id="{92F72F86-7DA5-2B4F-AA56-ECEC99FA893D}"/>
              </a:ext>
            </a:extLst>
          </p:cNvPr>
          <p:cNvSpPr txBox="1"/>
          <p:nvPr/>
        </p:nvSpPr>
        <p:spPr>
          <a:xfrm>
            <a:off x="2117725" y="6515100"/>
            <a:ext cx="4733925" cy="33655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it-IT" altLang="en-US" sz="1600">
                <a:latin typeface="Century Gothic" panose="020B0502020202020204" pitchFamily="34" charset="0"/>
              </a:rPr>
              <a:t>The Acoustics of Ancient Theatres Conference</a:t>
            </a:r>
          </a:p>
        </p:txBody>
      </p:sp>
    </p:spTree>
  </p:cSld>
  <p:clrMapOvr>
    <a:masterClrMapping/>
  </p:clrMapOvr>
  <p:transition>
    <p:zoom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746" name="Rectangle 2">
            <a:extLst>
              <a:ext uri="{FF2B5EF4-FFF2-40B4-BE49-F238E27FC236}">
                <a16:creationId xmlns:a16="http://schemas.microsoft.com/office/drawing/2014/main" id="{D0708C7D-5E0A-872A-9558-15F0B7228C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31800" y="1052513"/>
            <a:ext cx="8593138" cy="4732337"/>
          </a:xfrm>
        </p:spPr>
        <p:txBody>
          <a:bodyPr/>
          <a:lstStyle/>
          <a:p>
            <a:r>
              <a:rPr lang="it-IT" altLang="en-US" sz="2000">
                <a:ea typeface="ＭＳ Ｐゴシック" panose="020B0600070205080204" pitchFamily="34" charset="-128"/>
              </a:rPr>
              <a:t>The Soundfield (TM) microphone provides 4 signals: </a:t>
            </a:r>
            <a:br>
              <a:rPr lang="it-IT" altLang="en-US" sz="2000">
                <a:ea typeface="ＭＳ Ｐゴシック" panose="020B0600070205080204" pitchFamily="34" charset="-128"/>
              </a:rPr>
            </a:br>
            <a:r>
              <a:rPr lang="it-IT" altLang="en-US" sz="2000">
                <a:ea typeface="ＭＳ Ｐゴシック" panose="020B0600070205080204" pitchFamily="34" charset="-128"/>
              </a:rPr>
              <a:t>1 omnidirectional (pressure, W) and 3 figure-of-8 (velocity, X, Y, Z)</a:t>
            </a:r>
            <a:endParaRPr lang="en-GB" altLang="en-US" sz="2000">
              <a:ea typeface="ＭＳ Ｐゴシック" panose="020B0600070205080204" pitchFamily="34" charset="-128"/>
            </a:endParaRPr>
          </a:p>
        </p:txBody>
      </p:sp>
      <p:pic>
        <p:nvPicPr>
          <p:cNvPr id="159747" name="Picture 3">
            <a:extLst>
              <a:ext uri="{FF2B5EF4-FFF2-40B4-BE49-F238E27FC236}">
                <a16:creationId xmlns:a16="http://schemas.microsoft.com/office/drawing/2014/main" id="{A2E4467E-C412-32D5-F50C-E0105EFB6A8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3988" y="1973263"/>
            <a:ext cx="2065337" cy="2601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9748" name="Picture 4">
            <a:extLst>
              <a:ext uri="{FF2B5EF4-FFF2-40B4-BE49-F238E27FC236}">
                <a16:creationId xmlns:a16="http://schemas.microsoft.com/office/drawing/2014/main" id="{0BA0852E-B1F6-C85E-E2EE-D6AA828C55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3825" y="1949450"/>
            <a:ext cx="2592388" cy="2592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9749" name="Picture 5">
            <a:extLst>
              <a:ext uri="{FF2B5EF4-FFF2-40B4-BE49-F238E27FC236}">
                <a16:creationId xmlns:a16="http://schemas.microsoft.com/office/drawing/2014/main" id="{29D8C2C9-671B-DE5D-741E-10DF9FA96BE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1750" y="1954213"/>
            <a:ext cx="2628900" cy="2628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9750" name="Picture 6">
            <a:extLst>
              <a:ext uri="{FF2B5EF4-FFF2-40B4-BE49-F238E27FC236}">
                <a16:creationId xmlns:a16="http://schemas.microsoft.com/office/drawing/2014/main" id="{9BFC135E-A7CF-640B-98DD-9EA1FAD9AAD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1750" y="4113213"/>
            <a:ext cx="2628900" cy="2628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9751" name="Picture 7">
            <a:extLst>
              <a:ext uri="{FF2B5EF4-FFF2-40B4-BE49-F238E27FC236}">
                <a16:creationId xmlns:a16="http://schemas.microsoft.com/office/drawing/2014/main" id="{D93146A6-BB41-E351-0616-D9959E0F6A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3825" y="4041775"/>
            <a:ext cx="2700338" cy="2700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9752" name="Picture 8">
            <a:extLst>
              <a:ext uri="{FF2B5EF4-FFF2-40B4-BE49-F238E27FC236}">
                <a16:creationId xmlns:a16="http://schemas.microsoft.com/office/drawing/2014/main" id="{B1B4BB38-9EE6-A21D-39A0-34B08BB3B8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4238" y="3825875"/>
            <a:ext cx="957262" cy="957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9753" name="Picture 9">
            <a:extLst>
              <a:ext uri="{FF2B5EF4-FFF2-40B4-BE49-F238E27FC236}">
                <a16:creationId xmlns:a16="http://schemas.microsoft.com/office/drawing/2014/main" id="{D7B3EABE-0AAA-A480-3A5C-1422F37D55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4113" y="4605338"/>
            <a:ext cx="2573337" cy="2136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9755" name="Rectangle 11">
            <a:extLst>
              <a:ext uri="{FF2B5EF4-FFF2-40B4-BE49-F238E27FC236}">
                <a16:creationId xmlns:a16="http://schemas.microsoft.com/office/drawing/2014/main" id="{6821030A-2F92-09D3-1CEA-82EC55189F44}"/>
              </a:ext>
            </a:extLst>
          </p:cNvPr>
          <p:cNvSpPr>
            <a:spLocks noChangeArrowheads="1"/>
          </p:cNvSpPr>
          <p:nvPr>
            <p:ph type="title"/>
          </p:nvPr>
        </p:nvSpPr>
        <p:spPr bwMode="auto">
          <a:xfrm>
            <a:off x="735013" y="33338"/>
            <a:ext cx="7308850" cy="75247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0066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pPr>
              <a:spcBef>
                <a:spcPct val="20000"/>
              </a:spcBef>
            </a:pPr>
            <a:r>
              <a:rPr lang="it-IT" altLang="en-US" sz="3200">
                <a:effectLst/>
                <a:ea typeface="ＭＳ Ｐゴシック" panose="020B0600070205080204" pitchFamily="34" charset="-128"/>
              </a:rPr>
              <a:t>Ambisonics signals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60770" name="Object 2">
            <a:extLst>
              <a:ext uri="{FF2B5EF4-FFF2-40B4-BE49-F238E27FC236}">
                <a16:creationId xmlns:a16="http://schemas.microsoft.com/office/drawing/2014/main" id="{05192941-A4BE-0254-5415-1260C1C29051}"/>
              </a:ext>
            </a:extLst>
          </p:cNvPr>
          <p:cNvGraphicFramePr>
            <a:graphicFrameLocks noGrp="1" noChangeAspect="1"/>
          </p:cNvGraphicFramePr>
          <p:nvPr>
            <p:ph idx="1"/>
          </p:nvPr>
        </p:nvGraphicFramePr>
        <p:xfrm>
          <a:off x="1481138" y="1920875"/>
          <a:ext cx="6175375" cy="57578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2" imgW="6281617" imgH="5855868" progId="Word.Document.8">
                  <p:embed/>
                </p:oleObj>
              </mc:Choice>
              <mc:Fallback>
                <p:oleObj name="Document" r:id="rId2" imgW="6281617" imgH="5855868" progId="Word.Document.8">
                  <p:embed/>
                  <p:pic>
                    <p:nvPicPr>
                      <p:cNvPr id="0" name="Object 2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81138" y="1920875"/>
                        <a:ext cx="6175375" cy="57578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60771" name="Rectangle 3">
            <a:extLst>
              <a:ext uri="{FF2B5EF4-FFF2-40B4-BE49-F238E27FC236}">
                <a16:creationId xmlns:a16="http://schemas.microsoft.com/office/drawing/2014/main" id="{18B26427-612A-EAED-B6A0-11E12693DFFA}"/>
              </a:ext>
            </a:extLst>
          </p:cNvPr>
          <p:cNvSpPr>
            <a:spLocks noChangeArrowheads="1"/>
          </p:cNvSpPr>
          <p:nvPr>
            <p:ph type="title"/>
          </p:nvPr>
        </p:nvSpPr>
        <p:spPr bwMode="auto">
          <a:xfrm>
            <a:off x="0" y="0"/>
            <a:ext cx="9144000" cy="744538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it-IT" altLang="en-US" sz="3200">
                <a:effectLst/>
                <a:ea typeface="ＭＳ Ｐゴシック" panose="020B0600070205080204" pitchFamily="34" charset="-128"/>
              </a:rPr>
              <a:t>Directivity of transducers</a:t>
            </a:r>
            <a:endParaRPr lang="en-US" altLang="en-US" sz="3200">
              <a:effectLst/>
              <a:ea typeface="ＭＳ Ｐゴシック" panose="020B0600070205080204" pitchFamily="34" charset="-128"/>
            </a:endParaRPr>
          </a:p>
        </p:txBody>
      </p:sp>
      <p:sp>
        <p:nvSpPr>
          <p:cNvPr id="160772" name="Rectangle 4">
            <a:extLst>
              <a:ext uri="{FF2B5EF4-FFF2-40B4-BE49-F238E27FC236}">
                <a16:creationId xmlns:a16="http://schemas.microsoft.com/office/drawing/2014/main" id="{CB9054A0-1915-5ACD-C18F-DF37B98DAF5D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1187450"/>
            <a:ext cx="9144000" cy="565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609600" indent="-609600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990600" indent="-533400" eaLnBrk="0" hangingPunct="0">
              <a:spcBef>
                <a:spcPct val="20000"/>
              </a:spcBef>
              <a:buFont typeface="Courier New" panose="02070309020205020404" pitchFamily="49" charset="0"/>
              <a:buChar char="o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371600" indent="-457200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752600" indent="-381000" eaLnBrk="0" hangingPunct="0">
              <a:spcBef>
                <a:spcPct val="20000"/>
              </a:spcBef>
              <a:buFont typeface="Courier New" panose="02070309020205020404" pitchFamily="49" charset="0"/>
              <a:buChar char="o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209800" indent="-381000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667000" indent="-3810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3124200" indent="-3810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581400" indent="-3810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4038600" indent="-3810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>
              <a:buClr>
                <a:schemeClr val="hlink"/>
              </a:buClr>
              <a:buFont typeface="Arial" panose="020B0604020202020204" pitchFamily="34" charset="0"/>
              <a:buNone/>
            </a:pPr>
            <a:r>
              <a:rPr lang="it-IT" altLang="en-US"/>
              <a:t>Soundfield ST-250 microphone</a:t>
            </a:r>
            <a:endParaRPr lang="en-US" altLang="en-US"/>
          </a:p>
        </p:txBody>
      </p:sp>
      <p:pic>
        <p:nvPicPr>
          <p:cNvPr id="160773" name="Picture 5">
            <a:extLst>
              <a:ext uri="{FF2B5EF4-FFF2-40B4-BE49-F238E27FC236}">
                <a16:creationId xmlns:a16="http://schemas.microsoft.com/office/drawing/2014/main" id="{256AB6BA-3F60-99AB-F6E7-0EE3E572E8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1750" y="1866900"/>
            <a:ext cx="2519363" cy="2416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60774" name="Picture 6">
            <a:extLst>
              <a:ext uri="{FF2B5EF4-FFF2-40B4-BE49-F238E27FC236}">
                <a16:creationId xmlns:a16="http://schemas.microsoft.com/office/drawing/2014/main" id="{7BF6639E-3011-95EE-09E5-94CE79E024E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8213" y="1866900"/>
            <a:ext cx="2519362" cy="2417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60775" name="Picture 7">
            <a:extLst>
              <a:ext uri="{FF2B5EF4-FFF2-40B4-BE49-F238E27FC236}">
                <a16:creationId xmlns:a16="http://schemas.microsoft.com/office/drawing/2014/main" id="{B2ED944D-9932-8380-29F4-86EE591C3BB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6588" y="1866900"/>
            <a:ext cx="2519362" cy="2417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60776" name="Picture 8">
            <a:extLst>
              <a:ext uri="{FF2B5EF4-FFF2-40B4-BE49-F238E27FC236}">
                <a16:creationId xmlns:a16="http://schemas.microsoft.com/office/drawing/2014/main" id="{4DB10F64-3B75-B860-B51D-B628C7E6A58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9088" y="1863725"/>
            <a:ext cx="2519362" cy="2416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60777" name="Picture 9">
            <a:extLst>
              <a:ext uri="{FF2B5EF4-FFF2-40B4-BE49-F238E27FC236}">
                <a16:creationId xmlns:a16="http://schemas.microsoft.com/office/drawing/2014/main" id="{DF69F5E2-8E8D-0607-AE78-D7AE66802BE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3338" y="4171950"/>
            <a:ext cx="2519363" cy="2417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60778" name="Picture 10">
            <a:extLst>
              <a:ext uri="{FF2B5EF4-FFF2-40B4-BE49-F238E27FC236}">
                <a16:creationId xmlns:a16="http://schemas.microsoft.com/office/drawing/2014/main" id="{7DC4C7FC-9238-4D87-0CAA-650ABA8214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7738" y="4179888"/>
            <a:ext cx="2497137" cy="24114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60779" name="Picture 11">
            <a:extLst>
              <a:ext uri="{FF2B5EF4-FFF2-40B4-BE49-F238E27FC236}">
                <a16:creationId xmlns:a16="http://schemas.microsoft.com/office/drawing/2014/main" id="{E3C68E24-FDD0-B713-5E49-AEF221582DA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6113" y="4171950"/>
            <a:ext cx="2519362" cy="2417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60780" name="Picture 12">
            <a:extLst>
              <a:ext uri="{FF2B5EF4-FFF2-40B4-BE49-F238E27FC236}">
                <a16:creationId xmlns:a16="http://schemas.microsoft.com/office/drawing/2014/main" id="{5D77B261-12A5-4D55-3A5F-E7771AFBD40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0200" y="4171950"/>
            <a:ext cx="2519363" cy="2419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7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07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07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2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7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607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07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5" presetID="2" presetClass="entr" presetSubtype="2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7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607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607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0" presetID="2" presetClass="entr" presetSubtype="2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7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607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607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25" presetID="2" presetClass="entr" presetSubtype="2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7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607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607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30" presetID="2" presetClass="entr" presetSubtype="2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7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07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607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35" presetID="2" presetClass="entr" presetSubtype="2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7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07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07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 nodeType="afterGroup">
                            <p:stCondLst>
                              <p:cond delay="6500"/>
                            </p:stCondLst>
                            <p:childTnLst>
                              <p:par>
                                <p:cTn id="40" presetID="2" presetClass="entr" presetSubtype="2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7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607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607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794" name="Rectangle 2">
            <a:extLst>
              <a:ext uri="{FF2B5EF4-FFF2-40B4-BE49-F238E27FC236}">
                <a16:creationId xmlns:a16="http://schemas.microsoft.com/office/drawing/2014/main" id="{62B92F6C-69A0-92DE-6461-DD8BEB8540C8}"/>
              </a:ext>
            </a:extLst>
          </p:cNvPr>
          <p:cNvSpPr>
            <a:spLocks noChangeArrowheads="1"/>
          </p:cNvSpPr>
          <p:nvPr>
            <p:ph type="title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>
                <a:effectLst/>
                <a:ea typeface="ＭＳ Ｐゴシック" panose="020B0600070205080204" pitchFamily="34" charset="-128"/>
              </a:rPr>
              <a:t>Current use of Ambisonics</a:t>
            </a:r>
            <a:endParaRPr lang="en-US" altLang="en-US">
              <a:effectLst/>
              <a:ea typeface="ＭＳ Ｐゴシック" panose="020B0600070205080204" pitchFamily="34" charset="-128"/>
            </a:endParaRPr>
          </a:p>
        </p:txBody>
      </p:sp>
      <p:sp>
        <p:nvSpPr>
          <p:cNvPr id="161795" name="Rectangle 3">
            <a:extLst>
              <a:ext uri="{FF2B5EF4-FFF2-40B4-BE49-F238E27FC236}">
                <a16:creationId xmlns:a16="http://schemas.microsoft.com/office/drawing/2014/main" id="{8CEE0691-5298-897C-B49A-97346C39DE8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>
                <a:ea typeface="ＭＳ Ｐゴシック" panose="020B0600070205080204" pitchFamily="34" charset="-128"/>
              </a:rPr>
              <a:t>1</a:t>
            </a:r>
            <a:r>
              <a:rPr lang="en-GB" altLang="en-US" baseline="30000">
                <a:ea typeface="ＭＳ Ｐゴシック" panose="020B0600070205080204" pitchFamily="34" charset="-128"/>
              </a:rPr>
              <a:t>st</a:t>
            </a:r>
            <a:r>
              <a:rPr lang="en-GB" altLang="en-US">
                <a:ea typeface="ＭＳ Ｐゴシック" panose="020B0600070205080204" pitchFamily="34" charset="-128"/>
              </a:rPr>
              <a:t> order Ambisonics is still widely employed for room acoustics (impulse response) measurements</a:t>
            </a:r>
          </a:p>
          <a:p>
            <a:r>
              <a:rPr lang="en-GB" altLang="en-US">
                <a:ea typeface="ＭＳ Ｐゴシック" panose="020B0600070205080204" pitchFamily="34" charset="-128"/>
              </a:rPr>
              <a:t>It can be implemented employing very cheap equipment (Tetramic, Brahma)</a:t>
            </a:r>
          </a:p>
          <a:p>
            <a:r>
              <a:rPr lang="en-GB" altLang="en-US">
                <a:ea typeface="ＭＳ Ｐゴシック" panose="020B0600070205080204" pitchFamily="34" charset="-128"/>
              </a:rPr>
              <a:t>Pulsive sound sources are usually preferred for a number of reasons</a:t>
            </a:r>
          </a:p>
          <a:p>
            <a:r>
              <a:rPr lang="en-GB" altLang="en-US">
                <a:ea typeface="ＭＳ Ｐゴシック" panose="020B0600070205080204" pitchFamily="34" charset="-128"/>
              </a:rPr>
              <a:t>Portable, battery operated recorders make it very easy to collect a large number of impulse responses</a:t>
            </a:r>
          </a:p>
          <a:p>
            <a:r>
              <a:rPr lang="en-GB" altLang="en-US">
                <a:ea typeface="ＭＳ Ｐゴシック" panose="020B0600070205080204" pitchFamily="34" charset="-128"/>
              </a:rPr>
              <a:t>A new digital method of processing the signals provides much better polar response than those available form the original Soundfield microphone</a:t>
            </a:r>
            <a:endParaRPr lang="en-US" altLang="en-US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42" name="Rectangle 2">
            <a:extLst>
              <a:ext uri="{FF2B5EF4-FFF2-40B4-BE49-F238E27FC236}">
                <a16:creationId xmlns:a16="http://schemas.microsoft.com/office/drawing/2014/main" id="{620B9AF7-7541-1516-3BF2-5E8449BE42FD}"/>
              </a:ext>
            </a:extLst>
          </p:cNvPr>
          <p:cNvSpPr>
            <a:spLocks noChangeArrowheads="1"/>
          </p:cNvSpPr>
          <p:nvPr>
            <p:ph type="title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>
                <a:effectLst/>
                <a:ea typeface="ＭＳ Ｐゴシック" panose="020B0600070205080204" pitchFamily="34" charset="-128"/>
              </a:rPr>
              <a:t>Current use of Ambisonics</a:t>
            </a:r>
            <a:endParaRPr lang="en-US" altLang="en-US">
              <a:effectLst/>
              <a:ea typeface="ＭＳ Ｐゴシック" panose="020B0600070205080204" pitchFamily="34" charset="-128"/>
            </a:endParaRPr>
          </a:p>
        </p:txBody>
      </p:sp>
      <p:sp>
        <p:nvSpPr>
          <p:cNvPr id="163843" name="Rectangle 3">
            <a:extLst>
              <a:ext uri="{FF2B5EF4-FFF2-40B4-BE49-F238E27FC236}">
                <a16:creationId xmlns:a16="http://schemas.microsoft.com/office/drawing/2014/main" id="{C320C684-88FA-65EA-1B60-EED857996C9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>
                <a:ea typeface="ＭＳ Ｐゴシック" panose="020B0600070205080204" pitchFamily="34" charset="-128"/>
              </a:rPr>
              <a:t>A portable digital recorder equipped with tetrahedrical microphone probe: BRAHMA</a:t>
            </a:r>
            <a:endParaRPr lang="en-US" altLang="en-US">
              <a:ea typeface="ＭＳ Ｐゴシック" panose="020B0600070205080204" pitchFamily="34" charset="-128"/>
            </a:endParaRPr>
          </a:p>
        </p:txBody>
      </p:sp>
      <p:pic>
        <p:nvPicPr>
          <p:cNvPr id="163844" name="Picture 4">
            <a:extLst>
              <a:ext uri="{FF2B5EF4-FFF2-40B4-BE49-F238E27FC236}">
                <a16:creationId xmlns:a16="http://schemas.microsoft.com/office/drawing/2014/main" id="{4EBE2CF6-9010-5BEE-D3FF-44302D3105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288" y="2343150"/>
            <a:ext cx="2951162" cy="2212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845" name="Picture 5">
            <a:extLst>
              <a:ext uri="{FF2B5EF4-FFF2-40B4-BE49-F238E27FC236}">
                <a16:creationId xmlns:a16="http://schemas.microsoft.com/office/drawing/2014/main" id="{2EB641C6-1CC8-6D07-F414-ECE3112940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8675" y="2343150"/>
            <a:ext cx="3222625" cy="4297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846" name="Picture 6">
            <a:extLst>
              <a:ext uri="{FF2B5EF4-FFF2-40B4-BE49-F238E27FC236}">
                <a16:creationId xmlns:a16="http://schemas.microsoft.com/office/drawing/2014/main" id="{685ACA6D-B3E6-7C7A-9429-71A258E17C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9450" y="4254500"/>
            <a:ext cx="3181350" cy="2386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847" name="Picture 7">
            <a:extLst>
              <a:ext uri="{FF2B5EF4-FFF2-40B4-BE49-F238E27FC236}">
                <a16:creationId xmlns:a16="http://schemas.microsoft.com/office/drawing/2014/main" id="{D6C0EED4-41ED-0480-3A41-BA8AAA55E2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8700" y="2339975"/>
            <a:ext cx="4578350" cy="4278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638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818" name="Rectangle 2">
            <a:extLst>
              <a:ext uri="{FF2B5EF4-FFF2-40B4-BE49-F238E27FC236}">
                <a16:creationId xmlns:a16="http://schemas.microsoft.com/office/drawing/2014/main" id="{FAFF237D-4935-C822-F8DD-2F8014AA82A5}"/>
              </a:ext>
            </a:extLst>
          </p:cNvPr>
          <p:cNvSpPr>
            <a:spLocks noChangeArrowheads="1"/>
          </p:cNvSpPr>
          <p:nvPr>
            <p:ph type="title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>
                <a:effectLst/>
                <a:ea typeface="ＭＳ Ｐゴシック" panose="020B0600070205080204" pitchFamily="34" charset="-128"/>
              </a:rPr>
              <a:t>Current use of Ambisonics</a:t>
            </a:r>
            <a:endParaRPr lang="en-US" altLang="en-US">
              <a:effectLst/>
              <a:ea typeface="ＭＳ Ｐゴシック" panose="020B0600070205080204" pitchFamily="34" charset="-128"/>
            </a:endParaRPr>
          </a:p>
        </p:txBody>
      </p:sp>
      <p:sp>
        <p:nvSpPr>
          <p:cNvPr id="162819" name="Rectangle 3">
            <a:extLst>
              <a:ext uri="{FF2B5EF4-FFF2-40B4-BE49-F238E27FC236}">
                <a16:creationId xmlns:a16="http://schemas.microsoft.com/office/drawing/2014/main" id="{1F09C647-2681-B939-2C38-17A40DDAD120}"/>
              </a:ext>
            </a:extLst>
          </p:cNvPr>
          <p:cNvSpPr>
            <a:spLocks noGrp="1"/>
          </p:cNvSpPr>
          <p:nvPr>
            <p:ph type="body" sz="half" idx="1"/>
          </p:nvPr>
        </p:nvSpPr>
        <p:spPr>
          <a:xfrm>
            <a:off x="457200" y="1290638"/>
            <a:ext cx="8380413" cy="4835525"/>
          </a:xfrm>
        </p:spPr>
        <p:txBody>
          <a:bodyPr/>
          <a:lstStyle/>
          <a:p>
            <a:r>
              <a:rPr lang="en-GB" altLang="en-US" sz="2000">
                <a:ea typeface="ＭＳ Ｐゴシック" panose="020B0600070205080204" pitchFamily="34" charset="-128"/>
              </a:rPr>
              <a:t>Balloons or Firecrackers as sound source</a:t>
            </a:r>
            <a:endParaRPr lang="en-US" altLang="en-US" sz="2000">
              <a:ea typeface="ＭＳ Ｐゴシック" panose="020B0600070205080204" pitchFamily="34" charset="-128"/>
            </a:endParaRPr>
          </a:p>
        </p:txBody>
      </p:sp>
      <p:pic>
        <p:nvPicPr>
          <p:cNvPr id="162820" name="Picture 4">
            <a:extLst>
              <a:ext uri="{FF2B5EF4-FFF2-40B4-BE49-F238E27FC236}">
                <a16:creationId xmlns:a16="http://schemas.microsoft.com/office/drawing/2014/main" id="{9CF62FF9-CE66-0999-EAC7-0F820DC824F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71" y="2041525"/>
            <a:ext cx="4259263" cy="3194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Firecracker">
            <a:hlinkClick r:id="" action="ppaction://media"/>
            <a:extLst>
              <a:ext uri="{FF2B5EF4-FFF2-40B4-BE49-F238E27FC236}">
                <a16:creationId xmlns:a16="http://schemas.microsoft.com/office/drawing/2014/main" id="{D4678871-09BF-7CAE-645B-CF12E37F62CA}"/>
              </a:ext>
            </a:extLst>
          </p:cNvPr>
          <p:cNvPicPr>
            <a:picLocks noGrp="1" noChangeAspect="1"/>
          </p:cNvPicPr>
          <p:nvPr>
            <p:ph type="media" sz="half" idx="2"/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410076" y="2041525"/>
            <a:ext cx="4713828" cy="269270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5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8844" name="Picture 12">
            <a:extLst>
              <a:ext uri="{FF2B5EF4-FFF2-40B4-BE49-F238E27FC236}">
                <a16:creationId xmlns:a16="http://schemas.microsoft.com/office/drawing/2014/main" id="{9BB09E7E-4BB0-5F4C-1916-CFA35D02759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0588" y="1054100"/>
            <a:ext cx="6759575" cy="53768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48835" name="Rectangle 3">
            <a:extLst>
              <a:ext uri="{FF2B5EF4-FFF2-40B4-BE49-F238E27FC236}">
                <a16:creationId xmlns:a16="http://schemas.microsoft.com/office/drawing/2014/main" id="{CAE68B15-5CCA-A32C-912A-BD990671C9AC}"/>
              </a:ext>
            </a:extLst>
          </p:cNvPr>
          <p:cNvSpPr>
            <a:spLocks noChangeArrowheads="1"/>
          </p:cNvSpPr>
          <p:nvPr>
            <p:ph type="title"/>
          </p:nvPr>
        </p:nvSpPr>
        <p:spPr bwMode="auto">
          <a:xfrm>
            <a:off x="457200" y="0"/>
            <a:ext cx="8229600" cy="7620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sz="2800">
                <a:effectLst/>
                <a:ea typeface="ＭＳ Ｐゴシック" panose="020B0600070205080204" pitchFamily="34" charset="-128"/>
              </a:rPr>
              <a:t>Conversion from A-format to B-format</a:t>
            </a:r>
          </a:p>
        </p:txBody>
      </p:sp>
      <p:grpSp>
        <p:nvGrpSpPr>
          <p:cNvPr id="248836" name="Group 4">
            <a:extLst>
              <a:ext uri="{FF2B5EF4-FFF2-40B4-BE49-F238E27FC236}">
                <a16:creationId xmlns:a16="http://schemas.microsoft.com/office/drawing/2014/main" id="{5788E4C8-0694-7337-46FF-0579C7B387DB}"/>
              </a:ext>
            </a:extLst>
          </p:cNvPr>
          <p:cNvGrpSpPr>
            <a:grpSpLocks/>
          </p:cNvGrpSpPr>
          <p:nvPr/>
        </p:nvGrpSpPr>
        <p:grpSpPr bwMode="auto">
          <a:xfrm>
            <a:off x="7596188" y="2386013"/>
            <a:ext cx="1057275" cy="2590800"/>
            <a:chOff x="4848" y="1536"/>
            <a:chExt cx="666" cy="1632"/>
          </a:xfrm>
        </p:grpSpPr>
        <p:sp>
          <p:nvSpPr>
            <p:cNvPr id="248837" name="AutoShape 5">
              <a:extLst>
                <a:ext uri="{FF2B5EF4-FFF2-40B4-BE49-F238E27FC236}">
                  <a16:creationId xmlns:a16="http://schemas.microsoft.com/office/drawing/2014/main" id="{25E70373-F07C-01AE-F2F7-E60F88BB72F5}"/>
                </a:ext>
              </a:extLst>
            </p:cNvPr>
            <p:cNvSpPr>
              <a:spLocks/>
            </p:cNvSpPr>
            <p:nvPr/>
          </p:nvSpPr>
          <p:spPr bwMode="auto">
            <a:xfrm>
              <a:off x="4848" y="1536"/>
              <a:ext cx="288" cy="1632"/>
            </a:xfrm>
            <a:prstGeom prst="rightBrace">
              <a:avLst>
                <a:gd name="adj1" fmla="val 47222"/>
                <a:gd name="adj2" fmla="val 50000"/>
              </a:avLst>
            </a:prstGeom>
            <a:noFill/>
            <a:ln w="50800">
              <a:solidFill>
                <a:srgbClr val="FF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8838" name="Text Box 6">
              <a:extLst>
                <a:ext uri="{FF2B5EF4-FFF2-40B4-BE49-F238E27FC236}">
                  <a16:creationId xmlns:a16="http://schemas.microsoft.com/office/drawing/2014/main" id="{89B31987-0E6F-9743-DD33-3F1B8A61965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 rot="16200000">
              <a:off x="4845" y="2211"/>
              <a:ext cx="1056" cy="282"/>
            </a:xfrm>
            <a:prstGeom prst="rect">
              <a:avLst/>
            </a:prstGeom>
            <a:solidFill>
              <a:schemeClr val="bg1"/>
            </a:solidFill>
            <a:ln w="50800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it-IT" altLang="en-US" sz="2000" b="1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4 outputs</a:t>
              </a:r>
              <a:endParaRPr lang="en-GB" altLang="en-US" sz="2000" b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248839" name="Rectangle 7">
            <a:extLst>
              <a:ext uri="{FF2B5EF4-FFF2-40B4-BE49-F238E27FC236}">
                <a16:creationId xmlns:a16="http://schemas.microsoft.com/office/drawing/2014/main" id="{072EFBF7-06A8-EDC1-97C7-CFEDD17BE3C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67175" y="1665288"/>
            <a:ext cx="1909763" cy="323850"/>
          </a:xfrm>
          <a:prstGeom prst="rect">
            <a:avLst/>
          </a:prstGeom>
          <a:solidFill>
            <a:srgbClr val="EB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48840" name="WordArt 8">
            <a:extLst>
              <a:ext uri="{FF2B5EF4-FFF2-40B4-BE49-F238E27FC236}">
                <a16:creationId xmlns:a16="http://schemas.microsoft.com/office/drawing/2014/main" id="{D5BA0E96-C220-F234-5527-57433B0DC139}"/>
              </a:ext>
            </a:extLst>
          </p:cNvPr>
          <p:cNvSpPr>
            <a:spLocks noChangeArrowheads="1" noChangeShapeType="1" noTextEdit="1"/>
          </p:cNvSpPr>
          <p:nvPr/>
        </p:nvSpPr>
        <p:spPr bwMode="auto">
          <a:xfrm>
            <a:off x="4105275" y="1700213"/>
            <a:ext cx="1798638" cy="215900"/>
          </a:xfrm>
          <a:prstGeom prst="rect">
            <a:avLst/>
          </a:prstGeom>
          <a:extLst>
            <a:ext uri="{AF507438-7753-43E0-B8FC-AC1667EBCBE1}">
              <a14:hiddenEffects xmlns:a14="http://schemas.microsoft.com/office/drawing/2010/main">
                <a:effectLst/>
              </a14:hiddenEffects>
            </a:ext>
          </a:extLst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en-GB" sz="3600" i="1" kern="1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chemeClr val="bg1"/>
                </a:solidFill>
                <a:latin typeface="Arial Black" panose="020B0A04020102020204" pitchFamily="34" charset="0"/>
              </a:rPr>
              <a:t>X-Volver</a:t>
            </a:r>
          </a:p>
        </p:txBody>
      </p:sp>
      <p:grpSp>
        <p:nvGrpSpPr>
          <p:cNvPr id="248841" name="Group 9">
            <a:extLst>
              <a:ext uri="{FF2B5EF4-FFF2-40B4-BE49-F238E27FC236}">
                <a16:creationId xmlns:a16="http://schemas.microsoft.com/office/drawing/2014/main" id="{D2EA72A8-B8B8-B1B5-3341-11B96DEA8A81}"/>
              </a:ext>
            </a:extLst>
          </p:cNvPr>
          <p:cNvGrpSpPr>
            <a:grpSpLocks/>
          </p:cNvGrpSpPr>
          <p:nvPr/>
        </p:nvGrpSpPr>
        <p:grpSpPr bwMode="auto">
          <a:xfrm>
            <a:off x="3671888" y="1592263"/>
            <a:ext cx="3886200" cy="752475"/>
            <a:chOff x="2304" y="1062"/>
            <a:chExt cx="2448" cy="474"/>
          </a:xfrm>
        </p:grpSpPr>
        <p:sp>
          <p:nvSpPr>
            <p:cNvPr id="248842" name="AutoShape 10">
              <a:extLst>
                <a:ext uri="{FF2B5EF4-FFF2-40B4-BE49-F238E27FC236}">
                  <a16:creationId xmlns:a16="http://schemas.microsoft.com/office/drawing/2014/main" id="{C8030175-04B6-D166-24E8-7702FDB3DA2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3456" y="240"/>
              <a:ext cx="144" cy="2448"/>
            </a:xfrm>
            <a:prstGeom prst="leftBrace">
              <a:avLst>
                <a:gd name="adj1" fmla="val 141667"/>
                <a:gd name="adj2" fmla="val 50000"/>
              </a:avLst>
            </a:prstGeom>
            <a:noFill/>
            <a:ln w="50800">
              <a:solidFill>
                <a:srgbClr val="FF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8843" name="Text Box 11">
              <a:extLst>
                <a:ext uri="{FF2B5EF4-FFF2-40B4-BE49-F238E27FC236}">
                  <a16:creationId xmlns:a16="http://schemas.microsoft.com/office/drawing/2014/main" id="{CCAD7BCB-C26D-EFF3-1FDF-6ABCC1C2C74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024" y="1062"/>
              <a:ext cx="1008" cy="282"/>
            </a:xfrm>
            <a:prstGeom prst="rect">
              <a:avLst/>
            </a:prstGeom>
            <a:solidFill>
              <a:schemeClr val="bg1"/>
            </a:solidFill>
            <a:ln w="50800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it-IT" altLang="en-US" sz="2000" b="1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4 inputs</a:t>
              </a:r>
              <a:endParaRPr lang="en-GB" altLang="en-US" sz="2000" b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88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88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88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88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488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488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890" name="Rectangle 2">
            <a:extLst>
              <a:ext uri="{FF2B5EF4-FFF2-40B4-BE49-F238E27FC236}">
                <a16:creationId xmlns:a16="http://schemas.microsoft.com/office/drawing/2014/main" id="{ACB0FF07-770C-E9F6-8342-3B423B67DE76}"/>
              </a:ext>
            </a:extLst>
          </p:cNvPr>
          <p:cNvSpPr>
            <a:spLocks noChangeArrowheads="1"/>
          </p:cNvSpPr>
          <p:nvPr>
            <p:ph type="title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>
                <a:effectLst/>
                <a:ea typeface="ＭＳ Ｐゴシック" panose="020B0600070205080204" pitchFamily="34" charset="-128"/>
              </a:rPr>
              <a:t>ISO 3382 acoustical parameters</a:t>
            </a:r>
            <a:endParaRPr lang="en-US" altLang="en-US">
              <a:effectLst/>
              <a:ea typeface="ＭＳ Ｐゴシック" panose="020B0600070205080204" pitchFamily="34" charset="-128"/>
            </a:endParaRPr>
          </a:p>
        </p:txBody>
      </p:sp>
      <p:sp>
        <p:nvSpPr>
          <p:cNvPr id="165891" name="Rectangle 3">
            <a:extLst>
              <a:ext uri="{FF2B5EF4-FFF2-40B4-BE49-F238E27FC236}">
                <a16:creationId xmlns:a16="http://schemas.microsoft.com/office/drawing/2014/main" id="{37B6A93B-A160-138A-2DB3-F5BE71E0C5B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1065213"/>
            <a:ext cx="8229600" cy="4835525"/>
          </a:xfrm>
        </p:spPr>
        <p:txBody>
          <a:bodyPr/>
          <a:lstStyle/>
          <a:p>
            <a:r>
              <a:rPr lang="en-GB" altLang="en-US">
                <a:ea typeface="ＭＳ Ｐゴシック" panose="020B0600070205080204" pitchFamily="34" charset="-128"/>
              </a:rPr>
              <a:t>Aurora plugin – processing the Odeion in Patra</a:t>
            </a:r>
            <a:endParaRPr lang="en-US" altLang="en-US">
              <a:ea typeface="ＭＳ Ｐゴシック" panose="020B0600070205080204" pitchFamily="34" charset="-128"/>
            </a:endParaRPr>
          </a:p>
        </p:txBody>
      </p:sp>
      <p:pic>
        <p:nvPicPr>
          <p:cNvPr id="165892" name="Picture 4">
            <a:extLst>
              <a:ext uri="{FF2B5EF4-FFF2-40B4-BE49-F238E27FC236}">
                <a16:creationId xmlns:a16="http://schemas.microsoft.com/office/drawing/2014/main" id="{4FAC5C47-BA80-D3CA-550D-F4691E54C3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3438" y="1684338"/>
            <a:ext cx="7853362" cy="4845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5893" name="Picture 5">
            <a:extLst>
              <a:ext uri="{FF2B5EF4-FFF2-40B4-BE49-F238E27FC236}">
                <a16:creationId xmlns:a16="http://schemas.microsoft.com/office/drawing/2014/main" id="{17C30B47-0B92-4430-2EF7-945A2198766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2075" y="1531938"/>
            <a:ext cx="6419850" cy="5105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8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658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914" name="Rectangle 2">
            <a:extLst>
              <a:ext uri="{FF2B5EF4-FFF2-40B4-BE49-F238E27FC236}">
                <a16:creationId xmlns:a16="http://schemas.microsoft.com/office/drawing/2014/main" id="{90513644-3DF4-E223-964C-77E1AE225BB2}"/>
              </a:ext>
            </a:extLst>
          </p:cNvPr>
          <p:cNvSpPr>
            <a:spLocks noChangeArrowheads="1"/>
          </p:cNvSpPr>
          <p:nvPr>
            <p:ph type="title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>
                <a:effectLst/>
                <a:ea typeface="ＭＳ Ｐゴシック" panose="020B0600070205080204" pitchFamily="34" charset="-128"/>
              </a:rPr>
              <a:t>Spatial Analysis</a:t>
            </a:r>
            <a:endParaRPr lang="en-US" altLang="en-US">
              <a:effectLst/>
              <a:ea typeface="ＭＳ Ｐゴシック" panose="020B0600070205080204" pitchFamily="34" charset="-128"/>
            </a:endParaRPr>
          </a:p>
        </p:txBody>
      </p:sp>
      <p:sp>
        <p:nvSpPr>
          <p:cNvPr id="166915" name="Rectangle 3">
            <a:extLst>
              <a:ext uri="{FF2B5EF4-FFF2-40B4-BE49-F238E27FC236}">
                <a16:creationId xmlns:a16="http://schemas.microsoft.com/office/drawing/2014/main" id="{E43D3B23-F77D-BE77-3BEC-E2259656260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sz="2000">
                <a:ea typeface="ＭＳ Ｐゴシック" panose="020B0600070205080204" pitchFamily="34" charset="-128"/>
              </a:rPr>
              <a:t>The direction of arrival can be found as follows:</a:t>
            </a:r>
          </a:p>
          <a:p>
            <a:r>
              <a:rPr lang="en-GB" altLang="en-US" sz="2000">
                <a:ea typeface="ＭＳ Ｐゴシック" panose="020B0600070205080204" pitchFamily="34" charset="-128"/>
              </a:rPr>
              <a:t>The Sound Intensity vector components are computed</a:t>
            </a:r>
          </a:p>
          <a:p>
            <a:r>
              <a:rPr lang="en-GB" altLang="en-US" sz="2000">
                <a:ea typeface="ＭＳ Ｐゴシック" panose="020B0600070205080204" pitchFamily="34" charset="-128"/>
              </a:rPr>
              <a:t>I</a:t>
            </a:r>
            <a:r>
              <a:rPr lang="en-GB" altLang="en-US" sz="2000" baseline="-25000">
                <a:ea typeface="ＭＳ Ｐゴシック" panose="020B0600070205080204" pitchFamily="34" charset="-128"/>
              </a:rPr>
              <a:t>x</a:t>
            </a:r>
            <a:r>
              <a:rPr lang="en-GB" altLang="en-US" sz="2000">
                <a:ea typeface="ＭＳ Ｐゴシック" panose="020B0600070205080204" pitchFamily="34" charset="-128"/>
              </a:rPr>
              <a:t>=w·x     I</a:t>
            </a:r>
            <a:r>
              <a:rPr lang="en-GB" altLang="en-US" sz="2000" baseline="-25000">
                <a:ea typeface="ＭＳ Ｐゴシック" panose="020B0600070205080204" pitchFamily="34" charset="-128"/>
              </a:rPr>
              <a:t>y</a:t>
            </a:r>
            <a:r>
              <a:rPr lang="en-GB" altLang="en-US" sz="2000">
                <a:ea typeface="ＭＳ Ｐゴシック" panose="020B0600070205080204" pitchFamily="34" charset="-128"/>
              </a:rPr>
              <a:t>=w·y      I</a:t>
            </a:r>
            <a:r>
              <a:rPr lang="en-GB" altLang="en-US" sz="2000" baseline="-25000">
                <a:ea typeface="ＭＳ Ｐゴシック" panose="020B0600070205080204" pitchFamily="34" charset="-128"/>
              </a:rPr>
              <a:t>z</a:t>
            </a:r>
            <a:r>
              <a:rPr lang="en-GB" altLang="en-US" sz="2000">
                <a:ea typeface="ＭＳ Ｐゴシック" panose="020B0600070205080204" pitchFamily="34" charset="-128"/>
              </a:rPr>
              <a:t>=w·z      </a:t>
            </a:r>
          </a:p>
          <a:p>
            <a:r>
              <a:rPr lang="en-GB" altLang="en-US" sz="2000">
                <a:ea typeface="ＭＳ Ｐゴシック" panose="020B0600070205080204" pitchFamily="34" charset="-128"/>
              </a:rPr>
              <a:t>Also the total energy density is computed</a:t>
            </a:r>
          </a:p>
          <a:p>
            <a:r>
              <a:rPr lang="en-GB" altLang="en-US" sz="2000">
                <a:ea typeface="ＭＳ Ｐゴシック" panose="020B0600070205080204" pitchFamily="34" charset="-128"/>
              </a:rPr>
              <a:t>De = </a:t>
            </a:r>
          </a:p>
          <a:p>
            <a:endParaRPr lang="en-GB" altLang="en-US" sz="2000">
              <a:ea typeface="ＭＳ Ｐゴシック" panose="020B0600070205080204" pitchFamily="34" charset="-128"/>
            </a:endParaRPr>
          </a:p>
          <a:p>
            <a:r>
              <a:rPr lang="en-GB" altLang="en-US" sz="2000">
                <a:ea typeface="ＭＳ Ｐゴシック" panose="020B0600070205080204" pitchFamily="34" charset="-128"/>
                <a:cs typeface="Arial" panose="020B0604020202020204" pitchFamily="34" charset="0"/>
              </a:rPr>
              <a:t>√</a:t>
            </a:r>
            <a:r>
              <a:rPr lang="en-GB" altLang="en-US" sz="2000">
                <a:ea typeface="ＭＳ Ｐゴシック" panose="020B0600070205080204" pitchFamily="34" charset="-128"/>
              </a:rPr>
              <a:t>(w</a:t>
            </a:r>
            <a:r>
              <a:rPr lang="en-GB" altLang="en-US" sz="2000" baseline="30000">
                <a:ea typeface="ＭＳ Ｐゴシック" panose="020B0600070205080204" pitchFamily="34" charset="-128"/>
              </a:rPr>
              <a:t>2</a:t>
            </a:r>
            <a:r>
              <a:rPr lang="en-GB" altLang="en-US" sz="2000">
                <a:ea typeface="ＭＳ Ｐゴシック" panose="020B0600070205080204" pitchFamily="34" charset="-128"/>
              </a:rPr>
              <a:t>+x</a:t>
            </a:r>
            <a:r>
              <a:rPr lang="en-GB" altLang="en-US" sz="2000" baseline="30000">
                <a:ea typeface="ＭＳ Ｐゴシック" panose="020B0600070205080204" pitchFamily="34" charset="-128"/>
              </a:rPr>
              <a:t>2</a:t>
            </a:r>
            <a:r>
              <a:rPr lang="en-GB" altLang="en-US" sz="2000">
                <a:ea typeface="ＭＳ Ｐゴシック" panose="020B0600070205080204" pitchFamily="34" charset="-128"/>
              </a:rPr>
              <a:t>+y</a:t>
            </a:r>
            <a:r>
              <a:rPr lang="en-GB" altLang="en-US" sz="2000" baseline="30000">
                <a:ea typeface="ＭＳ Ｐゴシック" panose="020B0600070205080204" pitchFamily="34" charset="-128"/>
              </a:rPr>
              <a:t>2</a:t>
            </a:r>
            <a:r>
              <a:rPr lang="en-GB" altLang="en-US" sz="2000">
                <a:ea typeface="ＭＳ Ｐゴシック" panose="020B0600070205080204" pitchFamily="34" charset="-128"/>
              </a:rPr>
              <a:t>+z</a:t>
            </a:r>
            <a:r>
              <a:rPr lang="en-GB" altLang="en-US" sz="2000" baseline="30000">
                <a:ea typeface="ＭＳ Ｐゴシック" panose="020B0600070205080204" pitchFamily="34" charset="-128"/>
              </a:rPr>
              <a:t>2</a:t>
            </a:r>
            <a:r>
              <a:rPr lang="en-GB" altLang="en-US" sz="2000">
                <a:ea typeface="ＭＳ Ｐゴシック" panose="020B0600070205080204" pitchFamily="34" charset="-128"/>
              </a:rPr>
              <a:t>)</a:t>
            </a:r>
          </a:p>
          <a:p>
            <a:r>
              <a:rPr lang="en-GB" altLang="en-US" sz="2000">
                <a:ea typeface="ＭＳ Ｐゴシック" panose="020B0600070205080204" pitchFamily="34" charset="-128"/>
              </a:rPr>
              <a:t>They are averaged over 1ms time slices</a:t>
            </a:r>
          </a:p>
          <a:p>
            <a:r>
              <a:rPr lang="en-GB" altLang="en-US" sz="2000">
                <a:ea typeface="ＭＳ Ｐゴシック" panose="020B0600070205080204" pitchFamily="34" charset="-128"/>
              </a:rPr>
              <a:t>The ratio between active intensity and energy density is finally computed</a:t>
            </a:r>
          </a:p>
          <a:p>
            <a:r>
              <a:rPr lang="en-GB" altLang="en-US" sz="2000">
                <a:ea typeface="ＭＳ Ｐゴシック" panose="020B0600070205080204" pitchFamily="34" charset="-128"/>
                <a:cs typeface="Arial" panose="020B0604020202020204" pitchFamily="34" charset="0"/>
              </a:rPr>
              <a:t>│</a:t>
            </a:r>
            <a:r>
              <a:rPr lang="en-GB" altLang="en-US" sz="2000">
                <a:ea typeface="ＭＳ Ｐゴシック" panose="020B0600070205080204" pitchFamily="34" charset="-128"/>
              </a:rPr>
              <a:t>I</a:t>
            </a:r>
            <a:r>
              <a:rPr lang="en-GB" altLang="en-US" sz="2000">
                <a:ea typeface="ＭＳ Ｐゴシック" panose="020B0600070205080204" pitchFamily="34" charset="-128"/>
                <a:cs typeface="Arial" panose="020B0604020202020204" pitchFamily="34" charset="0"/>
              </a:rPr>
              <a:t>│</a:t>
            </a:r>
            <a:r>
              <a:rPr lang="en-GB" altLang="en-US" sz="2000">
                <a:ea typeface="ＭＳ Ｐゴシック" panose="020B0600070205080204" pitchFamily="34" charset="-128"/>
              </a:rPr>
              <a:t> = sqrt(I</a:t>
            </a:r>
            <a:r>
              <a:rPr lang="en-GB" altLang="en-US" sz="2000" baseline="-25000">
                <a:ea typeface="ＭＳ Ｐゴシック" panose="020B0600070205080204" pitchFamily="34" charset="-128"/>
              </a:rPr>
              <a:t>x</a:t>
            </a:r>
            <a:r>
              <a:rPr lang="en-GB" altLang="en-US" sz="2000" baseline="30000">
                <a:ea typeface="ＭＳ Ｐゴシック" panose="020B0600070205080204" pitchFamily="34" charset="-128"/>
              </a:rPr>
              <a:t>2  </a:t>
            </a:r>
            <a:r>
              <a:rPr lang="en-GB" altLang="en-US" sz="2000">
                <a:ea typeface="ＭＳ Ｐゴシック" panose="020B0600070205080204" pitchFamily="34" charset="-128"/>
              </a:rPr>
              <a:t>+ I</a:t>
            </a:r>
            <a:r>
              <a:rPr lang="en-GB" altLang="en-US" sz="2000" baseline="-25000">
                <a:ea typeface="ＭＳ Ｐゴシック" panose="020B0600070205080204" pitchFamily="34" charset="-128"/>
              </a:rPr>
              <a:t>y</a:t>
            </a:r>
            <a:r>
              <a:rPr lang="en-GB" altLang="en-US" sz="2000" baseline="30000">
                <a:ea typeface="ＭＳ Ｐゴシック" panose="020B0600070205080204" pitchFamily="34" charset="-128"/>
              </a:rPr>
              <a:t>2 </a:t>
            </a:r>
            <a:r>
              <a:rPr lang="en-GB" altLang="en-US" sz="2000">
                <a:ea typeface="ＭＳ Ｐゴシック" panose="020B0600070205080204" pitchFamily="34" charset="-128"/>
              </a:rPr>
              <a:t>+ I</a:t>
            </a:r>
            <a:r>
              <a:rPr lang="en-GB" altLang="en-US" sz="2000" baseline="-25000">
                <a:ea typeface="ＭＳ Ｐゴシック" panose="020B0600070205080204" pitchFamily="34" charset="-128"/>
              </a:rPr>
              <a:t>z</a:t>
            </a:r>
            <a:r>
              <a:rPr lang="en-GB" altLang="en-US" sz="2000" baseline="30000">
                <a:ea typeface="ＭＳ Ｐゴシック" panose="020B0600070205080204" pitchFamily="34" charset="-128"/>
              </a:rPr>
              <a:t>2</a:t>
            </a:r>
            <a:r>
              <a:rPr lang="en-GB" altLang="en-US" sz="2000">
                <a:ea typeface="ＭＳ Ｐゴシック" panose="020B0600070205080204" pitchFamily="34" charset="-128"/>
              </a:rPr>
              <a:t>)      R= </a:t>
            </a:r>
            <a:r>
              <a:rPr lang="en-GB" altLang="en-US" sz="2000">
                <a:ea typeface="ＭＳ Ｐゴシック" panose="020B0600070205080204" pitchFamily="34" charset="-128"/>
                <a:cs typeface="Arial" panose="020B0604020202020204" pitchFamily="34" charset="0"/>
              </a:rPr>
              <a:t>│</a:t>
            </a:r>
            <a:r>
              <a:rPr lang="en-GB" altLang="en-US" sz="2000">
                <a:ea typeface="ＭＳ Ｐゴシック" panose="020B0600070205080204" pitchFamily="34" charset="-128"/>
              </a:rPr>
              <a:t>I</a:t>
            </a:r>
            <a:r>
              <a:rPr lang="en-GB" altLang="en-US" sz="2000">
                <a:ea typeface="ＭＳ Ｐゴシック" panose="020B0600070205080204" pitchFamily="34" charset="-128"/>
                <a:cs typeface="Arial" panose="020B0604020202020204" pitchFamily="34" charset="0"/>
              </a:rPr>
              <a:t>│</a:t>
            </a:r>
            <a:r>
              <a:rPr lang="en-GB" altLang="en-US" sz="2000">
                <a:ea typeface="ＭＳ Ｐゴシック" panose="020B0600070205080204" pitchFamily="34" charset="-128"/>
              </a:rPr>
              <a:t>/ De</a:t>
            </a:r>
          </a:p>
          <a:p>
            <a:r>
              <a:rPr lang="en-GB" altLang="en-US" sz="2000">
                <a:ea typeface="ＭＳ Ｐゴシック" panose="020B0600070205080204" pitchFamily="34" charset="-128"/>
              </a:rPr>
              <a:t>And azimuth and elevation of reflections are found:</a:t>
            </a:r>
          </a:p>
          <a:p>
            <a:r>
              <a:rPr lang="en-GB" altLang="en-US" sz="2000">
                <a:ea typeface="ＭＳ Ｐゴシック" panose="020B0600070205080204" pitchFamily="34" charset="-128"/>
              </a:rPr>
              <a:t>Az = atan2(I</a:t>
            </a:r>
            <a:r>
              <a:rPr lang="en-GB" altLang="en-US" sz="2000" baseline="-25000">
                <a:ea typeface="ＭＳ Ｐゴシック" panose="020B0600070205080204" pitchFamily="34" charset="-128"/>
              </a:rPr>
              <a:t>y</a:t>
            </a:r>
            <a:r>
              <a:rPr lang="en-GB" altLang="en-US" sz="2000">
                <a:ea typeface="ＭＳ Ｐゴシック" panose="020B0600070205080204" pitchFamily="34" charset="-128"/>
              </a:rPr>
              <a:t>,I</a:t>
            </a:r>
            <a:r>
              <a:rPr lang="en-GB" altLang="en-US" sz="2000" baseline="-25000">
                <a:ea typeface="ＭＳ Ｐゴシック" panose="020B0600070205080204" pitchFamily="34" charset="-128"/>
              </a:rPr>
              <a:t>x</a:t>
            </a:r>
            <a:r>
              <a:rPr lang="en-GB" altLang="en-US" sz="2000">
                <a:ea typeface="ＭＳ Ｐゴシック" panose="020B0600070205080204" pitchFamily="34" charset="-128"/>
              </a:rPr>
              <a:t>)           El = asin( I</a:t>
            </a:r>
            <a:r>
              <a:rPr lang="en-GB" altLang="en-US" sz="2000" baseline="-25000">
                <a:ea typeface="ＭＳ Ｐゴシック" panose="020B0600070205080204" pitchFamily="34" charset="-128"/>
              </a:rPr>
              <a:t>z </a:t>
            </a:r>
            <a:r>
              <a:rPr lang="en-GB" altLang="en-US" sz="2000">
                <a:ea typeface="ＭＳ Ｐゴシック" panose="020B0600070205080204" pitchFamily="34" charset="-128"/>
              </a:rPr>
              <a:t>/ </a:t>
            </a:r>
            <a:r>
              <a:rPr lang="en-GB" altLang="en-US" sz="2000">
                <a:ea typeface="ＭＳ Ｐゴシック" panose="020B0600070205080204" pitchFamily="34" charset="-128"/>
                <a:cs typeface="Arial" panose="020B0604020202020204" pitchFamily="34" charset="0"/>
              </a:rPr>
              <a:t>│</a:t>
            </a:r>
            <a:r>
              <a:rPr lang="en-GB" altLang="en-US" sz="2000">
                <a:ea typeface="ＭＳ Ｐゴシック" panose="020B0600070205080204" pitchFamily="34" charset="-128"/>
              </a:rPr>
              <a:t>I</a:t>
            </a:r>
            <a:r>
              <a:rPr lang="en-GB" altLang="en-US" sz="2000">
                <a:ea typeface="ＭＳ Ｐゴシック" panose="020B0600070205080204" pitchFamily="34" charset="-128"/>
                <a:cs typeface="Arial" panose="020B0604020202020204" pitchFamily="34" charset="0"/>
              </a:rPr>
              <a:t>│</a:t>
            </a:r>
            <a:r>
              <a:rPr lang="en-GB" altLang="en-US" sz="2000">
                <a:ea typeface="ＭＳ Ｐゴシック" panose="020B0600070205080204" pitchFamily="34" charset="-128"/>
              </a:rPr>
              <a:t>)</a:t>
            </a:r>
            <a:endParaRPr lang="en-US" altLang="en-US" sz="200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9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9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9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9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9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9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9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91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91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91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91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6915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938" name="Rectangle 2">
            <a:extLst>
              <a:ext uri="{FF2B5EF4-FFF2-40B4-BE49-F238E27FC236}">
                <a16:creationId xmlns:a16="http://schemas.microsoft.com/office/drawing/2014/main" id="{EB3BD41B-BF31-C6D4-465E-05EEBB3D1ADC}"/>
              </a:ext>
            </a:extLst>
          </p:cNvPr>
          <p:cNvSpPr>
            <a:spLocks noChangeArrowheads="1"/>
          </p:cNvSpPr>
          <p:nvPr>
            <p:ph type="title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>
                <a:effectLst/>
                <a:ea typeface="ＭＳ Ｐゴシック" panose="020B0600070205080204" pitchFamily="34" charset="-128"/>
              </a:rPr>
              <a:t>Background image</a:t>
            </a:r>
            <a:endParaRPr lang="en-US" altLang="en-US">
              <a:effectLst/>
              <a:ea typeface="ＭＳ Ｐゴシック" panose="020B0600070205080204" pitchFamily="34" charset="-128"/>
            </a:endParaRPr>
          </a:p>
        </p:txBody>
      </p:sp>
      <p:sp>
        <p:nvSpPr>
          <p:cNvPr id="167939" name="Rectangle 3">
            <a:extLst>
              <a:ext uri="{FF2B5EF4-FFF2-40B4-BE49-F238E27FC236}">
                <a16:creationId xmlns:a16="http://schemas.microsoft.com/office/drawing/2014/main" id="{A53F10C9-801C-3E16-A66B-305ECCE9D8B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1112838"/>
            <a:ext cx="8229600" cy="4835525"/>
          </a:xfrm>
        </p:spPr>
        <p:txBody>
          <a:bodyPr/>
          <a:lstStyle/>
          <a:p>
            <a:r>
              <a:rPr lang="en-GB" altLang="en-US">
                <a:ea typeface="ＭＳ Ｐゴシック" panose="020B0600070205080204" pitchFamily="34" charset="-128"/>
              </a:rPr>
              <a:t>The Mercator projection is employed for creating a rectangular image covering the whole surface of the sphere</a:t>
            </a:r>
            <a:endParaRPr lang="en-US" altLang="en-US">
              <a:ea typeface="ＭＳ Ｐゴシック" panose="020B0600070205080204" pitchFamily="34" charset="-128"/>
            </a:endParaRPr>
          </a:p>
        </p:txBody>
      </p:sp>
      <p:pic>
        <p:nvPicPr>
          <p:cNvPr id="167940" name="Picture 4">
            <a:extLst>
              <a:ext uri="{FF2B5EF4-FFF2-40B4-BE49-F238E27FC236}">
                <a16:creationId xmlns:a16="http://schemas.microsoft.com/office/drawing/2014/main" id="{70074550-49E5-F1ED-7355-7A292F240AF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7075" y="2454275"/>
            <a:ext cx="5259388" cy="4035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962" name="Rectangle 2">
            <a:extLst>
              <a:ext uri="{FF2B5EF4-FFF2-40B4-BE49-F238E27FC236}">
                <a16:creationId xmlns:a16="http://schemas.microsoft.com/office/drawing/2014/main" id="{E07823B2-483D-F7C1-5FEC-D8FCEC375657}"/>
              </a:ext>
            </a:extLst>
          </p:cNvPr>
          <p:cNvSpPr>
            <a:spLocks noChangeArrowheads="1"/>
          </p:cNvSpPr>
          <p:nvPr>
            <p:ph type="title"/>
          </p:nvPr>
        </p:nvSpPr>
        <p:spPr bwMode="auto">
          <a:xfrm>
            <a:off x="457200" y="123825"/>
            <a:ext cx="8229600" cy="588963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sz="2800">
                <a:effectLst/>
                <a:ea typeface="ＭＳ Ｐゴシック" panose="020B0600070205080204" pitchFamily="34" charset="-128"/>
              </a:rPr>
              <a:t>Image Composite Editor</a:t>
            </a:r>
            <a:endParaRPr lang="en-US" altLang="en-US" sz="2800">
              <a:effectLst/>
              <a:ea typeface="ＭＳ Ｐゴシック" panose="020B0600070205080204" pitchFamily="34" charset="-128"/>
            </a:endParaRPr>
          </a:p>
        </p:txBody>
      </p:sp>
      <p:sp>
        <p:nvSpPr>
          <p:cNvPr id="168963" name="Rectangle 3">
            <a:extLst>
              <a:ext uri="{FF2B5EF4-FFF2-40B4-BE49-F238E27FC236}">
                <a16:creationId xmlns:a16="http://schemas.microsoft.com/office/drawing/2014/main" id="{7B329961-49E7-9E84-6CDD-60A14E9175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20663" y="1135063"/>
            <a:ext cx="8923337" cy="4835525"/>
          </a:xfrm>
        </p:spPr>
        <p:txBody>
          <a:bodyPr/>
          <a:lstStyle/>
          <a:p>
            <a:r>
              <a:rPr lang="en-GB" altLang="en-US" sz="1800">
                <a:ea typeface="ＭＳ Ｐゴシック" panose="020B0600070205080204" pitchFamily="34" charset="-128"/>
              </a:rPr>
              <a:t>Creates a panoramic image ranging 360°horizontally and up to 180°vertically</a:t>
            </a:r>
            <a:endParaRPr lang="en-US" altLang="en-US" sz="1800">
              <a:ea typeface="ＭＳ Ｐゴシック" panose="020B0600070205080204" pitchFamily="34" charset="-128"/>
            </a:endParaRPr>
          </a:p>
        </p:txBody>
      </p:sp>
      <p:pic>
        <p:nvPicPr>
          <p:cNvPr id="168964" name="Picture 4">
            <a:extLst>
              <a:ext uri="{FF2B5EF4-FFF2-40B4-BE49-F238E27FC236}">
                <a16:creationId xmlns:a16="http://schemas.microsoft.com/office/drawing/2014/main" id="{4AD48426-06EE-359A-1081-E57B6A8C53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9500" y="1538288"/>
            <a:ext cx="7035800" cy="5165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986" name="Rectangle 2">
            <a:extLst>
              <a:ext uri="{FF2B5EF4-FFF2-40B4-BE49-F238E27FC236}">
                <a16:creationId xmlns:a16="http://schemas.microsoft.com/office/drawing/2014/main" id="{8ED65490-7314-AE6C-B799-E180724FAAB3}"/>
              </a:ext>
            </a:extLst>
          </p:cNvPr>
          <p:cNvSpPr>
            <a:spLocks noChangeArrowheads="1"/>
          </p:cNvSpPr>
          <p:nvPr>
            <p:ph type="title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>
                <a:effectLst/>
                <a:ea typeface="ＭＳ Ｐゴシック" panose="020B0600070205080204" pitchFamily="34" charset="-128"/>
              </a:rPr>
              <a:t>Reflection Mapping</a:t>
            </a:r>
            <a:endParaRPr lang="en-US" altLang="en-US">
              <a:effectLst/>
              <a:ea typeface="ＭＳ Ｐゴシック" panose="020B0600070205080204" pitchFamily="34" charset="-128"/>
            </a:endParaRPr>
          </a:p>
        </p:txBody>
      </p:sp>
      <p:sp>
        <p:nvSpPr>
          <p:cNvPr id="169987" name="Rectangle 3">
            <a:extLst>
              <a:ext uri="{FF2B5EF4-FFF2-40B4-BE49-F238E27FC236}">
                <a16:creationId xmlns:a16="http://schemas.microsoft.com/office/drawing/2014/main" id="{D3EDB188-7AC0-3BE1-62AB-D7974116A13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>
                <a:ea typeface="ＭＳ Ｐゴシック" panose="020B0600070205080204" pitchFamily="34" charset="-128"/>
              </a:rPr>
              <a:t>We can now plot a circle for every reflection, at the Azimuth and Elevation found, over a standard Cartesian framework</a:t>
            </a:r>
          </a:p>
          <a:p>
            <a:pPr>
              <a:lnSpc>
                <a:spcPct val="90000"/>
              </a:lnSpc>
            </a:pPr>
            <a:r>
              <a:rPr lang="en-GB" altLang="en-US">
                <a:ea typeface="ＭＳ Ｐゴシック" panose="020B0600070205080204" pitchFamily="34" charset="-128"/>
              </a:rPr>
              <a:t>The radius of the circle is made proportional to the Sound Intensity level in dB</a:t>
            </a:r>
          </a:p>
          <a:p>
            <a:pPr>
              <a:lnSpc>
                <a:spcPct val="90000"/>
              </a:lnSpc>
            </a:pPr>
            <a:r>
              <a:rPr lang="en-GB" altLang="en-US">
                <a:ea typeface="ＭＳ Ｐゴシック" panose="020B0600070205080204" pitchFamily="34" charset="-128"/>
              </a:rPr>
              <a:t>The transparency of the circle is made proportional to the ratio R</a:t>
            </a:r>
          </a:p>
          <a:p>
            <a:pPr>
              <a:lnSpc>
                <a:spcPct val="90000"/>
              </a:lnSpc>
            </a:pPr>
            <a:r>
              <a:rPr lang="en-GB" altLang="en-US">
                <a:ea typeface="ＭＳ Ｐゴシック" panose="020B0600070205080204" pitchFamily="34" charset="-128"/>
              </a:rPr>
              <a:t>When R is low, the intensity is not indicating anymore a direction of arrival which can be perceived by the listeners</a:t>
            </a:r>
          </a:p>
          <a:p>
            <a:pPr>
              <a:lnSpc>
                <a:spcPct val="90000"/>
              </a:lnSpc>
            </a:pPr>
            <a:r>
              <a:rPr lang="en-GB" altLang="en-US">
                <a:ea typeface="ＭＳ Ｐゴシック" panose="020B0600070205080204" pitchFamily="34" charset="-128"/>
              </a:rPr>
              <a:t>When R is large (close to 1), the sound is strongly polarized in one direction, which can be easily perceived</a:t>
            </a:r>
            <a:endParaRPr lang="en-US" altLang="en-US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9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9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9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9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9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9987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1010" name="Auditorium.avi">
            <a:hlinkClick r:id="" action="ppaction://media"/>
            <a:extLst>
              <a:ext uri="{FF2B5EF4-FFF2-40B4-BE49-F238E27FC236}">
                <a16:creationId xmlns:a16="http://schemas.microsoft.com/office/drawing/2014/main" id="{E3E8AFCD-D790-9DCB-309D-8C105D526F8B}"/>
              </a:ext>
            </a:extLst>
          </p:cNvPr>
          <p:cNvPicPr>
            <a:picLocks noRot="1" noChangeAspect="1" noChangeArrowheads="1"/>
          </p:cNvPicPr>
          <p:nvPr>
            <p:ph sz="half" idx="2"/>
            <a:videoFile r:link="rId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922338" y="1139825"/>
            <a:ext cx="7070725" cy="5414963"/>
          </a:xfrm>
        </p:spPr>
      </p:pic>
      <p:sp>
        <p:nvSpPr>
          <p:cNvPr id="171011" name="Rectangle 3">
            <a:extLst>
              <a:ext uri="{FF2B5EF4-FFF2-40B4-BE49-F238E27FC236}">
                <a16:creationId xmlns:a16="http://schemas.microsoft.com/office/drawing/2014/main" id="{FEC30DFA-8DE6-F9EF-B69C-215CD7003A21}"/>
              </a:ext>
            </a:extLst>
          </p:cNvPr>
          <p:cNvSpPr>
            <a:spLocks noChangeArrowheads="1"/>
          </p:cNvSpPr>
          <p:nvPr>
            <p:ph type="title"/>
          </p:nvPr>
        </p:nvSpPr>
        <p:spPr bwMode="auto">
          <a:xfrm>
            <a:off x="457200" y="109538"/>
            <a:ext cx="8229600" cy="665162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sz="2400">
                <a:effectLst/>
                <a:ea typeface="ＭＳ Ｐゴシック" panose="020B0600070205080204" pitchFamily="34" charset="-128"/>
              </a:rPr>
              <a:t>Echo localization from B-format IR</a:t>
            </a:r>
            <a:endParaRPr lang="en-US" altLang="en-US" sz="2400">
              <a:effectLst/>
              <a:ea typeface="ＭＳ Ｐゴシック" panose="020B0600070205080204" pitchFamily="34" charset="-128"/>
            </a:endParaRPr>
          </a:p>
        </p:txBody>
      </p:sp>
      <p:sp>
        <p:nvSpPr>
          <p:cNvPr id="171012" name="Rectangle 4">
            <a:extLst>
              <a:ext uri="{FF2B5EF4-FFF2-40B4-BE49-F238E27FC236}">
                <a16:creationId xmlns:a16="http://schemas.microsoft.com/office/drawing/2014/main" id="{D471EA01-694C-533D-10D0-57993E4958F9}"/>
              </a:ext>
            </a:extLst>
          </p:cNvPr>
          <p:cNvSpPr>
            <a:spLocks noGrp="1"/>
          </p:cNvSpPr>
          <p:nvPr>
            <p:ph type="body" sz="half" idx="1"/>
          </p:nvPr>
        </p:nvSpPr>
        <p:spPr>
          <a:xfrm>
            <a:off x="457200" y="765175"/>
            <a:ext cx="7945438" cy="4835525"/>
          </a:xfrm>
        </p:spPr>
        <p:txBody>
          <a:bodyPr/>
          <a:lstStyle/>
          <a:p>
            <a:r>
              <a:rPr lang="en-GB" altLang="en-US" sz="2000" dirty="0">
                <a:ea typeface="ＭＳ Ｐゴシック" panose="020B0600070205080204" pitchFamily="34" charset="-128"/>
              </a:rPr>
              <a:t>Visual Basic program for displaying reflections</a:t>
            </a:r>
            <a:endParaRPr lang="en-US" altLang="en-US" sz="2000" dirty="0">
              <a:ea typeface="ＭＳ Ｐゴシック" panose="020B0600070205080204" pitchFamily="34" charset="-128"/>
            </a:endParaRPr>
          </a:p>
        </p:txBody>
      </p:sp>
      <p:pic>
        <p:nvPicPr>
          <p:cNvPr id="171013" name="Picture 5">
            <a:extLst>
              <a:ext uri="{FF2B5EF4-FFF2-40B4-BE49-F238E27FC236}">
                <a16:creationId xmlns:a16="http://schemas.microsoft.com/office/drawing/2014/main" id="{9250F26E-E455-419E-83FD-3F2BC7A8C4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2338" y="1139825"/>
            <a:ext cx="7070725" cy="541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71014" name="AutoShape 6">
            <a:extLst>
              <a:ext uri="{FF2B5EF4-FFF2-40B4-BE49-F238E27FC236}">
                <a16:creationId xmlns:a16="http://schemas.microsoft.com/office/drawing/2014/main" id="{AA36245E-5C4B-8115-A7A5-B924895A2F3C}"/>
              </a:ext>
            </a:extLst>
          </p:cNvPr>
          <p:cNvSpPr>
            <a:spLocks/>
          </p:cNvSpPr>
          <p:nvPr/>
        </p:nvSpPr>
        <p:spPr bwMode="auto">
          <a:xfrm>
            <a:off x="187325" y="5343525"/>
            <a:ext cx="1470025" cy="719138"/>
          </a:xfrm>
          <a:prstGeom prst="borderCallout2">
            <a:avLst>
              <a:gd name="adj1" fmla="val 13213"/>
              <a:gd name="adj2" fmla="val 105185"/>
              <a:gd name="adj3" fmla="val 13213"/>
              <a:gd name="adj4" fmla="val 119764"/>
              <a:gd name="adj5" fmla="val 92477"/>
              <a:gd name="adj6" fmla="val 134880"/>
            </a:avLst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algn="ctr"/>
            <a:r>
              <a:rPr lang="en-GB" altLang="en-US"/>
              <a:t>Sound Intensity</a:t>
            </a:r>
            <a:endParaRPr lang="en-US" altLang="en-US"/>
          </a:p>
        </p:txBody>
      </p:sp>
      <p:sp>
        <p:nvSpPr>
          <p:cNvPr id="171015" name="AutoShape 7">
            <a:extLst>
              <a:ext uri="{FF2B5EF4-FFF2-40B4-BE49-F238E27FC236}">
                <a16:creationId xmlns:a16="http://schemas.microsoft.com/office/drawing/2014/main" id="{CA1C6626-CA2E-E757-F2E2-CA93E1578B0D}"/>
              </a:ext>
            </a:extLst>
          </p:cNvPr>
          <p:cNvSpPr>
            <a:spLocks/>
          </p:cNvSpPr>
          <p:nvPr/>
        </p:nvSpPr>
        <p:spPr bwMode="auto">
          <a:xfrm>
            <a:off x="7115175" y="5219700"/>
            <a:ext cx="1470025" cy="719138"/>
          </a:xfrm>
          <a:prstGeom prst="borderCallout2">
            <a:avLst>
              <a:gd name="adj1" fmla="val 13213"/>
              <a:gd name="adj2" fmla="val -5185"/>
              <a:gd name="adj3" fmla="val 13213"/>
              <a:gd name="adj4" fmla="val -57884"/>
              <a:gd name="adj5" fmla="val 108625"/>
              <a:gd name="adj6" fmla="val -112634"/>
            </a:avLst>
          </a:prstGeom>
          <a:solidFill>
            <a:schemeClr val="bg1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algn="ctr"/>
            <a:r>
              <a:rPr lang="en-GB" altLang="en-US"/>
              <a:t>Energy Density</a:t>
            </a:r>
            <a:endParaRPr lang="en-US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0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10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10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0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10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10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0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710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 nodeType="clickPar">
                      <p:stCondLst>
                        <p:cond delay="0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3" dur="1" fill="hold"/>
                                        <p:tgtEl>
                                          <p:spTgt spid="1710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1010"/>
                  </p:tgtEl>
                </p:cond>
              </p:nextCondLst>
            </p:seq>
            <p:video fullScrn="1">
              <p:cMediaNode>
                <p:cTn id="24" fill="remove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171010"/>
                </p:tgtEl>
              </p:cMediaNode>
            </p:video>
          </p:childTnLst>
        </p:cTn>
      </p:par>
    </p:tnLst>
    <p:bldLst>
      <p:bldP spid="171014" grpId="0" animBg="1"/>
      <p:bldP spid="171015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C9A3CA5-8707-5ADC-2201-D281F684E4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1010" name="Auditorium.avi">
            <a:hlinkClick r:id="" action="ppaction://media"/>
            <a:extLst>
              <a:ext uri="{FF2B5EF4-FFF2-40B4-BE49-F238E27FC236}">
                <a16:creationId xmlns:a16="http://schemas.microsoft.com/office/drawing/2014/main" id="{9FA02766-0AF9-BF47-A94A-3321D860212B}"/>
              </a:ext>
            </a:extLst>
          </p:cNvPr>
          <p:cNvPicPr>
            <a:picLocks noRot="1" noChangeAspect="1" noChangeArrowheads="1"/>
          </p:cNvPicPr>
          <p:nvPr>
            <p:ph sz="half" idx="2"/>
            <a:videoFile r:link="rId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922338" y="1139825"/>
            <a:ext cx="7070725" cy="5414963"/>
          </a:xfrm>
        </p:spPr>
      </p:pic>
      <p:sp>
        <p:nvSpPr>
          <p:cNvPr id="171011" name="Rectangle 3">
            <a:extLst>
              <a:ext uri="{FF2B5EF4-FFF2-40B4-BE49-F238E27FC236}">
                <a16:creationId xmlns:a16="http://schemas.microsoft.com/office/drawing/2014/main" id="{4FCF41AA-A2AE-287D-0EA6-885A92EF3032}"/>
              </a:ext>
            </a:extLst>
          </p:cNvPr>
          <p:cNvSpPr>
            <a:spLocks noChangeArrowheads="1"/>
          </p:cNvSpPr>
          <p:nvPr>
            <p:ph type="title"/>
          </p:nvPr>
        </p:nvSpPr>
        <p:spPr bwMode="auto">
          <a:xfrm>
            <a:off x="457200" y="109538"/>
            <a:ext cx="8229600" cy="665162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sz="2400">
                <a:effectLst/>
                <a:ea typeface="ＭＳ Ｐゴシック" panose="020B0600070205080204" pitchFamily="34" charset="-128"/>
              </a:rPr>
              <a:t>Echo localization from B-format IR</a:t>
            </a:r>
            <a:endParaRPr lang="en-US" altLang="en-US" sz="2400">
              <a:effectLst/>
              <a:ea typeface="ＭＳ Ｐゴシック" panose="020B0600070205080204" pitchFamily="34" charset="-128"/>
            </a:endParaRPr>
          </a:p>
        </p:txBody>
      </p:sp>
      <p:sp>
        <p:nvSpPr>
          <p:cNvPr id="171012" name="Rectangle 4">
            <a:extLst>
              <a:ext uri="{FF2B5EF4-FFF2-40B4-BE49-F238E27FC236}">
                <a16:creationId xmlns:a16="http://schemas.microsoft.com/office/drawing/2014/main" id="{9A28EC40-659B-9C51-EC15-89B74183DC71}"/>
              </a:ext>
            </a:extLst>
          </p:cNvPr>
          <p:cNvSpPr>
            <a:spLocks noGrp="1"/>
          </p:cNvSpPr>
          <p:nvPr>
            <p:ph type="body" sz="half" idx="1"/>
          </p:nvPr>
        </p:nvSpPr>
        <p:spPr>
          <a:xfrm>
            <a:off x="457200" y="765175"/>
            <a:ext cx="7945438" cy="4835525"/>
          </a:xfrm>
        </p:spPr>
        <p:txBody>
          <a:bodyPr/>
          <a:lstStyle/>
          <a:p>
            <a:r>
              <a:rPr lang="en-GB" altLang="en-US" sz="2000" dirty="0">
                <a:ea typeface="ＭＳ Ｐゴシック" panose="020B0600070205080204" pitchFamily="34" charset="-128"/>
              </a:rPr>
              <a:t>Visual Basic program for displaying reflections - video</a:t>
            </a:r>
            <a:endParaRPr lang="en-US" altLang="en-US" sz="2000" dirty="0">
              <a:ea typeface="ＭＳ Ｐゴシック" panose="020B0600070205080204" pitchFamily="34" charset="-128"/>
            </a:endParaRPr>
          </a:p>
        </p:txBody>
      </p:sp>
      <p:pic>
        <p:nvPicPr>
          <p:cNvPr id="171013" name="Picture 5">
            <a:extLst>
              <a:ext uri="{FF2B5EF4-FFF2-40B4-BE49-F238E27FC236}">
                <a16:creationId xmlns:a16="http://schemas.microsoft.com/office/drawing/2014/main" id="{2A593532-D25C-9810-FC02-AC1795327E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2338" y="1139825"/>
            <a:ext cx="7070725" cy="541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Auditorium">
            <a:hlinkClick r:id="" action="ppaction://media"/>
            <a:extLst>
              <a:ext uri="{FF2B5EF4-FFF2-40B4-BE49-F238E27FC236}">
                <a16:creationId xmlns:a16="http://schemas.microsoft.com/office/drawing/2014/main" id="{793FA32C-FFE0-72BB-216A-852338A75E96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922337" y="1139825"/>
            <a:ext cx="7070725" cy="54146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10672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0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3024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710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 nodeType="clickPar">
                      <p:stCondLst>
                        <p:cond delay="0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5" dur="1" fill="hold"/>
                                        <p:tgtEl>
                                          <p:spTgt spid="1710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1010"/>
                  </p:tgtEl>
                </p:cond>
              </p:nextCondLst>
            </p:seq>
            <p:video fullScrn="1">
              <p:cMediaNode>
                <p:cTn id="16" fill="remove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171010"/>
                </p:tgtEl>
              </p:cMediaNode>
            </p:video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22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82" name="Rectangle 2">
            <a:extLst>
              <a:ext uri="{FF2B5EF4-FFF2-40B4-BE49-F238E27FC236}">
                <a16:creationId xmlns:a16="http://schemas.microsoft.com/office/drawing/2014/main" id="{0A512FCC-8E42-A9F8-C7EC-2C9BD7D35E1C}"/>
              </a:ext>
            </a:extLst>
          </p:cNvPr>
          <p:cNvSpPr>
            <a:spLocks noChangeArrowheads="1"/>
          </p:cNvSpPr>
          <p:nvPr>
            <p:ph type="title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>
                <a:effectLst/>
                <a:ea typeface="ＭＳ Ｐゴシック" panose="020B0600070205080204" pitchFamily="34" charset="-128"/>
              </a:rPr>
              <a:t>Massive microphone arrays</a:t>
            </a:r>
            <a:endParaRPr lang="en-US" altLang="en-US">
              <a:effectLst/>
              <a:ea typeface="ＭＳ Ｐゴシック" panose="020B0600070205080204" pitchFamily="34" charset="-128"/>
            </a:endParaRPr>
          </a:p>
        </p:txBody>
      </p:sp>
      <p:sp>
        <p:nvSpPr>
          <p:cNvPr id="174083" name="Rectangle 3">
            <a:extLst>
              <a:ext uri="{FF2B5EF4-FFF2-40B4-BE49-F238E27FC236}">
                <a16:creationId xmlns:a16="http://schemas.microsoft.com/office/drawing/2014/main" id="{09EF1CDE-1746-BBC6-88F8-BAC23048AEA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57200" indent="-457200"/>
            <a:r>
              <a:rPr lang="en-GB" altLang="en-US">
                <a:ea typeface="ＭＳ Ｐゴシック" panose="020B0600070205080204" pitchFamily="34" charset="-128"/>
              </a:rPr>
              <a:t>Thanks to the recent availability of a massive 32-capsules spherical microphone array (Eigenmike™), it is now possible to synthesize high directivity virtual microphones, thanks to three competing technologies:</a:t>
            </a:r>
          </a:p>
          <a:p>
            <a:pPr marL="457200" indent="-457200"/>
            <a:endParaRPr lang="en-GB" altLang="en-US">
              <a:ea typeface="ＭＳ Ｐゴシック" panose="020B0600070205080204" pitchFamily="34" charset="-128"/>
            </a:endParaRPr>
          </a:p>
          <a:p>
            <a:pPr marL="457200" indent="-457200">
              <a:buFont typeface="Arial" panose="020B0604020202020204" pitchFamily="34" charset="0"/>
              <a:buAutoNum type="arabicPeriod"/>
            </a:pPr>
            <a:r>
              <a:rPr lang="en-GB" altLang="en-US">
                <a:ea typeface="ＭＳ Ｐゴシック" panose="020B0600070205080204" pitchFamily="34" charset="-128"/>
              </a:rPr>
              <a:t>HOA: High Order Ambisonics (3</a:t>
            </a:r>
            <a:r>
              <a:rPr lang="en-GB" altLang="en-US" baseline="30000">
                <a:ea typeface="ＭＳ Ｐゴシック" panose="020B0600070205080204" pitchFamily="34" charset="-128"/>
              </a:rPr>
              <a:t>rd</a:t>
            </a:r>
            <a:r>
              <a:rPr lang="en-GB" altLang="en-US">
                <a:ea typeface="ＭＳ Ｐゴシック" panose="020B0600070205080204" pitchFamily="34" charset="-128"/>
              </a:rPr>
              <a:t> order B-format)</a:t>
            </a:r>
          </a:p>
          <a:p>
            <a:pPr marL="457200" indent="-457200">
              <a:buFont typeface="Arial" panose="020B0604020202020204" pitchFamily="34" charset="0"/>
              <a:buAutoNum type="arabicPeriod"/>
            </a:pPr>
            <a:r>
              <a:rPr lang="en-GB" altLang="en-US">
                <a:ea typeface="ＭＳ Ｐゴシック" panose="020B0600070205080204" pitchFamily="34" charset="-128"/>
              </a:rPr>
              <a:t>Direct numerical synthesis (Matrix of FIR filters)</a:t>
            </a:r>
          </a:p>
          <a:p>
            <a:pPr marL="457200" indent="-457200">
              <a:buFont typeface="Arial" panose="020B0604020202020204" pitchFamily="34" charset="0"/>
              <a:buAutoNum type="arabicPeriod"/>
            </a:pPr>
            <a:r>
              <a:rPr lang="en-GB" altLang="en-US">
                <a:ea typeface="ＭＳ Ｐゴシック" panose="020B0600070205080204" pitchFamily="34" charset="-128"/>
              </a:rPr>
              <a:t>SPS: Spatial PCM Sampling (NEW !!!)</a:t>
            </a:r>
            <a:endParaRPr lang="en-US" altLang="en-US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0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0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0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0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08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olo 1">
            <a:extLst>
              <a:ext uri="{FF2B5EF4-FFF2-40B4-BE49-F238E27FC236}">
                <a16:creationId xmlns:a16="http://schemas.microsoft.com/office/drawing/2014/main" id="{1C668738-3410-23BC-229E-057FB2B4D92F}"/>
              </a:ext>
            </a:extLst>
          </p:cNvPr>
          <p:cNvSpPr txBox="1">
            <a:spLocks/>
          </p:cNvSpPr>
          <p:nvPr/>
        </p:nvSpPr>
        <p:spPr>
          <a:xfrm>
            <a:off x="685800" y="174625"/>
            <a:ext cx="7772400" cy="596900"/>
          </a:xfrm>
          <a:prstGeom prst="rect">
            <a:avLst/>
          </a:prstGeom>
        </p:spPr>
        <p:txBody>
          <a:bodyPr anchor="b"/>
          <a:lstStyle>
            <a:lvl1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/>
            <a:r>
              <a:rPr lang="en-US" altLang="en-US" sz="3600">
                <a:solidFill>
                  <a:srgbClr val="000099"/>
                </a:solidFill>
                <a:latin typeface="Arial" panose="020B0604020202020204" pitchFamily="34" charset="0"/>
              </a:rPr>
              <a:t>Spherical arrays</a:t>
            </a:r>
            <a:endParaRPr lang="it-IT" altLang="en-US" sz="3600">
              <a:solidFill>
                <a:srgbClr val="000099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" panose="020B0604020202020204" pitchFamily="34" charset="0"/>
            </a:endParaRPr>
          </a:p>
        </p:txBody>
      </p:sp>
      <p:grpSp>
        <p:nvGrpSpPr>
          <p:cNvPr id="2" name="Gruppo 1">
            <a:extLst>
              <a:ext uri="{FF2B5EF4-FFF2-40B4-BE49-F238E27FC236}">
                <a16:creationId xmlns:a16="http://schemas.microsoft.com/office/drawing/2014/main" id="{9C4FDBA9-0968-4B60-F741-F865FB7DC30B}"/>
              </a:ext>
            </a:extLst>
          </p:cNvPr>
          <p:cNvGrpSpPr>
            <a:grpSpLocks/>
          </p:cNvGrpSpPr>
          <p:nvPr/>
        </p:nvGrpSpPr>
        <p:grpSpPr bwMode="auto">
          <a:xfrm>
            <a:off x="182563" y="1293813"/>
            <a:ext cx="8872537" cy="4454525"/>
            <a:chOff x="104775" y="1816100"/>
            <a:chExt cx="8872538" cy="4454525"/>
          </a:xfrm>
        </p:grpSpPr>
        <p:sp>
          <p:nvSpPr>
            <p:cNvPr id="175110" name="CasellaDiTesto 4">
              <a:extLst>
                <a:ext uri="{FF2B5EF4-FFF2-40B4-BE49-F238E27FC236}">
                  <a16:creationId xmlns:a16="http://schemas.microsoft.com/office/drawing/2014/main" id="{231CB154-2F49-925C-B022-ADADE95B111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04775" y="1816100"/>
              <a:ext cx="8550275" cy="4572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Palatino Linotype" panose="02040502050505030304" pitchFamily="18" charset="0"/>
                  <a:ea typeface="ＭＳ Ｐゴシック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Palatino Linotype" panose="02040502050505030304" pitchFamily="18" charset="0"/>
                  <a:ea typeface="ＭＳ Ｐゴシック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Palatino Linotype" panose="02040502050505030304" pitchFamily="18" charset="0"/>
                  <a:ea typeface="ＭＳ Ｐゴシック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Palatino Linotype" panose="02040502050505030304" pitchFamily="18" charset="0"/>
                  <a:ea typeface="ＭＳ Ｐゴシック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Palatino Linotype" panose="02040502050505030304" pitchFamily="18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Palatino Linotype" panose="02040502050505030304" pitchFamily="18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Palatino Linotype" panose="02040502050505030304" pitchFamily="18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Palatino Linotype" panose="02040502050505030304" pitchFamily="18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Palatino Linotype" panose="02040502050505030304" pitchFamily="18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/>
              <a:r>
                <a:rPr lang="en-GB" altLang="en-US" b="1" u="sng">
                  <a:latin typeface="Century Gothic" panose="020B0502020202020204" pitchFamily="34" charset="0"/>
                </a:rPr>
                <a:t>2009</a:t>
              </a:r>
              <a:r>
                <a:rPr lang="en-GB" altLang="en-US" b="1">
                  <a:latin typeface="Century Gothic" panose="020B0502020202020204" pitchFamily="34" charset="0"/>
                </a:rPr>
                <a:t>: </a:t>
              </a:r>
              <a:r>
                <a:rPr lang="en-GB" altLang="en-US">
                  <a:latin typeface="Century Gothic" panose="020B0502020202020204" pitchFamily="34" charset="0"/>
                </a:rPr>
                <a:t>first prototype of a spherical array (32 capsules)</a:t>
              </a:r>
              <a:endParaRPr lang="en-GB" altLang="en-US" b="1" u="sng">
                <a:latin typeface="Century Gothic" panose="020B0502020202020204" pitchFamily="34" charset="0"/>
              </a:endParaRPr>
            </a:p>
          </p:txBody>
        </p:sp>
        <p:pic>
          <p:nvPicPr>
            <p:cNvPr id="175111" name="Immagine 2" descr="Screen shot 2011-05-13 at 5.33.48 PM.png">
              <a:extLst>
                <a:ext uri="{FF2B5EF4-FFF2-40B4-BE49-F238E27FC236}">
                  <a16:creationId xmlns:a16="http://schemas.microsoft.com/office/drawing/2014/main" id="{39BAD2BD-03E9-4566-1611-24773891F06B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688013" y="2587625"/>
              <a:ext cx="3289300" cy="36830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" name="Rettangolo 4">
              <a:extLst>
                <a:ext uri="{FF2B5EF4-FFF2-40B4-BE49-F238E27FC236}">
                  <a16:creationId xmlns:a16="http://schemas.microsoft.com/office/drawing/2014/main" id="{37CF3D8D-154C-714E-3EFA-61E837FFD2FA}"/>
                </a:ext>
              </a:extLst>
            </p:cNvPr>
            <p:cNvSpPr/>
            <p:nvPr/>
          </p:nvSpPr>
          <p:spPr>
            <a:xfrm>
              <a:off x="685800" y="4784725"/>
              <a:ext cx="4027487" cy="1187450"/>
            </a:xfrm>
            <a:prstGeom prst="rect">
              <a:avLst/>
            </a:prstGeom>
          </p:spPr>
          <p:txBody>
            <a:bodyPr>
              <a:spAutoFit/>
            </a:bodyPr>
            <a:lstStyle/>
            <a:p>
              <a:pPr algn="ctr">
                <a:defRPr/>
              </a:pPr>
              <a:r>
                <a:rPr lang="en-GB" sz="2400" dirty="0">
                  <a:latin typeface="+mj-lt"/>
                  <a:ea typeface="ＭＳ Ｐゴシック" charset="0"/>
                  <a:cs typeface="ＭＳ Ｐゴシック" charset="0"/>
                </a:rPr>
                <a:t>Expanded polyurethane</a:t>
              </a:r>
            </a:p>
            <a:p>
              <a:pPr algn="ctr">
                <a:defRPr/>
              </a:pPr>
              <a:r>
                <a:rPr lang="en-GB" sz="2400" dirty="0">
                  <a:latin typeface="+mj-lt"/>
                  <a:ea typeface="ＭＳ Ｐゴシック" charset="0"/>
                  <a:cs typeface="ＭＳ Ｐゴシック" charset="0"/>
                </a:rPr>
                <a:t>(too much delicate for handling!)</a:t>
              </a:r>
            </a:p>
          </p:txBody>
        </p:sp>
        <p:cxnSp>
          <p:nvCxnSpPr>
            <p:cNvPr id="7" name="Connettore 2 6">
              <a:extLst>
                <a:ext uri="{FF2B5EF4-FFF2-40B4-BE49-F238E27FC236}">
                  <a16:creationId xmlns:a16="http://schemas.microsoft.com/office/drawing/2014/main" id="{B571B14E-4444-E3E4-2D33-630414AE8F3E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 flipV="1">
              <a:off x="4560888" y="4046538"/>
              <a:ext cx="1955800" cy="1217612"/>
            </a:xfrm>
            <a:prstGeom prst="straightConnector1">
              <a:avLst/>
            </a:prstGeom>
            <a:noFill/>
            <a:ln w="28575">
              <a:solidFill>
                <a:srgbClr val="FF0000"/>
              </a:solidFill>
              <a:round/>
              <a:headEnd/>
              <a:tailEnd type="arrow" w="med" len="med"/>
            </a:ln>
            <a:effectLst>
              <a:outerShdw blurRad="40000" dist="20000" dir="5400000" rotWithShape="0">
                <a:srgbClr val="808080">
                  <a:alpha val="37999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1" name="Rettangolo 20">
              <a:extLst>
                <a:ext uri="{FF2B5EF4-FFF2-40B4-BE49-F238E27FC236}">
                  <a16:creationId xmlns:a16="http://schemas.microsoft.com/office/drawing/2014/main" id="{31258BBD-9487-9D2C-EF6E-0E96654B9B29}"/>
                </a:ext>
              </a:extLst>
            </p:cNvPr>
            <p:cNvSpPr/>
            <p:nvPr/>
          </p:nvSpPr>
          <p:spPr>
            <a:xfrm>
              <a:off x="901700" y="2846387"/>
              <a:ext cx="4027487" cy="822325"/>
            </a:xfrm>
            <a:prstGeom prst="rect">
              <a:avLst/>
            </a:prstGeom>
          </p:spPr>
          <p:txBody>
            <a:bodyPr>
              <a:spAutoFit/>
            </a:bodyPr>
            <a:lstStyle/>
            <a:p>
              <a:pPr algn="ctr">
                <a:defRPr/>
              </a:pPr>
              <a:r>
                <a:rPr lang="en-GB" sz="2400" dirty="0">
                  <a:latin typeface="+mj-lt"/>
                  <a:ea typeface="ＭＳ Ｐゴシック" charset="0"/>
                  <a:cs typeface="ＭＳ Ｐゴシック" charset="0"/>
                </a:rPr>
                <a:t>32 capsules for earing-aid</a:t>
              </a:r>
            </a:p>
            <a:p>
              <a:pPr algn="ctr">
                <a:defRPr/>
              </a:pPr>
              <a:r>
                <a:rPr lang="en-GB" sz="2400" dirty="0">
                  <a:latin typeface="+mj-lt"/>
                  <a:ea typeface="ＭＳ Ｐゴシック" charset="0"/>
                  <a:cs typeface="ＭＳ Ｐゴシック" charset="0"/>
                </a:rPr>
                <a:t>(poor quality)</a:t>
              </a:r>
            </a:p>
          </p:txBody>
        </p:sp>
        <p:cxnSp>
          <p:nvCxnSpPr>
            <p:cNvPr id="23" name="Connettore 2 22">
              <a:extLst>
                <a:ext uri="{FF2B5EF4-FFF2-40B4-BE49-F238E27FC236}">
                  <a16:creationId xmlns:a16="http://schemas.microsoft.com/office/drawing/2014/main" id="{C328B6FA-B98D-CA9A-8395-C119048D1F27}"/>
                </a:ext>
              </a:extLst>
            </p:cNvPr>
            <p:cNvCxnSpPr>
              <a:cxnSpLocks noChangeShapeType="1"/>
              <a:stCxn id="21" idx="3"/>
            </p:cNvCxnSpPr>
            <p:nvPr/>
          </p:nvCxnSpPr>
          <p:spPr bwMode="auto">
            <a:xfrm>
              <a:off x="4929188" y="3262313"/>
              <a:ext cx="2355850" cy="196850"/>
            </a:xfrm>
            <a:prstGeom prst="straightConnector1">
              <a:avLst/>
            </a:prstGeom>
            <a:noFill/>
            <a:ln w="28575">
              <a:solidFill>
                <a:srgbClr val="FF0000"/>
              </a:solidFill>
              <a:round/>
              <a:headEnd/>
              <a:tailEnd type="arrow" w="med" len="med"/>
            </a:ln>
            <a:effectLst>
              <a:outerShdw blurRad="40000" dist="20000" dir="5400000" rotWithShape="0">
                <a:srgbClr val="808080">
                  <a:alpha val="37999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2" name="Ovale 21">
              <a:extLst>
                <a:ext uri="{FF2B5EF4-FFF2-40B4-BE49-F238E27FC236}">
                  <a16:creationId xmlns:a16="http://schemas.microsoft.com/office/drawing/2014/main" id="{907EE7BD-6818-115A-CDB0-17DF2CFB840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285038" y="3262313"/>
              <a:ext cx="368300" cy="414337"/>
            </a:xfrm>
            <a:prstGeom prst="ellipse">
              <a:avLst/>
            </a:prstGeom>
            <a:noFill/>
            <a:ln w="9525">
              <a:solidFill>
                <a:srgbClr val="FF0000"/>
              </a:solidFill>
              <a:round/>
              <a:headEnd/>
              <a:tailEnd/>
            </a:ln>
            <a:effectLst>
              <a:outerShdw blurRad="40000" dist="23000" dir="5400000" rotWithShape="0">
                <a:srgbClr val="808080">
                  <a:alpha val="34999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anchor="ctr"/>
            <a:lstStyle/>
            <a:p>
              <a:pPr algn="ctr">
                <a:defRPr/>
              </a:pPr>
              <a:endParaRPr lang="it-IT">
                <a:solidFill>
                  <a:schemeClr val="lt1"/>
                </a:solidFill>
                <a:latin typeface="+mn-lt"/>
                <a:ea typeface="+mn-ea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154" name="Rectangle 2">
            <a:extLst>
              <a:ext uri="{FF2B5EF4-FFF2-40B4-BE49-F238E27FC236}">
                <a16:creationId xmlns:a16="http://schemas.microsoft.com/office/drawing/2014/main" id="{E0FB852E-09D3-EF52-56F7-99102325D0A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38313" y="96045"/>
            <a:ext cx="5882968" cy="6016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algn="ctr" eaLnBrk="0" hangingPunct="0">
              <a:lnSpc>
                <a:spcPts val="5800"/>
              </a:lnSpc>
              <a:defRPr sz="3600">
                <a:solidFill>
                  <a:srgbClr val="000099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algn="ctr" eaLnBrk="0" hangingPunct="0">
              <a:lnSpc>
                <a:spcPts val="5800"/>
              </a:lnSpc>
              <a:defRPr sz="3600">
                <a:solidFill>
                  <a:srgbClr val="000099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algn="ctr" eaLnBrk="0" hangingPunct="0">
              <a:lnSpc>
                <a:spcPts val="5800"/>
              </a:lnSpc>
              <a:defRPr sz="3600">
                <a:solidFill>
                  <a:srgbClr val="000099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algn="ctr" eaLnBrk="0" hangingPunct="0">
              <a:lnSpc>
                <a:spcPts val="5800"/>
              </a:lnSpc>
              <a:defRPr sz="3600">
                <a:solidFill>
                  <a:srgbClr val="000099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algn="ctr" eaLnBrk="0" hangingPunct="0">
              <a:lnSpc>
                <a:spcPts val="5800"/>
              </a:lnSpc>
              <a:defRPr sz="3600">
                <a:solidFill>
                  <a:srgbClr val="000099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457200" algn="ctr" eaLnBrk="0" fontAlgn="base" hangingPunct="0">
              <a:lnSpc>
                <a:spcPts val="5800"/>
              </a:lnSpc>
              <a:spcBef>
                <a:spcPct val="0"/>
              </a:spcBef>
              <a:spcAft>
                <a:spcPct val="0"/>
              </a:spcAft>
              <a:defRPr sz="3600">
                <a:solidFill>
                  <a:srgbClr val="000099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914400" algn="ctr" eaLnBrk="0" fontAlgn="base" hangingPunct="0">
              <a:lnSpc>
                <a:spcPts val="5800"/>
              </a:lnSpc>
              <a:spcBef>
                <a:spcPct val="0"/>
              </a:spcBef>
              <a:spcAft>
                <a:spcPct val="0"/>
              </a:spcAft>
              <a:defRPr sz="3600">
                <a:solidFill>
                  <a:srgbClr val="000099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1371600" algn="ctr" eaLnBrk="0" fontAlgn="base" hangingPunct="0">
              <a:lnSpc>
                <a:spcPts val="5800"/>
              </a:lnSpc>
              <a:spcBef>
                <a:spcPct val="0"/>
              </a:spcBef>
              <a:spcAft>
                <a:spcPct val="0"/>
              </a:spcAft>
              <a:defRPr sz="3600">
                <a:solidFill>
                  <a:srgbClr val="000099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1828800" algn="ctr" eaLnBrk="0" fontAlgn="base" hangingPunct="0">
              <a:lnSpc>
                <a:spcPts val="5800"/>
              </a:lnSpc>
              <a:spcBef>
                <a:spcPct val="0"/>
              </a:spcBef>
              <a:spcAft>
                <a:spcPct val="0"/>
              </a:spcAft>
              <a:defRPr sz="3600">
                <a:solidFill>
                  <a:srgbClr val="000099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it-IT" altLang="en-US" dirty="0">
                <a:latin typeface="Trebuchet MS" panose="020B0603020202020204" pitchFamily="34" charset="0"/>
              </a:rPr>
              <a:t>2010: The EIGENMIKE/32</a:t>
            </a:r>
            <a:r>
              <a:rPr lang="it-IT" altLang="en-US" baseline="30000" dirty="0">
                <a:latin typeface="Trebuchet MS" panose="020B0603020202020204" pitchFamily="34" charset="0"/>
              </a:rPr>
              <a:t>TM</a:t>
            </a:r>
          </a:p>
        </p:txBody>
      </p:sp>
      <p:pic>
        <p:nvPicPr>
          <p:cNvPr id="177155" name="Picture 3">
            <a:extLst>
              <a:ext uri="{FF2B5EF4-FFF2-40B4-BE49-F238E27FC236}">
                <a16:creationId xmlns:a16="http://schemas.microsoft.com/office/drawing/2014/main" id="{E699550E-6B19-80AC-9E11-2CBA4148919B}"/>
              </a:ext>
            </a:extLst>
          </p:cNvPr>
          <p:cNvPicPr>
            <a:picLocks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0275" y="1047750"/>
            <a:ext cx="7377113" cy="3783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7156" name="Text Box 4">
            <a:extLst>
              <a:ext uri="{FF2B5EF4-FFF2-40B4-BE49-F238E27FC236}">
                <a16:creationId xmlns:a16="http://schemas.microsoft.com/office/drawing/2014/main" id="{D9D40B4F-0FB8-74E8-1676-32825979AAF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8950" y="5229225"/>
            <a:ext cx="8547100" cy="1192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 typeface="Wingdings" panose="05000000000000000000" pitchFamily="2" charset="2"/>
              <a:buChar char="ü"/>
            </a:pPr>
            <a:r>
              <a:rPr lang="it-IT" altLang="en-US">
                <a:latin typeface="Arial" panose="020B0604020202020204" pitchFamily="34" charset="0"/>
                <a:sym typeface="Wingdings" panose="05000000000000000000" pitchFamily="2" charset="2"/>
              </a:rPr>
              <a:t> Array with 32 ½” capsules of excellent quality, frequency response up to 20 kHz</a:t>
            </a:r>
          </a:p>
          <a:p>
            <a:pPr>
              <a:spcBef>
                <a:spcPct val="50000"/>
              </a:spcBef>
              <a:buFont typeface="Wingdings" panose="05000000000000000000" pitchFamily="2" charset="2"/>
              <a:buChar char="ü"/>
            </a:pPr>
            <a:r>
              <a:rPr lang="it-IT" altLang="en-US">
                <a:latin typeface="Arial" panose="020B0604020202020204" pitchFamily="34" charset="0"/>
                <a:sym typeface="Wingdings" panose="05000000000000000000" pitchFamily="2" charset="2"/>
              </a:rPr>
              <a:t> Preamplifiers and A/D converters inside the sphere, with ethernet interface</a:t>
            </a:r>
          </a:p>
          <a:p>
            <a:pPr>
              <a:spcBef>
                <a:spcPct val="50000"/>
              </a:spcBef>
              <a:buFont typeface="Wingdings" panose="05000000000000000000" pitchFamily="2" charset="2"/>
              <a:buChar char="ü"/>
            </a:pPr>
            <a:r>
              <a:rPr lang="it-IT" altLang="en-US">
                <a:latin typeface="Arial" panose="020B0604020202020204" pitchFamily="34" charset="0"/>
                <a:sym typeface="Wingdings" panose="05000000000000000000" pitchFamily="2" charset="2"/>
              </a:rPr>
              <a:t> Processing on the PC thanks to a VST plugin (no GUI)</a:t>
            </a:r>
          </a:p>
        </p:txBody>
      </p:sp>
      <p:sp>
        <p:nvSpPr>
          <p:cNvPr id="177157" name="Segnaposto numero diapositiva 3">
            <a:extLst>
              <a:ext uri="{FF2B5EF4-FFF2-40B4-BE49-F238E27FC236}">
                <a16:creationId xmlns:a16="http://schemas.microsoft.com/office/drawing/2014/main" id="{3AEDE43E-6F12-7C4A-B699-C2243242EB2C}"/>
              </a:ext>
            </a:extLst>
          </p:cNvPr>
          <p:cNvSpPr txBox="1">
            <a:spLocks noGrp="1"/>
          </p:cNvSpPr>
          <p:nvPr/>
        </p:nvSpPr>
        <p:spPr bwMode="auto">
          <a:xfrm>
            <a:off x="8512175" y="6469063"/>
            <a:ext cx="563563" cy="303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05496" tIns="52748" rIns="105496" bIns="52748"/>
          <a:lstStyle>
            <a:lvl1pPr defTabSz="10541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1pPr>
            <a:lvl2pPr marL="904875" indent="-347663" defTabSz="10541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2pPr>
            <a:lvl3pPr marL="1392238" indent="-277813" defTabSz="10541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3pPr>
            <a:lvl4pPr marL="1949450" indent="-279400" defTabSz="10541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4pPr>
            <a:lvl5pPr marL="2505075" indent="-277813" defTabSz="10541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5pPr>
            <a:lvl6pPr marL="2962275" indent="-277813" defTabSz="10541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6pPr>
            <a:lvl7pPr marL="3419475" indent="-277813" defTabSz="10541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7pPr>
            <a:lvl8pPr marL="3876675" indent="-277813" defTabSz="10541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8pPr>
            <a:lvl9pPr marL="4333875" indent="-277813" defTabSz="10541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9pPr>
          </a:lstStyle>
          <a:p>
            <a:pPr algn="r"/>
            <a:fld id="{729DD9A3-C938-4A3A-9986-3572A2547FEF}" type="slidenum">
              <a:rPr lang="en-US" altLang="en-US" sz="1800" b="1">
                <a:solidFill>
                  <a:srgbClr val="000099"/>
                </a:solidFill>
                <a:latin typeface="Futura" pitchFamily="-111" charset="0"/>
              </a:rPr>
              <a:pPr algn="r"/>
              <a:t>21</a:t>
            </a:fld>
            <a:endParaRPr lang="en-US" altLang="en-US" sz="1800" b="1">
              <a:solidFill>
                <a:srgbClr val="000099"/>
              </a:solidFill>
              <a:latin typeface="Futura" pitchFamily="-111" charset="0"/>
            </a:endParaRPr>
          </a:p>
        </p:txBody>
      </p:sp>
      <p:sp>
        <p:nvSpPr>
          <p:cNvPr id="177158" name="Rectangle 6">
            <a:extLst>
              <a:ext uri="{FF2B5EF4-FFF2-40B4-BE49-F238E27FC236}">
                <a16:creationId xmlns:a16="http://schemas.microsoft.com/office/drawing/2014/main" id="{66F2FE51-2DB1-D9FA-F2FB-CFB1C0DF5CFE}"/>
              </a:ext>
            </a:extLst>
          </p:cNvPr>
          <p:cNvSpPr>
            <a:spLocks noChangeArrowheads="1"/>
          </p:cNvSpPr>
          <p:nvPr/>
        </p:nvSpPr>
        <p:spPr bwMode="auto">
          <a:xfrm>
            <a:off x="930275" y="1531938"/>
            <a:ext cx="1989138" cy="2271712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pic>
        <p:nvPicPr>
          <p:cNvPr id="177159" name="Immagine 5" descr="Eigenmike.png">
            <a:extLst>
              <a:ext uri="{FF2B5EF4-FFF2-40B4-BE49-F238E27FC236}">
                <a16:creationId xmlns:a16="http://schemas.microsoft.com/office/drawing/2014/main" id="{C09C3628-D96E-1A58-26E8-7F4AF9F33D1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3813" y="1520825"/>
            <a:ext cx="944562" cy="3170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7160" name="Freeform 8">
            <a:extLst>
              <a:ext uri="{FF2B5EF4-FFF2-40B4-BE49-F238E27FC236}">
                <a16:creationId xmlns:a16="http://schemas.microsoft.com/office/drawing/2014/main" id="{FC8AC098-69CA-3F82-C574-38AE8808E867}"/>
              </a:ext>
            </a:extLst>
          </p:cNvPr>
          <p:cNvSpPr>
            <a:spLocks/>
          </p:cNvSpPr>
          <p:nvPr/>
        </p:nvSpPr>
        <p:spPr bwMode="auto">
          <a:xfrm>
            <a:off x="1738313" y="3317875"/>
            <a:ext cx="1192212" cy="1622425"/>
          </a:xfrm>
          <a:custGeom>
            <a:avLst/>
            <a:gdLst>
              <a:gd name="T0" fmla="*/ 743 w 743"/>
              <a:gd name="T1" fmla="*/ 0 h 1022"/>
              <a:gd name="T2" fmla="*/ 515 w 743"/>
              <a:gd name="T3" fmla="*/ 268 h 1022"/>
              <a:gd name="T4" fmla="*/ 515 w 743"/>
              <a:gd name="T5" fmla="*/ 505 h 1022"/>
              <a:gd name="T6" fmla="*/ 499 w 743"/>
              <a:gd name="T7" fmla="*/ 797 h 1022"/>
              <a:gd name="T8" fmla="*/ 428 w 743"/>
              <a:gd name="T9" fmla="*/ 986 h 1022"/>
              <a:gd name="T10" fmla="*/ 215 w 743"/>
              <a:gd name="T11" fmla="*/ 1010 h 1022"/>
              <a:gd name="T12" fmla="*/ 33 w 743"/>
              <a:gd name="T13" fmla="*/ 1002 h 1022"/>
              <a:gd name="T14" fmla="*/ 17 w 743"/>
              <a:gd name="T15" fmla="*/ 947 h 1022"/>
              <a:gd name="T16" fmla="*/ 17 w 743"/>
              <a:gd name="T17" fmla="*/ 828 h 102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743" h="1022">
                <a:moveTo>
                  <a:pt x="743" y="0"/>
                </a:moveTo>
                <a:cubicBezTo>
                  <a:pt x="648" y="92"/>
                  <a:pt x="553" y="184"/>
                  <a:pt x="515" y="268"/>
                </a:cubicBezTo>
                <a:cubicBezTo>
                  <a:pt x="477" y="352"/>
                  <a:pt x="518" y="417"/>
                  <a:pt x="515" y="505"/>
                </a:cubicBezTo>
                <a:cubicBezTo>
                  <a:pt x="512" y="593"/>
                  <a:pt x="513" y="717"/>
                  <a:pt x="499" y="797"/>
                </a:cubicBezTo>
                <a:cubicBezTo>
                  <a:pt x="485" y="877"/>
                  <a:pt x="475" y="950"/>
                  <a:pt x="428" y="986"/>
                </a:cubicBezTo>
                <a:cubicBezTo>
                  <a:pt x="381" y="1022"/>
                  <a:pt x="281" y="1007"/>
                  <a:pt x="215" y="1010"/>
                </a:cubicBezTo>
                <a:cubicBezTo>
                  <a:pt x="149" y="1013"/>
                  <a:pt x="66" y="1012"/>
                  <a:pt x="33" y="1002"/>
                </a:cubicBezTo>
                <a:cubicBezTo>
                  <a:pt x="0" y="992"/>
                  <a:pt x="20" y="976"/>
                  <a:pt x="17" y="947"/>
                </a:cubicBezTo>
                <a:cubicBezTo>
                  <a:pt x="14" y="918"/>
                  <a:pt x="14" y="853"/>
                  <a:pt x="17" y="828"/>
                </a:cubicBezTo>
              </a:path>
            </a:pathLst>
          </a:cu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77161" name="Text Box 9">
            <a:extLst>
              <a:ext uri="{FF2B5EF4-FFF2-40B4-BE49-F238E27FC236}">
                <a16:creationId xmlns:a16="http://schemas.microsoft.com/office/drawing/2014/main" id="{711A6097-9585-40AA-4A86-DD95BC6D3D7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32063" y="3729038"/>
            <a:ext cx="1114425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1400" b="1">
                <a:solidFill>
                  <a:srgbClr val="000099"/>
                </a:solidFill>
                <a:latin typeface="Arial" panose="020B0604020202020204" pitchFamily="34" charset="0"/>
              </a:rPr>
              <a:t>Cat5 cable</a:t>
            </a:r>
            <a:endParaRPr lang="en-US" altLang="en-US" sz="1400" b="1">
              <a:solidFill>
                <a:srgbClr val="000099"/>
              </a:solidFill>
              <a:latin typeface="Arial" panose="020B0604020202020204" pitchFamily="34" charset="0"/>
            </a:endParaRPr>
          </a:p>
        </p:txBody>
      </p:sp>
    </p:spTree>
  </p:cSld>
  <p:clrMapOvr>
    <a:masterClrMapping/>
  </p:clrMapOvr>
  <p:transition>
    <p:pull dir="d"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6E3577B-9B20-217A-205E-9641DBCCFA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all&#10;&#10;Description automatically generated">
            <a:extLst>
              <a:ext uri="{FF2B5EF4-FFF2-40B4-BE49-F238E27FC236}">
                <a16:creationId xmlns:a16="http://schemas.microsoft.com/office/drawing/2014/main" id="{C44F5022-7B49-1275-E441-74C50187C2C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4924" y="1785732"/>
            <a:ext cx="1906777" cy="2861187"/>
          </a:xfrm>
          <a:prstGeom prst="rect">
            <a:avLst/>
          </a:prstGeom>
        </p:spPr>
      </p:pic>
      <p:pic>
        <p:nvPicPr>
          <p:cNvPr id="6" name="Picture 5" descr="A red and grey electronic device&#10;&#10;Description automatically generated">
            <a:extLst>
              <a:ext uri="{FF2B5EF4-FFF2-40B4-BE49-F238E27FC236}">
                <a16:creationId xmlns:a16="http://schemas.microsoft.com/office/drawing/2014/main" id="{D464A6E2-2B0C-337C-1F8F-0DBF7A4553E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6877" y="2637895"/>
            <a:ext cx="924795" cy="642136"/>
          </a:xfrm>
          <a:prstGeom prst="rect">
            <a:avLst/>
          </a:prstGeom>
        </p:spPr>
      </p:pic>
      <p:sp>
        <p:nvSpPr>
          <p:cNvPr id="177154" name="Rectangle 2">
            <a:extLst>
              <a:ext uri="{FF2B5EF4-FFF2-40B4-BE49-F238E27FC236}">
                <a16:creationId xmlns:a16="http://schemas.microsoft.com/office/drawing/2014/main" id="{32166052-C4C3-6BCC-FD7E-DFCFBBFFBC5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38313" y="96045"/>
            <a:ext cx="5882968" cy="6016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algn="ctr" eaLnBrk="0" hangingPunct="0">
              <a:lnSpc>
                <a:spcPts val="5800"/>
              </a:lnSpc>
              <a:defRPr sz="3600">
                <a:solidFill>
                  <a:srgbClr val="000099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algn="ctr" eaLnBrk="0" hangingPunct="0">
              <a:lnSpc>
                <a:spcPts val="5800"/>
              </a:lnSpc>
              <a:defRPr sz="3600">
                <a:solidFill>
                  <a:srgbClr val="000099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algn="ctr" eaLnBrk="0" hangingPunct="0">
              <a:lnSpc>
                <a:spcPts val="5800"/>
              </a:lnSpc>
              <a:defRPr sz="3600">
                <a:solidFill>
                  <a:srgbClr val="000099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algn="ctr" eaLnBrk="0" hangingPunct="0">
              <a:lnSpc>
                <a:spcPts val="5800"/>
              </a:lnSpc>
              <a:defRPr sz="3600">
                <a:solidFill>
                  <a:srgbClr val="000099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algn="ctr" eaLnBrk="0" hangingPunct="0">
              <a:lnSpc>
                <a:spcPts val="5800"/>
              </a:lnSpc>
              <a:defRPr sz="3600">
                <a:solidFill>
                  <a:srgbClr val="000099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457200" algn="ctr" eaLnBrk="0" fontAlgn="base" hangingPunct="0">
              <a:lnSpc>
                <a:spcPts val="5800"/>
              </a:lnSpc>
              <a:spcBef>
                <a:spcPct val="0"/>
              </a:spcBef>
              <a:spcAft>
                <a:spcPct val="0"/>
              </a:spcAft>
              <a:defRPr sz="3600">
                <a:solidFill>
                  <a:srgbClr val="000099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914400" algn="ctr" eaLnBrk="0" fontAlgn="base" hangingPunct="0">
              <a:lnSpc>
                <a:spcPts val="5800"/>
              </a:lnSpc>
              <a:spcBef>
                <a:spcPct val="0"/>
              </a:spcBef>
              <a:spcAft>
                <a:spcPct val="0"/>
              </a:spcAft>
              <a:defRPr sz="3600">
                <a:solidFill>
                  <a:srgbClr val="000099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1371600" algn="ctr" eaLnBrk="0" fontAlgn="base" hangingPunct="0">
              <a:lnSpc>
                <a:spcPts val="5800"/>
              </a:lnSpc>
              <a:spcBef>
                <a:spcPct val="0"/>
              </a:spcBef>
              <a:spcAft>
                <a:spcPct val="0"/>
              </a:spcAft>
              <a:defRPr sz="3600">
                <a:solidFill>
                  <a:srgbClr val="000099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1828800" algn="ctr" eaLnBrk="0" fontAlgn="base" hangingPunct="0">
              <a:lnSpc>
                <a:spcPts val="5800"/>
              </a:lnSpc>
              <a:spcBef>
                <a:spcPct val="0"/>
              </a:spcBef>
              <a:spcAft>
                <a:spcPct val="0"/>
              </a:spcAft>
              <a:defRPr sz="3600">
                <a:solidFill>
                  <a:srgbClr val="000099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it-IT" altLang="en-US" dirty="0">
                <a:latin typeface="Trebuchet MS" panose="020B0603020202020204" pitchFamily="34" charset="0"/>
              </a:rPr>
              <a:t>2022: The EIGENMIKE</a:t>
            </a:r>
            <a:r>
              <a:rPr lang="en-GB" altLang="en-US" dirty="0">
                <a:latin typeface="Trebuchet MS" panose="020B0603020202020204" pitchFamily="34" charset="0"/>
              </a:rPr>
              <a:t>-</a:t>
            </a:r>
            <a:r>
              <a:rPr lang="it-IT" altLang="en-US" dirty="0">
                <a:latin typeface="Trebuchet MS" panose="020B0603020202020204" pitchFamily="34" charset="0"/>
              </a:rPr>
              <a:t>64/</a:t>
            </a:r>
            <a:r>
              <a:rPr lang="it-IT" altLang="en-US" baseline="30000" dirty="0">
                <a:latin typeface="Trebuchet MS" panose="020B0603020202020204" pitchFamily="34" charset="0"/>
              </a:rPr>
              <a:t>TM</a:t>
            </a:r>
          </a:p>
        </p:txBody>
      </p:sp>
      <p:sp>
        <p:nvSpPr>
          <p:cNvPr id="177156" name="Text Box 4">
            <a:extLst>
              <a:ext uri="{FF2B5EF4-FFF2-40B4-BE49-F238E27FC236}">
                <a16:creationId xmlns:a16="http://schemas.microsoft.com/office/drawing/2014/main" id="{AF2AFB11-EE69-4DDE-EFCB-F6C4FE61C7C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8950" y="5064441"/>
            <a:ext cx="8547100" cy="16158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 typeface="Wingdings" panose="05000000000000000000" pitchFamily="2" charset="2"/>
              <a:buChar char="ü"/>
            </a:pPr>
            <a:r>
              <a:rPr lang="it-IT" altLang="en-US" dirty="0">
                <a:latin typeface="Arial" panose="020B0604020202020204" pitchFamily="34" charset="0"/>
                <a:sym typeface="Wingdings" panose="05000000000000000000" pitchFamily="2" charset="2"/>
              </a:rPr>
              <a:t> Array with 64 10mm </a:t>
            </a:r>
            <a:r>
              <a:rPr lang="it-IT" altLang="en-US" dirty="0" err="1">
                <a:latin typeface="Arial" panose="020B0604020202020204" pitchFamily="34" charset="0"/>
                <a:sym typeface="Wingdings" panose="05000000000000000000" pitchFamily="2" charset="2"/>
              </a:rPr>
              <a:t>capsules</a:t>
            </a:r>
            <a:r>
              <a:rPr lang="it-IT" altLang="en-US" dirty="0">
                <a:latin typeface="Arial" panose="020B0604020202020204" pitchFamily="34" charset="0"/>
                <a:sym typeface="Wingdings" panose="05000000000000000000" pitchFamily="2" charset="2"/>
              </a:rPr>
              <a:t> of high </a:t>
            </a:r>
            <a:r>
              <a:rPr lang="it-IT" altLang="en-US" dirty="0" err="1">
                <a:latin typeface="Arial" panose="020B0604020202020204" pitchFamily="34" charset="0"/>
                <a:sym typeface="Wingdings" panose="05000000000000000000" pitchFamily="2" charset="2"/>
              </a:rPr>
              <a:t>quality</a:t>
            </a:r>
            <a:r>
              <a:rPr lang="it-IT" altLang="en-US" dirty="0">
                <a:latin typeface="Arial" panose="020B0604020202020204" pitchFamily="34" charset="0"/>
                <a:sym typeface="Wingdings" panose="05000000000000000000" pitchFamily="2" charset="2"/>
              </a:rPr>
              <a:t>, frequency </a:t>
            </a:r>
            <a:r>
              <a:rPr lang="it-IT" altLang="en-US" dirty="0" err="1">
                <a:latin typeface="Arial" panose="020B0604020202020204" pitchFamily="34" charset="0"/>
                <a:sym typeface="Wingdings" panose="05000000000000000000" pitchFamily="2" charset="2"/>
              </a:rPr>
              <a:t>response</a:t>
            </a:r>
            <a:r>
              <a:rPr lang="it-IT" altLang="en-US" dirty="0">
                <a:latin typeface="Arial" panose="020B0604020202020204" pitchFamily="34" charset="0"/>
                <a:sym typeface="Wingdings" panose="05000000000000000000" pitchFamily="2" charset="2"/>
              </a:rPr>
              <a:t> up to 20 kHz</a:t>
            </a:r>
          </a:p>
          <a:p>
            <a:pPr>
              <a:spcBef>
                <a:spcPct val="50000"/>
              </a:spcBef>
              <a:buFont typeface="Wingdings" panose="05000000000000000000" pitchFamily="2" charset="2"/>
              <a:buChar char="ü"/>
            </a:pPr>
            <a:r>
              <a:rPr lang="it-IT" altLang="en-US" dirty="0">
                <a:latin typeface="Arial" panose="020B0604020202020204" pitchFamily="34" charset="0"/>
                <a:sym typeface="Wingdings" panose="05000000000000000000" pitchFamily="2" charset="2"/>
              </a:rPr>
              <a:t> </a:t>
            </a:r>
            <a:r>
              <a:rPr lang="it-IT" altLang="en-US" dirty="0" err="1">
                <a:latin typeface="Arial" panose="020B0604020202020204" pitchFamily="34" charset="0"/>
                <a:sym typeface="Wingdings" panose="05000000000000000000" pitchFamily="2" charset="2"/>
              </a:rPr>
              <a:t>Preamplifiers</a:t>
            </a:r>
            <a:r>
              <a:rPr lang="it-IT" altLang="en-US" dirty="0">
                <a:latin typeface="Arial" panose="020B0604020202020204" pitchFamily="34" charset="0"/>
                <a:sym typeface="Wingdings" panose="05000000000000000000" pitchFamily="2" charset="2"/>
              </a:rPr>
              <a:t> and A/D </a:t>
            </a:r>
            <a:r>
              <a:rPr lang="it-IT" altLang="en-US" dirty="0" err="1">
                <a:latin typeface="Arial" panose="020B0604020202020204" pitchFamily="34" charset="0"/>
                <a:sym typeface="Wingdings" panose="05000000000000000000" pitchFamily="2" charset="2"/>
              </a:rPr>
              <a:t>converters</a:t>
            </a:r>
            <a:r>
              <a:rPr lang="it-IT" altLang="en-US" dirty="0">
                <a:latin typeface="Arial" panose="020B0604020202020204" pitchFamily="34" charset="0"/>
                <a:sym typeface="Wingdings" panose="05000000000000000000" pitchFamily="2" charset="2"/>
              </a:rPr>
              <a:t> inside the </a:t>
            </a:r>
            <a:r>
              <a:rPr lang="it-IT" altLang="en-US" dirty="0" err="1">
                <a:latin typeface="Arial" panose="020B0604020202020204" pitchFamily="34" charset="0"/>
                <a:sym typeface="Wingdings" panose="05000000000000000000" pitchFamily="2" charset="2"/>
              </a:rPr>
              <a:t>sphere</a:t>
            </a:r>
            <a:r>
              <a:rPr lang="it-IT" altLang="en-US" dirty="0">
                <a:latin typeface="Arial" panose="020B0604020202020204" pitchFamily="34" charset="0"/>
                <a:sym typeface="Wingdings" panose="05000000000000000000" pitchFamily="2" charset="2"/>
              </a:rPr>
              <a:t>, with </a:t>
            </a:r>
            <a:r>
              <a:rPr lang="it-IT" altLang="en-US" b="1" dirty="0">
                <a:solidFill>
                  <a:srgbClr val="FF0000"/>
                </a:solidFill>
                <a:latin typeface="Arial" panose="020B0604020202020204" pitchFamily="34" charset="0"/>
                <a:sym typeface="Wingdings" panose="05000000000000000000" pitchFamily="2" charset="2"/>
              </a:rPr>
              <a:t>Dante</a:t>
            </a:r>
            <a:r>
              <a:rPr lang="it-IT" altLang="en-US" dirty="0">
                <a:latin typeface="Arial" panose="020B0604020202020204" pitchFamily="34" charset="0"/>
                <a:sym typeface="Wingdings" panose="05000000000000000000" pitchFamily="2" charset="2"/>
              </a:rPr>
              <a:t> </a:t>
            </a:r>
            <a:r>
              <a:rPr lang="it-IT" altLang="en-US" dirty="0" err="1">
                <a:latin typeface="Arial" panose="020B0604020202020204" pitchFamily="34" charset="0"/>
                <a:sym typeface="Wingdings" panose="05000000000000000000" pitchFamily="2" charset="2"/>
              </a:rPr>
              <a:t>interface</a:t>
            </a:r>
            <a:endParaRPr lang="it-IT" altLang="en-US" dirty="0">
              <a:latin typeface="Arial" panose="020B0604020202020204" pitchFamily="34" charset="0"/>
              <a:sym typeface="Wingdings" panose="05000000000000000000" pitchFamily="2" charset="2"/>
            </a:endParaRPr>
          </a:p>
          <a:p>
            <a:pPr>
              <a:spcBef>
                <a:spcPct val="50000"/>
              </a:spcBef>
              <a:buFont typeface="Wingdings" panose="05000000000000000000" pitchFamily="2" charset="2"/>
              <a:buChar char="ü"/>
            </a:pPr>
            <a:r>
              <a:rPr lang="it-IT" altLang="en-US" dirty="0">
                <a:latin typeface="Arial" panose="020B0604020202020204" pitchFamily="34" charset="0"/>
                <a:sym typeface="Wingdings" panose="05000000000000000000" pitchFamily="2" charset="2"/>
              </a:rPr>
              <a:t> Processing on the PC thanks to a VST plugin (no GUI)</a:t>
            </a:r>
          </a:p>
          <a:p>
            <a:pPr>
              <a:spcBef>
                <a:spcPct val="50000"/>
              </a:spcBef>
              <a:buFont typeface="Wingdings" panose="05000000000000000000" pitchFamily="2" charset="2"/>
              <a:buChar char="ü"/>
            </a:pPr>
            <a:r>
              <a:rPr lang="it-IT" altLang="en-US" dirty="0">
                <a:latin typeface="Arial" panose="020B0604020202020204" pitchFamily="34" charset="0"/>
                <a:sym typeface="Wingdings" panose="05000000000000000000" pitchFamily="2" charset="2"/>
              </a:rPr>
              <a:t>Ambisonics up to </a:t>
            </a:r>
            <a:r>
              <a:rPr lang="it-IT" altLang="en-US" dirty="0" err="1">
                <a:latin typeface="Arial" panose="020B0604020202020204" pitchFamily="34" charset="0"/>
                <a:sym typeface="Wingdings" panose="05000000000000000000" pitchFamily="2" charset="2"/>
              </a:rPr>
              <a:t>order</a:t>
            </a:r>
            <a:r>
              <a:rPr lang="it-IT" altLang="en-US" dirty="0">
                <a:latin typeface="Arial" panose="020B0604020202020204" pitchFamily="34" charset="0"/>
                <a:sym typeface="Wingdings" panose="05000000000000000000" pitchFamily="2" charset="2"/>
              </a:rPr>
              <a:t> 6 (49 </a:t>
            </a:r>
            <a:r>
              <a:rPr lang="it-IT" altLang="en-US" dirty="0" err="1">
                <a:latin typeface="Arial" panose="020B0604020202020204" pitchFamily="34" charset="0"/>
                <a:sym typeface="Wingdings" panose="05000000000000000000" pitchFamily="2" charset="2"/>
              </a:rPr>
              <a:t>channels</a:t>
            </a:r>
            <a:r>
              <a:rPr lang="it-IT" altLang="en-US" dirty="0">
                <a:latin typeface="Arial" panose="020B0604020202020204" pitchFamily="34" charset="0"/>
                <a:sym typeface="Wingdings" panose="05000000000000000000" pitchFamily="2" charset="2"/>
              </a:rPr>
              <a:t>)</a:t>
            </a:r>
          </a:p>
        </p:txBody>
      </p:sp>
      <p:sp>
        <p:nvSpPr>
          <p:cNvPr id="177157" name="Segnaposto numero diapositiva 3">
            <a:extLst>
              <a:ext uri="{FF2B5EF4-FFF2-40B4-BE49-F238E27FC236}">
                <a16:creationId xmlns:a16="http://schemas.microsoft.com/office/drawing/2014/main" id="{E6F5E3F2-E274-D432-417C-CA81D0EABD7C}"/>
              </a:ext>
            </a:extLst>
          </p:cNvPr>
          <p:cNvSpPr txBox="1">
            <a:spLocks noGrp="1"/>
          </p:cNvSpPr>
          <p:nvPr/>
        </p:nvSpPr>
        <p:spPr bwMode="auto">
          <a:xfrm>
            <a:off x="8512175" y="6469063"/>
            <a:ext cx="563563" cy="303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05496" tIns="52748" rIns="105496" bIns="52748"/>
          <a:lstStyle>
            <a:lvl1pPr defTabSz="10541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1pPr>
            <a:lvl2pPr marL="904875" indent="-347663" defTabSz="10541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2pPr>
            <a:lvl3pPr marL="1392238" indent="-277813" defTabSz="10541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3pPr>
            <a:lvl4pPr marL="1949450" indent="-279400" defTabSz="10541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4pPr>
            <a:lvl5pPr marL="2505075" indent="-277813" defTabSz="10541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5pPr>
            <a:lvl6pPr marL="2962275" indent="-277813" defTabSz="10541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6pPr>
            <a:lvl7pPr marL="3419475" indent="-277813" defTabSz="10541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7pPr>
            <a:lvl8pPr marL="3876675" indent="-277813" defTabSz="10541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8pPr>
            <a:lvl9pPr marL="4333875" indent="-277813" defTabSz="10541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9pPr>
          </a:lstStyle>
          <a:p>
            <a:pPr algn="r"/>
            <a:fld id="{729DD9A3-C938-4A3A-9986-3572A2547FEF}" type="slidenum">
              <a:rPr lang="en-US" altLang="en-US" sz="1800" b="1">
                <a:solidFill>
                  <a:srgbClr val="000099"/>
                </a:solidFill>
                <a:latin typeface="Futura" pitchFamily="-111" charset="0"/>
              </a:rPr>
              <a:pPr algn="r"/>
              <a:t>22</a:t>
            </a:fld>
            <a:endParaRPr lang="en-US" altLang="en-US" sz="1800" b="1">
              <a:solidFill>
                <a:srgbClr val="000099"/>
              </a:solidFill>
              <a:latin typeface="Futura" pitchFamily="-111" charset="0"/>
            </a:endParaRPr>
          </a:p>
        </p:txBody>
      </p:sp>
      <p:sp>
        <p:nvSpPr>
          <p:cNvPr id="177160" name="Freeform 8">
            <a:extLst>
              <a:ext uri="{FF2B5EF4-FFF2-40B4-BE49-F238E27FC236}">
                <a16:creationId xmlns:a16="http://schemas.microsoft.com/office/drawing/2014/main" id="{FC404A48-EF49-2E06-7DF1-A18DF821904E}"/>
              </a:ext>
            </a:extLst>
          </p:cNvPr>
          <p:cNvSpPr>
            <a:spLocks/>
          </p:cNvSpPr>
          <p:nvPr/>
        </p:nvSpPr>
        <p:spPr bwMode="auto">
          <a:xfrm>
            <a:off x="1727201" y="3157793"/>
            <a:ext cx="1192212" cy="1622425"/>
          </a:xfrm>
          <a:custGeom>
            <a:avLst/>
            <a:gdLst>
              <a:gd name="T0" fmla="*/ 743 w 743"/>
              <a:gd name="T1" fmla="*/ 0 h 1022"/>
              <a:gd name="T2" fmla="*/ 515 w 743"/>
              <a:gd name="T3" fmla="*/ 268 h 1022"/>
              <a:gd name="T4" fmla="*/ 515 w 743"/>
              <a:gd name="T5" fmla="*/ 505 h 1022"/>
              <a:gd name="T6" fmla="*/ 499 w 743"/>
              <a:gd name="T7" fmla="*/ 797 h 1022"/>
              <a:gd name="T8" fmla="*/ 428 w 743"/>
              <a:gd name="T9" fmla="*/ 986 h 1022"/>
              <a:gd name="T10" fmla="*/ 215 w 743"/>
              <a:gd name="T11" fmla="*/ 1010 h 1022"/>
              <a:gd name="T12" fmla="*/ 33 w 743"/>
              <a:gd name="T13" fmla="*/ 1002 h 1022"/>
              <a:gd name="T14" fmla="*/ 17 w 743"/>
              <a:gd name="T15" fmla="*/ 947 h 1022"/>
              <a:gd name="T16" fmla="*/ 17 w 743"/>
              <a:gd name="T17" fmla="*/ 828 h 102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743" h="1022">
                <a:moveTo>
                  <a:pt x="743" y="0"/>
                </a:moveTo>
                <a:cubicBezTo>
                  <a:pt x="648" y="92"/>
                  <a:pt x="553" y="184"/>
                  <a:pt x="515" y="268"/>
                </a:cubicBezTo>
                <a:cubicBezTo>
                  <a:pt x="477" y="352"/>
                  <a:pt x="518" y="417"/>
                  <a:pt x="515" y="505"/>
                </a:cubicBezTo>
                <a:cubicBezTo>
                  <a:pt x="512" y="593"/>
                  <a:pt x="513" y="717"/>
                  <a:pt x="499" y="797"/>
                </a:cubicBezTo>
                <a:cubicBezTo>
                  <a:pt x="485" y="877"/>
                  <a:pt x="475" y="950"/>
                  <a:pt x="428" y="986"/>
                </a:cubicBezTo>
                <a:cubicBezTo>
                  <a:pt x="381" y="1022"/>
                  <a:pt x="281" y="1007"/>
                  <a:pt x="215" y="1010"/>
                </a:cubicBezTo>
                <a:cubicBezTo>
                  <a:pt x="149" y="1013"/>
                  <a:pt x="66" y="1012"/>
                  <a:pt x="33" y="1002"/>
                </a:cubicBezTo>
                <a:cubicBezTo>
                  <a:pt x="0" y="992"/>
                  <a:pt x="20" y="976"/>
                  <a:pt x="17" y="947"/>
                </a:cubicBezTo>
                <a:cubicBezTo>
                  <a:pt x="14" y="918"/>
                  <a:pt x="14" y="853"/>
                  <a:pt x="17" y="828"/>
                </a:cubicBezTo>
              </a:path>
            </a:pathLst>
          </a:cu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77161" name="Text Box 9">
            <a:extLst>
              <a:ext uri="{FF2B5EF4-FFF2-40B4-BE49-F238E27FC236}">
                <a16:creationId xmlns:a16="http://schemas.microsoft.com/office/drawing/2014/main" id="{FFFB2AE7-60B1-BA6C-15C5-C36669C8B4C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23307" y="2151782"/>
            <a:ext cx="144553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altLang="en-US" sz="1400" b="1" dirty="0">
                <a:solidFill>
                  <a:srgbClr val="000099"/>
                </a:solidFill>
                <a:latin typeface="Arial" panose="020B0604020202020204" pitchFamily="34" charset="0"/>
              </a:rPr>
              <a:t>POE </a:t>
            </a:r>
            <a:r>
              <a:rPr lang="en-GB" altLang="en-US" sz="1400" b="1" dirty="0" err="1">
                <a:solidFill>
                  <a:srgbClr val="000099"/>
                </a:solidFill>
                <a:latin typeface="Arial" panose="020B0604020202020204" pitchFamily="34" charset="0"/>
              </a:rPr>
              <a:t>powerbank</a:t>
            </a:r>
            <a:endParaRPr lang="en-US" altLang="en-US" sz="1400" b="1" dirty="0">
              <a:solidFill>
                <a:srgbClr val="000099"/>
              </a:solidFill>
              <a:latin typeface="Arial" panose="020B0604020202020204" pitchFamily="34" charset="0"/>
            </a:endParaRPr>
          </a:p>
        </p:txBody>
      </p:sp>
      <p:sp>
        <p:nvSpPr>
          <p:cNvPr id="7" name="Text Box 9">
            <a:extLst>
              <a:ext uri="{FF2B5EF4-FFF2-40B4-BE49-F238E27FC236}">
                <a16:creationId xmlns:a16="http://schemas.microsoft.com/office/drawing/2014/main" id="{04BCD21E-51C0-A9F1-F687-872F6BA432C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32061" y="4372168"/>
            <a:ext cx="1114425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1400" b="1" dirty="0">
                <a:solidFill>
                  <a:srgbClr val="000099"/>
                </a:solidFill>
                <a:latin typeface="Arial" panose="020B0604020202020204" pitchFamily="34" charset="0"/>
              </a:rPr>
              <a:t>Cat5 cable</a:t>
            </a:r>
            <a:endParaRPr lang="en-US" altLang="en-US" sz="1400" b="1" dirty="0">
              <a:solidFill>
                <a:srgbClr val="000099"/>
              </a:solidFill>
              <a:latin typeface="Arial" panose="020B0604020202020204" pitchFamily="34" charset="0"/>
            </a:endParaRPr>
          </a:p>
        </p:txBody>
      </p:sp>
      <p:pic>
        <p:nvPicPr>
          <p:cNvPr id="9" name="Picture 8" descr="A black computer with a yellow and red background&#10;&#10;Description automatically generated">
            <a:extLst>
              <a:ext uri="{FF2B5EF4-FFF2-40B4-BE49-F238E27FC236}">
                <a16:creationId xmlns:a16="http://schemas.microsoft.com/office/drawing/2014/main" id="{17ED6662-13FF-EA53-EFEB-287FA7C9A82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44713" y="1681316"/>
            <a:ext cx="2701978" cy="2352522"/>
          </a:xfrm>
          <a:prstGeom prst="rect">
            <a:avLst/>
          </a:prstGeom>
        </p:spPr>
      </p:pic>
      <p:sp>
        <p:nvSpPr>
          <p:cNvPr id="10" name="Freeform 8">
            <a:extLst>
              <a:ext uri="{FF2B5EF4-FFF2-40B4-BE49-F238E27FC236}">
                <a16:creationId xmlns:a16="http://schemas.microsoft.com/office/drawing/2014/main" id="{6DDC4A95-B05C-366A-A5A0-09481DAD6E53}"/>
              </a:ext>
            </a:extLst>
          </p:cNvPr>
          <p:cNvSpPr>
            <a:spLocks/>
          </p:cNvSpPr>
          <p:nvPr/>
        </p:nvSpPr>
        <p:spPr bwMode="auto">
          <a:xfrm>
            <a:off x="3174606" y="3159095"/>
            <a:ext cx="1997819" cy="372964"/>
          </a:xfrm>
          <a:custGeom>
            <a:avLst/>
            <a:gdLst>
              <a:gd name="T0" fmla="*/ 743 w 743"/>
              <a:gd name="T1" fmla="*/ 0 h 1022"/>
              <a:gd name="T2" fmla="*/ 515 w 743"/>
              <a:gd name="T3" fmla="*/ 268 h 1022"/>
              <a:gd name="T4" fmla="*/ 515 w 743"/>
              <a:gd name="T5" fmla="*/ 505 h 1022"/>
              <a:gd name="T6" fmla="*/ 499 w 743"/>
              <a:gd name="T7" fmla="*/ 797 h 1022"/>
              <a:gd name="T8" fmla="*/ 428 w 743"/>
              <a:gd name="T9" fmla="*/ 986 h 1022"/>
              <a:gd name="T10" fmla="*/ 215 w 743"/>
              <a:gd name="T11" fmla="*/ 1010 h 1022"/>
              <a:gd name="T12" fmla="*/ 33 w 743"/>
              <a:gd name="T13" fmla="*/ 1002 h 1022"/>
              <a:gd name="T14" fmla="*/ 17 w 743"/>
              <a:gd name="T15" fmla="*/ 947 h 1022"/>
              <a:gd name="T16" fmla="*/ 17 w 743"/>
              <a:gd name="T17" fmla="*/ 828 h 1022"/>
              <a:gd name="connsiteX0" fmla="*/ 9949 w 9949"/>
              <a:gd name="connsiteY0" fmla="*/ 4817 h 14714"/>
              <a:gd name="connsiteX1" fmla="*/ 6880 w 9949"/>
              <a:gd name="connsiteY1" fmla="*/ 7439 h 14714"/>
              <a:gd name="connsiteX2" fmla="*/ 6880 w 9949"/>
              <a:gd name="connsiteY2" fmla="*/ 9758 h 14714"/>
              <a:gd name="connsiteX3" fmla="*/ 6665 w 9949"/>
              <a:gd name="connsiteY3" fmla="*/ 12615 h 14714"/>
              <a:gd name="connsiteX4" fmla="*/ 5709 w 9949"/>
              <a:gd name="connsiteY4" fmla="*/ 14465 h 14714"/>
              <a:gd name="connsiteX5" fmla="*/ 2843 w 9949"/>
              <a:gd name="connsiteY5" fmla="*/ 14700 h 14714"/>
              <a:gd name="connsiteX6" fmla="*/ 393 w 9949"/>
              <a:gd name="connsiteY6" fmla="*/ 14621 h 14714"/>
              <a:gd name="connsiteX7" fmla="*/ 178 w 9949"/>
              <a:gd name="connsiteY7" fmla="*/ 14083 h 14714"/>
              <a:gd name="connsiteX8" fmla="*/ 7 w 9949"/>
              <a:gd name="connsiteY8" fmla="*/ 0 h 14714"/>
              <a:gd name="connsiteX0" fmla="*/ 10000 w 10000"/>
              <a:gd name="connsiteY0" fmla="*/ 3274 h 9999"/>
              <a:gd name="connsiteX1" fmla="*/ 8195 w 10000"/>
              <a:gd name="connsiteY1" fmla="*/ 4096 h 9999"/>
              <a:gd name="connsiteX2" fmla="*/ 6915 w 10000"/>
              <a:gd name="connsiteY2" fmla="*/ 6632 h 9999"/>
              <a:gd name="connsiteX3" fmla="*/ 6699 w 10000"/>
              <a:gd name="connsiteY3" fmla="*/ 8573 h 9999"/>
              <a:gd name="connsiteX4" fmla="*/ 5738 w 10000"/>
              <a:gd name="connsiteY4" fmla="*/ 9831 h 9999"/>
              <a:gd name="connsiteX5" fmla="*/ 2858 w 10000"/>
              <a:gd name="connsiteY5" fmla="*/ 9990 h 9999"/>
              <a:gd name="connsiteX6" fmla="*/ 395 w 10000"/>
              <a:gd name="connsiteY6" fmla="*/ 9937 h 9999"/>
              <a:gd name="connsiteX7" fmla="*/ 179 w 10000"/>
              <a:gd name="connsiteY7" fmla="*/ 9571 h 9999"/>
              <a:gd name="connsiteX8" fmla="*/ 7 w 10000"/>
              <a:gd name="connsiteY8" fmla="*/ 0 h 9999"/>
              <a:gd name="connsiteX0" fmla="*/ 10000 w 10000"/>
              <a:gd name="connsiteY0" fmla="*/ 3274 h 10000"/>
              <a:gd name="connsiteX1" fmla="*/ 8195 w 10000"/>
              <a:gd name="connsiteY1" fmla="*/ 4096 h 10000"/>
              <a:gd name="connsiteX2" fmla="*/ 6915 w 10000"/>
              <a:gd name="connsiteY2" fmla="*/ 6633 h 10000"/>
              <a:gd name="connsiteX3" fmla="*/ 6601 w 10000"/>
              <a:gd name="connsiteY3" fmla="*/ 9123 h 10000"/>
              <a:gd name="connsiteX4" fmla="*/ 5738 w 10000"/>
              <a:gd name="connsiteY4" fmla="*/ 9832 h 10000"/>
              <a:gd name="connsiteX5" fmla="*/ 2858 w 10000"/>
              <a:gd name="connsiteY5" fmla="*/ 9991 h 10000"/>
              <a:gd name="connsiteX6" fmla="*/ 395 w 10000"/>
              <a:gd name="connsiteY6" fmla="*/ 9938 h 10000"/>
              <a:gd name="connsiteX7" fmla="*/ 179 w 10000"/>
              <a:gd name="connsiteY7" fmla="*/ 9572 h 10000"/>
              <a:gd name="connsiteX8" fmla="*/ 7 w 10000"/>
              <a:gd name="connsiteY8" fmla="*/ 0 h 10000"/>
              <a:gd name="connsiteX0" fmla="*/ 10001 w 10001"/>
              <a:gd name="connsiteY0" fmla="*/ 3274 h 10191"/>
              <a:gd name="connsiteX1" fmla="*/ 8196 w 10001"/>
              <a:gd name="connsiteY1" fmla="*/ 4096 h 10191"/>
              <a:gd name="connsiteX2" fmla="*/ 6916 w 10001"/>
              <a:gd name="connsiteY2" fmla="*/ 6633 h 10191"/>
              <a:gd name="connsiteX3" fmla="*/ 6602 w 10001"/>
              <a:gd name="connsiteY3" fmla="*/ 9123 h 10191"/>
              <a:gd name="connsiteX4" fmla="*/ 5739 w 10001"/>
              <a:gd name="connsiteY4" fmla="*/ 9832 h 10191"/>
              <a:gd name="connsiteX5" fmla="*/ 2859 w 10001"/>
              <a:gd name="connsiteY5" fmla="*/ 9991 h 10191"/>
              <a:gd name="connsiteX6" fmla="*/ 396 w 10001"/>
              <a:gd name="connsiteY6" fmla="*/ 9938 h 10191"/>
              <a:gd name="connsiteX7" fmla="*/ 131 w 10001"/>
              <a:gd name="connsiteY7" fmla="*/ 6828 h 10191"/>
              <a:gd name="connsiteX8" fmla="*/ 8 w 10001"/>
              <a:gd name="connsiteY8" fmla="*/ 0 h 10191"/>
              <a:gd name="connsiteX0" fmla="*/ 10001 w 10001"/>
              <a:gd name="connsiteY0" fmla="*/ 3274 h 10409"/>
              <a:gd name="connsiteX1" fmla="*/ 8196 w 10001"/>
              <a:gd name="connsiteY1" fmla="*/ 4096 h 10409"/>
              <a:gd name="connsiteX2" fmla="*/ 6916 w 10001"/>
              <a:gd name="connsiteY2" fmla="*/ 6633 h 10409"/>
              <a:gd name="connsiteX3" fmla="*/ 6602 w 10001"/>
              <a:gd name="connsiteY3" fmla="*/ 9123 h 10409"/>
              <a:gd name="connsiteX4" fmla="*/ 5739 w 10001"/>
              <a:gd name="connsiteY4" fmla="*/ 9832 h 10409"/>
              <a:gd name="connsiteX5" fmla="*/ 2859 w 10001"/>
              <a:gd name="connsiteY5" fmla="*/ 9991 h 10409"/>
              <a:gd name="connsiteX6" fmla="*/ 1184 w 10001"/>
              <a:gd name="connsiteY6" fmla="*/ 10212 h 10409"/>
              <a:gd name="connsiteX7" fmla="*/ 131 w 10001"/>
              <a:gd name="connsiteY7" fmla="*/ 6828 h 10409"/>
              <a:gd name="connsiteX8" fmla="*/ 8 w 10001"/>
              <a:gd name="connsiteY8" fmla="*/ 0 h 104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001" h="10409">
                <a:moveTo>
                  <a:pt x="10001" y="3274"/>
                </a:moveTo>
                <a:cubicBezTo>
                  <a:pt x="8715" y="3885"/>
                  <a:pt x="8711" y="3537"/>
                  <a:pt x="8196" y="4096"/>
                </a:cubicBezTo>
                <a:cubicBezTo>
                  <a:pt x="7683" y="4654"/>
                  <a:pt x="7182" y="5795"/>
                  <a:pt x="6916" y="6633"/>
                </a:cubicBezTo>
                <a:cubicBezTo>
                  <a:pt x="6650" y="7471"/>
                  <a:pt x="6791" y="8592"/>
                  <a:pt x="6602" y="9123"/>
                </a:cubicBezTo>
                <a:cubicBezTo>
                  <a:pt x="6413" y="9656"/>
                  <a:pt x="6363" y="9687"/>
                  <a:pt x="5739" y="9832"/>
                </a:cubicBezTo>
                <a:cubicBezTo>
                  <a:pt x="5115" y="9977"/>
                  <a:pt x="3618" y="9928"/>
                  <a:pt x="2859" y="9991"/>
                </a:cubicBezTo>
                <a:cubicBezTo>
                  <a:pt x="2100" y="10054"/>
                  <a:pt x="1639" y="10739"/>
                  <a:pt x="1184" y="10212"/>
                </a:cubicBezTo>
                <a:cubicBezTo>
                  <a:pt x="729" y="9685"/>
                  <a:pt x="171" y="7021"/>
                  <a:pt x="131" y="6828"/>
                </a:cubicBezTo>
                <a:cubicBezTo>
                  <a:pt x="90" y="6635"/>
                  <a:pt x="-33" y="166"/>
                  <a:pt x="8" y="0"/>
                </a:cubicBezTo>
              </a:path>
            </a:pathLst>
          </a:cu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1" name="Text Box 9">
            <a:extLst>
              <a:ext uri="{FF2B5EF4-FFF2-40B4-BE49-F238E27FC236}">
                <a16:creationId xmlns:a16="http://schemas.microsoft.com/office/drawing/2014/main" id="{18C221F6-F242-4EBC-E50C-F5591D757F4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27529" y="3527488"/>
            <a:ext cx="1114425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1400" b="1" dirty="0">
                <a:solidFill>
                  <a:srgbClr val="000099"/>
                </a:solidFill>
                <a:latin typeface="Arial" panose="020B0604020202020204" pitchFamily="34" charset="0"/>
              </a:rPr>
              <a:t>Cat5 cable</a:t>
            </a:r>
            <a:endParaRPr lang="en-US" altLang="en-US" sz="1400" b="1" dirty="0">
              <a:solidFill>
                <a:srgbClr val="000099"/>
              </a:solidFill>
              <a:latin typeface="Arial" panose="020B0604020202020204" pitchFamily="34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94D7D44D-30D1-F779-EFD8-2088CFB5545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93625" y="1785732"/>
            <a:ext cx="1636440" cy="11447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5946632"/>
      </p:ext>
    </p:extLst>
  </p:cSld>
  <p:clrMapOvr>
    <a:masterClrMapping/>
  </p:clrMapOvr>
  <p:transition>
    <p:pull dir="d"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202" name="Rectangle 2">
            <a:extLst>
              <a:ext uri="{FF2B5EF4-FFF2-40B4-BE49-F238E27FC236}">
                <a16:creationId xmlns:a16="http://schemas.microsoft.com/office/drawing/2014/main" id="{BBAAAE26-9B49-A50E-7F0E-9B48102C1B6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4313" y="0"/>
            <a:ext cx="8678862" cy="863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algn="ctr" eaLnBrk="0" hangingPunct="0">
              <a:lnSpc>
                <a:spcPts val="5800"/>
              </a:lnSpc>
              <a:defRPr sz="3600">
                <a:solidFill>
                  <a:srgbClr val="000099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algn="ctr" eaLnBrk="0" hangingPunct="0">
              <a:lnSpc>
                <a:spcPts val="5800"/>
              </a:lnSpc>
              <a:defRPr sz="3600">
                <a:solidFill>
                  <a:srgbClr val="000099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algn="ctr" eaLnBrk="0" hangingPunct="0">
              <a:lnSpc>
                <a:spcPts val="5800"/>
              </a:lnSpc>
              <a:defRPr sz="3600">
                <a:solidFill>
                  <a:srgbClr val="000099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algn="ctr" eaLnBrk="0" hangingPunct="0">
              <a:lnSpc>
                <a:spcPts val="5800"/>
              </a:lnSpc>
              <a:defRPr sz="3600">
                <a:solidFill>
                  <a:srgbClr val="000099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algn="ctr" eaLnBrk="0" hangingPunct="0">
              <a:lnSpc>
                <a:spcPts val="5800"/>
              </a:lnSpc>
              <a:defRPr sz="3600">
                <a:solidFill>
                  <a:srgbClr val="000099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457200" algn="ctr" eaLnBrk="0" fontAlgn="base" hangingPunct="0">
              <a:lnSpc>
                <a:spcPts val="5800"/>
              </a:lnSpc>
              <a:spcBef>
                <a:spcPct val="0"/>
              </a:spcBef>
              <a:spcAft>
                <a:spcPct val="0"/>
              </a:spcAft>
              <a:defRPr sz="3600">
                <a:solidFill>
                  <a:srgbClr val="000099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914400" algn="ctr" eaLnBrk="0" fontAlgn="base" hangingPunct="0">
              <a:lnSpc>
                <a:spcPts val="5800"/>
              </a:lnSpc>
              <a:spcBef>
                <a:spcPct val="0"/>
              </a:spcBef>
              <a:spcAft>
                <a:spcPct val="0"/>
              </a:spcAft>
              <a:defRPr sz="3600">
                <a:solidFill>
                  <a:srgbClr val="000099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1371600" algn="ctr" eaLnBrk="0" fontAlgn="base" hangingPunct="0">
              <a:lnSpc>
                <a:spcPts val="5800"/>
              </a:lnSpc>
              <a:spcBef>
                <a:spcPct val="0"/>
              </a:spcBef>
              <a:spcAft>
                <a:spcPct val="0"/>
              </a:spcAft>
              <a:defRPr sz="3600">
                <a:solidFill>
                  <a:srgbClr val="000099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1828800" algn="ctr" eaLnBrk="0" fontAlgn="base" hangingPunct="0">
              <a:lnSpc>
                <a:spcPts val="5800"/>
              </a:lnSpc>
              <a:spcBef>
                <a:spcPct val="0"/>
              </a:spcBef>
              <a:spcAft>
                <a:spcPct val="0"/>
              </a:spcAft>
              <a:defRPr sz="3600">
                <a:solidFill>
                  <a:srgbClr val="000099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it-IT" altLang="en-US" sz="3200"/>
              <a:t>1) Spherical Harmonics approach</a:t>
            </a:r>
          </a:p>
        </p:txBody>
      </p:sp>
      <p:sp>
        <p:nvSpPr>
          <p:cNvPr id="179203" name="Text Box 3">
            <a:extLst>
              <a:ext uri="{FF2B5EF4-FFF2-40B4-BE49-F238E27FC236}">
                <a16:creationId xmlns:a16="http://schemas.microsoft.com/office/drawing/2014/main" id="{68C1557E-B3C1-0DA1-4D66-8B652C9B2B1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8638" y="1268413"/>
            <a:ext cx="6408737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it-IT" altLang="en-US" sz="2000" b="1">
                <a:latin typeface="Arial" panose="020B0604020202020204" pitchFamily="34" charset="0"/>
              </a:rPr>
              <a:t>Spherical Harmonics (H.O.Ambisonics)</a:t>
            </a:r>
          </a:p>
        </p:txBody>
      </p:sp>
      <p:sp>
        <p:nvSpPr>
          <p:cNvPr id="179204" name="Text Box 4">
            <a:extLst>
              <a:ext uri="{FF2B5EF4-FFF2-40B4-BE49-F238E27FC236}">
                <a16:creationId xmlns:a16="http://schemas.microsoft.com/office/drawing/2014/main" id="{F20A40AE-C5E6-AFBD-4311-58EAF11E3A7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5288" y="5335588"/>
            <a:ext cx="8497887" cy="1190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it-IT" altLang="en-US" b="1">
                <a:latin typeface="Arial" panose="020B0604020202020204" pitchFamily="34" charset="0"/>
              </a:rPr>
              <a:t>A fixed number of “intermediate” virtual microphones is computed (3</a:t>
            </a:r>
            <a:r>
              <a:rPr lang="it-IT" altLang="en-US" b="1" baseline="30000">
                <a:latin typeface="Arial" panose="020B0604020202020204" pitchFamily="34" charset="0"/>
              </a:rPr>
              <a:t>rd</a:t>
            </a:r>
            <a:r>
              <a:rPr lang="it-IT" altLang="en-US" b="1">
                <a:latin typeface="Arial" panose="020B0604020202020204" pitchFamily="34" charset="0"/>
              </a:rPr>
              <a:t> order B-format), then the dynamically-positioned virtual microphones are obtained by linear combination of these intermediate signals. This limits both dynamic range and frequency range.</a:t>
            </a:r>
          </a:p>
        </p:txBody>
      </p:sp>
      <p:pic>
        <p:nvPicPr>
          <p:cNvPr id="179205" name="Picture 5">
            <a:extLst>
              <a:ext uri="{FF2B5EF4-FFF2-40B4-BE49-F238E27FC236}">
                <a16:creationId xmlns:a16="http://schemas.microsoft.com/office/drawing/2014/main" id="{4158AE8C-4B76-93B8-2F68-83E318505F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313" y="2017713"/>
            <a:ext cx="5508625" cy="29606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179206" name="Group 6">
            <a:extLst>
              <a:ext uri="{FF2B5EF4-FFF2-40B4-BE49-F238E27FC236}">
                <a16:creationId xmlns:a16="http://schemas.microsoft.com/office/drawing/2014/main" id="{CB8A0BE6-78AD-A26A-200E-7A08A21C0E9E}"/>
              </a:ext>
            </a:extLst>
          </p:cNvPr>
          <p:cNvGrpSpPr>
            <a:grpSpLocks/>
          </p:cNvGrpSpPr>
          <p:nvPr/>
        </p:nvGrpSpPr>
        <p:grpSpPr bwMode="auto">
          <a:xfrm>
            <a:off x="4646613" y="1306513"/>
            <a:ext cx="4497387" cy="3860800"/>
            <a:chOff x="3379" y="527"/>
            <a:chExt cx="1950" cy="1815"/>
          </a:xfrm>
        </p:grpSpPr>
        <p:sp>
          <p:nvSpPr>
            <p:cNvPr id="179207" name="AutoShape 7">
              <a:extLst>
                <a:ext uri="{FF2B5EF4-FFF2-40B4-BE49-F238E27FC236}">
                  <a16:creationId xmlns:a16="http://schemas.microsoft.com/office/drawing/2014/main" id="{C1115838-FF56-E66E-8DBA-6E76A4BBF50E}"/>
                </a:ext>
              </a:extLst>
            </p:cNvPr>
            <p:cNvSpPr>
              <a:spLocks/>
            </p:cNvSpPr>
            <p:nvPr/>
          </p:nvSpPr>
          <p:spPr bwMode="auto">
            <a:xfrm>
              <a:off x="3561" y="845"/>
              <a:ext cx="91" cy="1089"/>
            </a:xfrm>
            <a:prstGeom prst="rightBrace">
              <a:avLst>
                <a:gd name="adj1" fmla="val 99725"/>
                <a:gd name="adj2" fmla="val 81912"/>
              </a:avLst>
            </a:prstGeom>
            <a:noFill/>
            <a:ln w="15875">
              <a:solidFill>
                <a:srgbClr val="000066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9208" name="AutoShape 8">
              <a:extLst>
                <a:ext uri="{FF2B5EF4-FFF2-40B4-BE49-F238E27FC236}">
                  <a16:creationId xmlns:a16="http://schemas.microsoft.com/office/drawing/2014/main" id="{B4371D5B-FBC6-1F6D-0764-38F2F22AA9DB}"/>
                </a:ext>
              </a:extLst>
            </p:cNvPr>
            <p:cNvSpPr>
              <a:spLocks/>
            </p:cNvSpPr>
            <p:nvPr/>
          </p:nvSpPr>
          <p:spPr bwMode="auto">
            <a:xfrm>
              <a:off x="3379" y="846"/>
              <a:ext cx="91" cy="680"/>
            </a:xfrm>
            <a:prstGeom prst="rightBrace">
              <a:avLst>
                <a:gd name="adj1" fmla="val 62271"/>
                <a:gd name="adj2" fmla="val 81176"/>
              </a:avLst>
            </a:prstGeom>
            <a:noFill/>
            <a:ln w="15875">
              <a:solidFill>
                <a:srgbClr val="000066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9209" name="AutoShape 9">
              <a:extLst>
                <a:ext uri="{FF2B5EF4-FFF2-40B4-BE49-F238E27FC236}">
                  <a16:creationId xmlns:a16="http://schemas.microsoft.com/office/drawing/2014/main" id="{8432150A-DC4B-1776-5917-EA57FF2DFAEE}"/>
                </a:ext>
              </a:extLst>
            </p:cNvPr>
            <p:cNvSpPr>
              <a:spLocks/>
            </p:cNvSpPr>
            <p:nvPr/>
          </p:nvSpPr>
          <p:spPr bwMode="auto">
            <a:xfrm>
              <a:off x="3742" y="845"/>
              <a:ext cx="91" cy="1452"/>
            </a:xfrm>
            <a:prstGeom prst="rightBrace">
              <a:avLst>
                <a:gd name="adj1" fmla="val 132967"/>
                <a:gd name="adj2" fmla="val 83333"/>
              </a:avLst>
            </a:prstGeom>
            <a:noFill/>
            <a:ln w="15875">
              <a:solidFill>
                <a:srgbClr val="000066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pic>
          <p:nvPicPr>
            <p:cNvPr id="179210" name="Picture 10">
              <a:extLst>
                <a:ext uri="{FF2B5EF4-FFF2-40B4-BE49-F238E27FC236}">
                  <a16:creationId xmlns:a16="http://schemas.microsoft.com/office/drawing/2014/main" id="{EEEC0FA3-3183-B1B8-CEE5-50A938BF477E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022" y="1208"/>
              <a:ext cx="1081" cy="113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79211" name="Text Box 11">
              <a:extLst>
                <a:ext uri="{FF2B5EF4-FFF2-40B4-BE49-F238E27FC236}">
                  <a16:creationId xmlns:a16="http://schemas.microsoft.com/office/drawing/2014/main" id="{E297ED46-B87C-43EC-D238-DBD6D121C4D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832" y="527"/>
              <a:ext cx="1497" cy="17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it-IT" altLang="en-US" b="1">
                  <a:solidFill>
                    <a:srgbClr val="000066"/>
                  </a:solidFill>
                  <a:latin typeface="Arial" panose="020B0604020202020204" pitchFamily="34" charset="0"/>
                </a:rPr>
                <a:t>Virtual microphones</a:t>
              </a:r>
            </a:p>
          </p:txBody>
        </p:sp>
      </p:grpSp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792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3474" name="Rectangle 2">
            <a:extLst>
              <a:ext uri="{FF2B5EF4-FFF2-40B4-BE49-F238E27FC236}">
                <a16:creationId xmlns:a16="http://schemas.microsoft.com/office/drawing/2014/main" id="{9B131A2F-5075-5181-7472-AB1A8025EA56}"/>
              </a:ext>
            </a:extLst>
          </p:cNvPr>
          <p:cNvSpPr>
            <a:spLocks noChangeArrowheads="1"/>
          </p:cNvSpPr>
          <p:nvPr>
            <p:ph type="title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>
                <a:effectLst/>
                <a:ea typeface="ＭＳ Ｐゴシック" panose="020B0600070205080204" pitchFamily="34" charset="-128"/>
              </a:rPr>
              <a:t>HOA software</a:t>
            </a:r>
            <a:endParaRPr lang="en-US" altLang="en-US">
              <a:effectLst/>
              <a:ea typeface="ＭＳ Ｐゴシック" panose="020B0600070205080204" pitchFamily="34" charset="-128"/>
            </a:endParaRPr>
          </a:p>
        </p:txBody>
      </p:sp>
      <p:sp>
        <p:nvSpPr>
          <p:cNvPr id="233475" name="Rectangle 3">
            <a:extLst>
              <a:ext uri="{FF2B5EF4-FFF2-40B4-BE49-F238E27FC236}">
                <a16:creationId xmlns:a16="http://schemas.microsoft.com/office/drawing/2014/main" id="{8F0966B9-7CFC-DE06-32EE-E3700299CB0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1090613"/>
            <a:ext cx="8229600" cy="1047750"/>
          </a:xfrm>
        </p:spPr>
        <p:txBody>
          <a:bodyPr/>
          <a:lstStyle/>
          <a:p>
            <a:r>
              <a:rPr lang="en-GB" altLang="en-US" sz="2000" dirty="0">
                <a:ea typeface="ＭＳ Ｐゴシック" panose="020B0600070205080204" pitchFamily="34" charset="-128"/>
              </a:rPr>
              <a:t>The Eigenmike-32 is sold accompanied by this software tool, capable of synthesizing up to 16 virtual microphones, working by means of 3</a:t>
            </a:r>
            <a:r>
              <a:rPr lang="en-GB" altLang="en-US" sz="2000" baseline="30000" dirty="0">
                <a:ea typeface="ＭＳ Ｐゴシック" panose="020B0600070205080204" pitchFamily="34" charset="-128"/>
              </a:rPr>
              <a:t>rd</a:t>
            </a:r>
            <a:r>
              <a:rPr lang="en-GB" altLang="en-US" sz="2000" dirty="0">
                <a:ea typeface="ＭＳ Ｐゴシック" panose="020B0600070205080204" pitchFamily="34" charset="-128"/>
              </a:rPr>
              <a:t>-order Ambisonics</a:t>
            </a:r>
            <a:endParaRPr lang="en-US" altLang="en-US" sz="2000" dirty="0">
              <a:ea typeface="ＭＳ Ｐゴシック" panose="020B0600070205080204" pitchFamily="34" charset="-128"/>
            </a:endParaRPr>
          </a:p>
        </p:txBody>
      </p:sp>
      <p:pic>
        <p:nvPicPr>
          <p:cNvPr id="233476" name="Picture 4">
            <a:extLst>
              <a:ext uri="{FF2B5EF4-FFF2-40B4-BE49-F238E27FC236}">
                <a16:creationId xmlns:a16="http://schemas.microsoft.com/office/drawing/2014/main" id="{EB185A28-D4A5-8E0E-A893-12EBBB5BEA8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938" y="2193925"/>
            <a:ext cx="7999412" cy="4540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BFE4A8-2A11-81A6-FEFF-DE2554CB6F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3474" name="Rectangle 2">
            <a:extLst>
              <a:ext uri="{FF2B5EF4-FFF2-40B4-BE49-F238E27FC236}">
                <a16:creationId xmlns:a16="http://schemas.microsoft.com/office/drawing/2014/main" id="{9B3F85E8-1A2D-4710-6D76-60866CE9178D}"/>
              </a:ext>
            </a:extLst>
          </p:cNvPr>
          <p:cNvSpPr>
            <a:spLocks noChangeArrowheads="1"/>
          </p:cNvSpPr>
          <p:nvPr>
            <p:ph type="title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>
                <a:effectLst/>
                <a:ea typeface="ＭＳ Ｐゴシック" panose="020B0600070205080204" pitchFamily="34" charset="-128"/>
              </a:rPr>
              <a:t>HOA software</a:t>
            </a:r>
            <a:endParaRPr lang="en-US" altLang="en-US">
              <a:effectLst/>
              <a:ea typeface="ＭＳ Ｐゴシック" panose="020B0600070205080204" pitchFamily="34" charset="-128"/>
            </a:endParaRPr>
          </a:p>
        </p:txBody>
      </p:sp>
      <p:sp>
        <p:nvSpPr>
          <p:cNvPr id="233475" name="Rectangle 3">
            <a:extLst>
              <a:ext uri="{FF2B5EF4-FFF2-40B4-BE49-F238E27FC236}">
                <a16:creationId xmlns:a16="http://schemas.microsoft.com/office/drawing/2014/main" id="{3626A3B4-8383-2EF2-3294-C7ED0F824A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1090613"/>
            <a:ext cx="8229600" cy="1047750"/>
          </a:xfrm>
        </p:spPr>
        <p:txBody>
          <a:bodyPr/>
          <a:lstStyle/>
          <a:p>
            <a:r>
              <a:rPr lang="en-GB" altLang="en-US" sz="2000" dirty="0">
                <a:ea typeface="ＭＳ Ｐゴシック" panose="020B0600070205080204" pitchFamily="34" charset="-128"/>
              </a:rPr>
              <a:t>The Eigenmike-64 is sold accompanied by this software tool, capable of synthesizing up to 32 virtual microphones, working by means of 6</a:t>
            </a:r>
            <a:r>
              <a:rPr lang="en-GB" altLang="en-US" sz="2000" baseline="30000" dirty="0">
                <a:ea typeface="ＭＳ Ｐゴシック" panose="020B0600070205080204" pitchFamily="34" charset="-128"/>
              </a:rPr>
              <a:t>th</a:t>
            </a:r>
            <a:r>
              <a:rPr lang="en-GB" altLang="en-US" sz="2000" dirty="0">
                <a:ea typeface="ＭＳ Ｐゴシック" panose="020B0600070205080204" pitchFamily="34" charset="-128"/>
              </a:rPr>
              <a:t>-order Ambisonics</a:t>
            </a:r>
            <a:endParaRPr lang="en-US" altLang="en-US" sz="2000" dirty="0">
              <a:ea typeface="ＭＳ Ｐゴシック" panose="020B0600070205080204" pitchFamily="34" charset="-128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6643A5B-28B4-EBDE-D307-3A350F5F9B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75836" y="2179819"/>
            <a:ext cx="5592327" cy="46241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431754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4498" name="Rectangle 2">
            <a:extLst>
              <a:ext uri="{FF2B5EF4-FFF2-40B4-BE49-F238E27FC236}">
                <a16:creationId xmlns:a16="http://schemas.microsoft.com/office/drawing/2014/main" id="{5A5EA619-53D1-FE33-FEBF-925EA98E4258}"/>
              </a:ext>
            </a:extLst>
          </p:cNvPr>
          <p:cNvSpPr>
            <a:spLocks noChangeArrowheads="1"/>
          </p:cNvSpPr>
          <p:nvPr>
            <p:ph type="title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>
                <a:effectLst/>
                <a:ea typeface="ＭＳ Ｐゴシック" panose="020B0600070205080204" pitchFamily="34" charset="-128"/>
              </a:rPr>
              <a:t>Problems with HOA</a:t>
            </a:r>
            <a:endParaRPr lang="en-US" altLang="en-US">
              <a:effectLst/>
              <a:ea typeface="ＭＳ Ｐゴシック" panose="020B0600070205080204" pitchFamily="34" charset="-128"/>
            </a:endParaRPr>
          </a:p>
        </p:txBody>
      </p:sp>
      <p:sp>
        <p:nvSpPr>
          <p:cNvPr id="234499" name="Rectangle 3">
            <a:extLst>
              <a:ext uri="{FF2B5EF4-FFF2-40B4-BE49-F238E27FC236}">
                <a16:creationId xmlns:a16="http://schemas.microsoft.com/office/drawing/2014/main" id="{A094ED4E-6B25-A7D7-2F58-138997A62C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1470025"/>
            <a:ext cx="8229600" cy="5022850"/>
          </a:xfrm>
        </p:spPr>
        <p:txBody>
          <a:bodyPr/>
          <a:lstStyle/>
          <a:p>
            <a:r>
              <a:rPr lang="en-GB" altLang="en-US">
                <a:ea typeface="ＭＳ Ｐゴシック" panose="020B0600070205080204" pitchFamily="34" charset="-128"/>
              </a:rPr>
              <a:t>50% of the spatial information is lost (32 channels are squeezed to 16 3</a:t>
            </a:r>
            <a:r>
              <a:rPr lang="en-GB" altLang="en-US" baseline="30000">
                <a:ea typeface="ＭＳ Ｐゴシック" panose="020B0600070205080204" pitchFamily="34" charset="-128"/>
              </a:rPr>
              <a:t>rd</a:t>
            </a:r>
            <a:r>
              <a:rPr lang="en-GB" altLang="en-US">
                <a:ea typeface="ＭＳ Ｐゴシック" panose="020B0600070205080204" pitchFamily="34" charset="-128"/>
              </a:rPr>
              <a:t> order spherical harmonics)</a:t>
            </a:r>
          </a:p>
          <a:p>
            <a:r>
              <a:rPr lang="en-GB" altLang="en-US">
                <a:ea typeface="ＭＳ Ｐゴシック" panose="020B0600070205080204" pitchFamily="34" charset="-128"/>
              </a:rPr>
              <a:t>High order harmonics have very limited usable frequency range</a:t>
            </a:r>
          </a:p>
          <a:p>
            <a:r>
              <a:rPr lang="en-GB" altLang="en-US">
                <a:ea typeface="ＭＳ Ｐゴシック" panose="020B0600070205080204" pitchFamily="34" charset="-128"/>
              </a:rPr>
              <a:t>At low frequency, a lot of noise appears</a:t>
            </a:r>
          </a:p>
          <a:p>
            <a:r>
              <a:rPr lang="en-GB" altLang="en-US">
                <a:ea typeface="ＭＳ Ｐゴシック" panose="020B0600070205080204" pitchFamily="34" charset="-128"/>
              </a:rPr>
              <a:t>The virtual microphones being synthesized have frequency-dependent polar patterns (with lesser directivity at low and very high frequency)</a:t>
            </a:r>
          </a:p>
          <a:p>
            <a:r>
              <a:rPr lang="en-GB" altLang="en-US">
                <a:ea typeface="ＭＳ Ｐゴシック" panose="020B0600070205080204" pitchFamily="34" charset="-128"/>
              </a:rPr>
              <a:t>The frequency range is limited to 10 kHz</a:t>
            </a:r>
          </a:p>
          <a:p>
            <a:r>
              <a:rPr lang="en-GB" altLang="en-US">
                <a:ea typeface="ＭＳ Ｐゴシック" panose="020B0600070205080204" pitchFamily="34" charset="-128"/>
              </a:rPr>
              <a:t>The supplied software is unpractical, as the user does not “see” where each virtual microphone is aimed to.</a:t>
            </a:r>
            <a:endParaRPr lang="en-US" altLang="en-US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226" name="CasellaDiTesto 3">
            <a:extLst>
              <a:ext uri="{FF2B5EF4-FFF2-40B4-BE49-F238E27FC236}">
                <a16:creationId xmlns:a16="http://schemas.microsoft.com/office/drawing/2014/main" id="{DF90F10F-27CE-9872-A4D8-71E074FA200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71575" y="177800"/>
            <a:ext cx="6688138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/>
            <a:r>
              <a:rPr lang="en-GB" altLang="en-US" sz="3200">
                <a:solidFill>
                  <a:srgbClr val="000099"/>
                </a:solidFill>
                <a:latin typeface="Arial" panose="020B0604020202020204" pitchFamily="34" charset="0"/>
              </a:rPr>
              <a:t>2) Direct numerical synthesis</a:t>
            </a:r>
          </a:p>
        </p:txBody>
      </p:sp>
      <p:sp>
        <p:nvSpPr>
          <p:cNvPr id="180227" name="CasellaDiTesto 4">
            <a:extLst>
              <a:ext uri="{FF2B5EF4-FFF2-40B4-BE49-F238E27FC236}">
                <a16:creationId xmlns:a16="http://schemas.microsoft.com/office/drawing/2014/main" id="{A4A0AA51-9A3C-14FA-C1E0-9943B58991E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3363" y="1255713"/>
            <a:ext cx="14859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GB" altLang="en-US">
                <a:latin typeface="Century Gothic" panose="020B0502020202020204" pitchFamily="34" charset="0"/>
              </a:rPr>
              <a:t>The idea</a:t>
            </a:r>
            <a:endParaRPr lang="en-GB" altLang="en-US" baseline="30000">
              <a:latin typeface="Century Gothic" panose="020B0502020202020204" pitchFamily="34" charset="0"/>
            </a:endParaRPr>
          </a:p>
        </p:txBody>
      </p:sp>
      <p:sp>
        <p:nvSpPr>
          <p:cNvPr id="180228" name="CasellaDiTesto 5">
            <a:extLst>
              <a:ext uri="{FF2B5EF4-FFF2-40B4-BE49-F238E27FC236}">
                <a16:creationId xmlns:a16="http://schemas.microsoft.com/office/drawing/2014/main" id="{08B43E4B-BA8A-D673-4417-7E8750AE76E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32050" y="1006475"/>
            <a:ext cx="6711950" cy="1006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GB" altLang="en-US" sz="2000" b="1">
                <a:latin typeface="Century Gothic" panose="020B0502020202020204" pitchFamily="34" charset="0"/>
              </a:rPr>
              <a:t>Direct synthesis of 32 directive virtual microphones in the direction of the capsules employing a set of digital filters</a:t>
            </a:r>
            <a:endParaRPr lang="en-GB" altLang="en-US" sz="2000" b="1" baseline="30000">
              <a:latin typeface="Century Gothic" panose="020B0502020202020204" pitchFamily="34" charset="0"/>
            </a:endParaRPr>
          </a:p>
        </p:txBody>
      </p:sp>
      <p:sp>
        <p:nvSpPr>
          <p:cNvPr id="7" name="Freccia destra 6">
            <a:extLst>
              <a:ext uri="{FF2B5EF4-FFF2-40B4-BE49-F238E27FC236}">
                <a16:creationId xmlns:a16="http://schemas.microsoft.com/office/drawing/2014/main" id="{229AA079-AF46-6F4F-2237-AE8F6F82CC7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19263" y="1393825"/>
            <a:ext cx="712787" cy="255588"/>
          </a:xfrm>
          <a:prstGeom prst="rightArrow">
            <a:avLst>
              <a:gd name="adj1" fmla="val 50000"/>
              <a:gd name="adj2" fmla="val 50005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blurRad="40000" dist="23000" dir="5400000" rotWithShape="0">
              <a:srgbClr val="808080">
                <a:alpha val="34999"/>
              </a:srgbClr>
            </a:outerShdw>
          </a:effectLst>
        </p:spPr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it-IT">
              <a:solidFill>
                <a:schemeClr val="lt1"/>
              </a:solidFill>
              <a:latin typeface="+mn-lt"/>
              <a:ea typeface="+mn-ea"/>
            </a:endParaRPr>
          </a:p>
        </p:txBody>
      </p:sp>
      <p:grpSp>
        <p:nvGrpSpPr>
          <p:cNvPr id="2" name="Gruppo 1">
            <a:extLst>
              <a:ext uri="{FF2B5EF4-FFF2-40B4-BE49-F238E27FC236}">
                <a16:creationId xmlns:a16="http://schemas.microsoft.com/office/drawing/2014/main" id="{52067864-C7CD-1E69-9E35-925928750EE9}"/>
              </a:ext>
            </a:extLst>
          </p:cNvPr>
          <p:cNvGrpSpPr>
            <a:grpSpLocks/>
          </p:cNvGrpSpPr>
          <p:nvPr/>
        </p:nvGrpSpPr>
        <p:grpSpPr bwMode="auto">
          <a:xfrm>
            <a:off x="252413" y="2160588"/>
            <a:ext cx="8696325" cy="2370137"/>
            <a:chOff x="252413" y="2160588"/>
            <a:chExt cx="8696325" cy="2370137"/>
          </a:xfrm>
        </p:grpSpPr>
        <p:pic>
          <p:nvPicPr>
            <p:cNvPr id="180231" name="Immagine 7" descr="Screen shot 2011-02-17 at 12.09.33 PM.png">
              <a:extLst>
                <a:ext uri="{FF2B5EF4-FFF2-40B4-BE49-F238E27FC236}">
                  <a16:creationId xmlns:a16="http://schemas.microsoft.com/office/drawing/2014/main" id="{3C6FD0A0-95F8-8186-B247-D13F91CBD646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2413" y="2160588"/>
              <a:ext cx="4748212" cy="237013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80232" name="CasellaDiTesto 8">
              <a:extLst>
                <a:ext uri="{FF2B5EF4-FFF2-40B4-BE49-F238E27FC236}">
                  <a16:creationId xmlns:a16="http://schemas.microsoft.com/office/drawing/2014/main" id="{2ABAE891-AE5E-88E7-94E5-C06B80B7726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203825" y="2214563"/>
              <a:ext cx="3744913" cy="13239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Palatino Linotype" panose="02040502050505030304" pitchFamily="18" charset="0"/>
                  <a:ea typeface="ＭＳ Ｐゴシック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Palatino Linotype" panose="02040502050505030304" pitchFamily="18" charset="0"/>
                  <a:ea typeface="ＭＳ Ｐゴシック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Palatino Linotype" panose="02040502050505030304" pitchFamily="18" charset="0"/>
                  <a:ea typeface="ＭＳ Ｐゴシック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Palatino Linotype" panose="02040502050505030304" pitchFamily="18" charset="0"/>
                  <a:ea typeface="ＭＳ Ｐゴシック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Palatino Linotype" panose="02040502050505030304" pitchFamily="18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Palatino Linotype" panose="02040502050505030304" pitchFamily="18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Palatino Linotype" panose="02040502050505030304" pitchFamily="18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Palatino Linotype" panose="02040502050505030304" pitchFamily="18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Palatino Linotype" panose="02040502050505030304" pitchFamily="18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/>
              <a:r>
                <a:rPr lang="en-GB" altLang="en-US" sz="2000" b="1">
                  <a:latin typeface="Century Gothic" panose="020B0502020202020204" pitchFamily="34" charset="0"/>
                </a:rPr>
                <a:t>M</a:t>
              </a:r>
              <a:r>
                <a:rPr lang="en-GB" altLang="en-US" sz="2000">
                  <a:latin typeface="Century Gothic" panose="020B0502020202020204" pitchFamily="34" charset="0"/>
                </a:rPr>
                <a:t> = 32 signals coming from the capsules</a:t>
              </a:r>
            </a:p>
            <a:p>
              <a:pPr eaLnBrk="1" hangingPunct="1"/>
              <a:r>
                <a:rPr lang="en-GB" altLang="en-US" sz="2000" b="1">
                  <a:latin typeface="Century Gothic" panose="020B0502020202020204" pitchFamily="34" charset="0"/>
                </a:rPr>
                <a:t>V</a:t>
              </a:r>
              <a:r>
                <a:rPr lang="en-GB" altLang="en-US" sz="2000">
                  <a:latin typeface="Century Gothic" panose="020B0502020202020204" pitchFamily="34" charset="0"/>
                </a:rPr>
                <a:t> = 32 signals yielding the desired virtual microphones</a:t>
              </a:r>
            </a:p>
          </p:txBody>
        </p:sp>
        <p:sp>
          <p:nvSpPr>
            <p:cNvPr id="180233" name="CasellaDiTesto 9">
              <a:extLst>
                <a:ext uri="{FF2B5EF4-FFF2-40B4-BE49-F238E27FC236}">
                  <a16:creationId xmlns:a16="http://schemas.microsoft.com/office/drawing/2014/main" id="{720BEF4C-E7D6-E8D6-59F5-A301ED84CF5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207000" y="3975100"/>
              <a:ext cx="2792413" cy="4000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Palatino Linotype" panose="02040502050505030304" pitchFamily="18" charset="0"/>
                  <a:ea typeface="ＭＳ Ｐゴシック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Palatino Linotype" panose="02040502050505030304" pitchFamily="18" charset="0"/>
                  <a:ea typeface="ＭＳ Ｐゴシック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Palatino Linotype" panose="02040502050505030304" pitchFamily="18" charset="0"/>
                  <a:ea typeface="ＭＳ Ｐゴシック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Palatino Linotype" panose="02040502050505030304" pitchFamily="18" charset="0"/>
                  <a:ea typeface="ＭＳ Ｐゴシック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Palatino Linotype" panose="02040502050505030304" pitchFamily="18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Palatino Linotype" panose="02040502050505030304" pitchFamily="18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Palatino Linotype" panose="02040502050505030304" pitchFamily="18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Palatino Linotype" panose="02040502050505030304" pitchFamily="18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Palatino Linotype" panose="02040502050505030304" pitchFamily="18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/>
              <a:r>
                <a:rPr lang="en-GB" altLang="en-US" sz="2000">
                  <a:latin typeface="Century Gothic" panose="020B0502020202020204" pitchFamily="34" charset="0"/>
                </a:rPr>
                <a:t>Bank of MxV FIR filters</a:t>
              </a:r>
            </a:p>
          </p:txBody>
        </p:sp>
        <p:cxnSp>
          <p:nvCxnSpPr>
            <p:cNvPr id="12" name="Connettore 2 11">
              <a:extLst>
                <a:ext uri="{FF2B5EF4-FFF2-40B4-BE49-F238E27FC236}">
                  <a16:creationId xmlns:a16="http://schemas.microsoft.com/office/drawing/2014/main" id="{A1C62E1C-5C8E-E831-53CC-39D1720644A4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6499225" y="3538538"/>
              <a:ext cx="0" cy="436562"/>
            </a:xfrm>
            <a:prstGeom prst="straightConnector1">
              <a:avLst/>
            </a:prstGeom>
            <a:noFill/>
            <a:ln w="28575">
              <a:solidFill>
                <a:srgbClr val="0000FF"/>
              </a:solidFill>
              <a:round/>
              <a:headEnd/>
              <a:tailEnd type="arrow" w="med" len="med"/>
            </a:ln>
            <a:effectLst>
              <a:outerShdw blurRad="40000" dist="20000" dir="5400000" rotWithShape="0">
                <a:srgbClr val="808080">
                  <a:alpha val="37999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</p:grpSp>
      <p:grpSp>
        <p:nvGrpSpPr>
          <p:cNvPr id="3" name="Gruppo 2">
            <a:extLst>
              <a:ext uri="{FF2B5EF4-FFF2-40B4-BE49-F238E27FC236}">
                <a16:creationId xmlns:a16="http://schemas.microsoft.com/office/drawing/2014/main" id="{4899B497-EE3A-7A9E-535D-10B3657E47A0}"/>
              </a:ext>
            </a:extLst>
          </p:cNvPr>
          <p:cNvGrpSpPr>
            <a:grpSpLocks/>
          </p:cNvGrpSpPr>
          <p:nvPr/>
        </p:nvGrpSpPr>
        <p:grpSpPr bwMode="auto">
          <a:xfrm>
            <a:off x="320675" y="4659313"/>
            <a:ext cx="8313738" cy="1704975"/>
            <a:chOff x="320675" y="4659313"/>
            <a:chExt cx="8313738" cy="1704975"/>
          </a:xfrm>
        </p:grpSpPr>
        <p:graphicFrame>
          <p:nvGraphicFramePr>
            <p:cNvPr id="180236" name="Oggetto 12">
              <a:extLst>
                <a:ext uri="{FF2B5EF4-FFF2-40B4-BE49-F238E27FC236}">
                  <a16:creationId xmlns:a16="http://schemas.microsoft.com/office/drawing/2014/main" id="{070730F2-CF61-595C-16B2-A0F7A88D1781}"/>
                </a:ext>
              </a:extLst>
            </p:cNvPr>
            <p:cNvGraphicFramePr>
              <a:graphicFrameLocks noChangeAspect="1"/>
            </p:cNvGraphicFramePr>
            <p:nvPr/>
          </p:nvGraphicFramePr>
          <p:xfrm>
            <a:off x="3049588" y="4659313"/>
            <a:ext cx="3044825" cy="969962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name="Equation" r:id="rId4" imgW="1435100" imgH="457200" progId="Equation.3">
                    <p:embed/>
                  </p:oleObj>
                </mc:Choice>
                <mc:Fallback>
                  <p:oleObj name="Equation" r:id="rId4" imgW="1435100" imgH="457200" progId="Equation.3">
                    <p:embed/>
                    <p:pic>
                      <p:nvPicPr>
                        <p:cNvPr id="0" name="Oggetto 12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3049588" y="4659313"/>
                          <a:ext cx="3044825" cy="969962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rgbClr val="000000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180237" name="CasellaDiTesto 13">
              <a:extLst>
                <a:ext uri="{FF2B5EF4-FFF2-40B4-BE49-F238E27FC236}">
                  <a16:creationId xmlns:a16="http://schemas.microsoft.com/office/drawing/2014/main" id="{4E8B28DC-7DB7-EAA1-DF42-1B32D81A7681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20675" y="5689601"/>
              <a:ext cx="3017838" cy="3968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Palatino Linotype" panose="02040502050505030304" pitchFamily="18" charset="0"/>
                  <a:ea typeface="ＭＳ Ｐゴシック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Palatino Linotype" panose="02040502050505030304" pitchFamily="18" charset="0"/>
                  <a:ea typeface="ＭＳ Ｐゴシック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Palatino Linotype" panose="02040502050505030304" pitchFamily="18" charset="0"/>
                  <a:ea typeface="ＭＳ Ｐゴシック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Palatino Linotype" panose="02040502050505030304" pitchFamily="18" charset="0"/>
                  <a:ea typeface="ＭＳ Ｐゴシック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Palatino Linotype" panose="02040502050505030304" pitchFamily="18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Palatino Linotype" panose="02040502050505030304" pitchFamily="18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Palatino Linotype" panose="02040502050505030304" pitchFamily="18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Palatino Linotype" panose="02040502050505030304" pitchFamily="18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Palatino Linotype" panose="02040502050505030304" pitchFamily="18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/>
              <a:r>
                <a:rPr lang="en-GB" altLang="en-US" sz="2000">
                  <a:latin typeface="Arial" panose="020B0604020202020204" pitchFamily="34" charset="0"/>
                </a:rPr>
                <a:t>Output signal of V mics.</a:t>
              </a:r>
            </a:p>
          </p:txBody>
        </p:sp>
        <p:sp>
          <p:nvSpPr>
            <p:cNvPr id="180238" name="CasellaDiTesto 14">
              <a:extLst>
                <a:ext uri="{FF2B5EF4-FFF2-40B4-BE49-F238E27FC236}">
                  <a16:creationId xmlns:a16="http://schemas.microsoft.com/office/drawing/2014/main" id="{7A59AD71-8F12-DF3C-9B7D-D81198B7E1F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201988" y="5967413"/>
              <a:ext cx="4283075" cy="3968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Palatino Linotype" panose="02040502050505030304" pitchFamily="18" charset="0"/>
                  <a:ea typeface="ＭＳ Ｐゴシック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Palatino Linotype" panose="02040502050505030304" pitchFamily="18" charset="0"/>
                  <a:ea typeface="ＭＳ Ｐゴシック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Palatino Linotype" panose="02040502050505030304" pitchFamily="18" charset="0"/>
                  <a:ea typeface="ＭＳ Ｐゴシック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Palatino Linotype" panose="02040502050505030304" pitchFamily="18" charset="0"/>
                  <a:ea typeface="ＭＳ Ｐゴシック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Palatino Linotype" panose="02040502050505030304" pitchFamily="18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Palatino Linotype" panose="02040502050505030304" pitchFamily="18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Palatino Linotype" panose="02040502050505030304" pitchFamily="18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Palatino Linotype" panose="02040502050505030304" pitchFamily="18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Palatino Linotype" panose="02040502050505030304" pitchFamily="18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/>
              <a:r>
                <a:rPr lang="en-GB" altLang="en-US" sz="2000">
                  <a:latin typeface="Arial" panose="020B0604020202020204" pitchFamily="34" charset="0"/>
                </a:rPr>
                <a:t>Input signals from the M capsules</a:t>
              </a:r>
            </a:p>
          </p:txBody>
        </p:sp>
        <p:cxnSp>
          <p:nvCxnSpPr>
            <p:cNvPr id="17" name="Connettore 2 16">
              <a:extLst>
                <a:ext uri="{FF2B5EF4-FFF2-40B4-BE49-F238E27FC236}">
                  <a16:creationId xmlns:a16="http://schemas.microsoft.com/office/drawing/2014/main" id="{204D0A54-86AF-B660-E973-65C09FA75EE4}"/>
                </a:ext>
              </a:extLst>
            </p:cNvPr>
            <p:cNvCxnSpPr>
              <a:cxnSpLocks noChangeShapeType="1"/>
              <a:stCxn id="180237" idx="0"/>
            </p:cNvCxnSpPr>
            <p:nvPr/>
          </p:nvCxnSpPr>
          <p:spPr bwMode="auto">
            <a:xfrm flipV="1">
              <a:off x="1828800" y="5337175"/>
              <a:ext cx="1220788" cy="352425"/>
            </a:xfrm>
            <a:prstGeom prst="straightConnector1">
              <a:avLst/>
            </a:prstGeom>
            <a:noFill/>
            <a:ln w="28575">
              <a:solidFill>
                <a:srgbClr val="008000"/>
              </a:solidFill>
              <a:round/>
              <a:headEnd/>
              <a:tailEnd type="arrow" w="med" len="med"/>
            </a:ln>
            <a:effectLst>
              <a:outerShdw blurRad="40000" dist="20000" dir="5400000" rotWithShape="0">
                <a:srgbClr val="808080">
                  <a:alpha val="37999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8" name="Connettore 2 17">
              <a:extLst>
                <a:ext uri="{FF2B5EF4-FFF2-40B4-BE49-F238E27FC236}">
                  <a16:creationId xmlns:a16="http://schemas.microsoft.com/office/drawing/2014/main" id="{A5F42DE1-7F15-97C1-9012-46A905B00EF8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 flipH="1" flipV="1">
              <a:off x="4729163" y="5386388"/>
              <a:ext cx="474662" cy="622300"/>
            </a:xfrm>
            <a:prstGeom prst="straightConnector1">
              <a:avLst/>
            </a:prstGeom>
            <a:noFill/>
            <a:ln w="28575">
              <a:solidFill>
                <a:srgbClr val="008000"/>
              </a:solidFill>
              <a:round/>
              <a:headEnd/>
              <a:tailEnd type="arrow" w="med" len="med"/>
            </a:ln>
            <a:effectLst>
              <a:outerShdw blurRad="40000" dist="20000" dir="5400000" rotWithShape="0">
                <a:srgbClr val="808080">
                  <a:alpha val="37999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180241" name="CasellaDiTesto 19">
              <a:extLst>
                <a:ext uri="{FF2B5EF4-FFF2-40B4-BE49-F238E27FC236}">
                  <a16:creationId xmlns:a16="http://schemas.microsoft.com/office/drawing/2014/main" id="{EB9CE448-694E-833F-3C6C-390FEF943A6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635750" y="5608638"/>
              <a:ext cx="1998663" cy="3968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Palatino Linotype" panose="02040502050505030304" pitchFamily="18" charset="0"/>
                  <a:ea typeface="ＭＳ Ｐゴシック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Palatino Linotype" panose="02040502050505030304" pitchFamily="18" charset="0"/>
                  <a:ea typeface="ＭＳ Ｐゴシック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Palatino Linotype" panose="02040502050505030304" pitchFamily="18" charset="0"/>
                  <a:ea typeface="ＭＳ Ｐゴシック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Palatino Linotype" panose="02040502050505030304" pitchFamily="18" charset="0"/>
                  <a:ea typeface="ＭＳ Ｐゴシック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Palatino Linotype" panose="02040502050505030304" pitchFamily="18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Palatino Linotype" panose="02040502050505030304" pitchFamily="18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Palatino Linotype" panose="02040502050505030304" pitchFamily="18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Palatino Linotype" panose="02040502050505030304" pitchFamily="18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Palatino Linotype" panose="02040502050505030304" pitchFamily="18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/>
              <a:r>
                <a:rPr lang="en-GB" altLang="en-US" sz="2000">
                  <a:latin typeface="Arial" panose="020B0604020202020204" pitchFamily="34" charset="0"/>
                </a:rPr>
                <a:t>Matrix of filters</a:t>
              </a:r>
            </a:p>
          </p:txBody>
        </p:sp>
        <p:cxnSp>
          <p:nvCxnSpPr>
            <p:cNvPr id="22" name="Connettore 2 21">
              <a:extLst>
                <a:ext uri="{FF2B5EF4-FFF2-40B4-BE49-F238E27FC236}">
                  <a16:creationId xmlns:a16="http://schemas.microsoft.com/office/drawing/2014/main" id="{F6F00A33-C52C-4F15-CC83-927E86987CF8}"/>
                </a:ext>
              </a:extLst>
            </p:cNvPr>
            <p:cNvCxnSpPr>
              <a:cxnSpLocks noChangeShapeType="1"/>
              <a:stCxn id="180241" idx="1"/>
            </p:cNvCxnSpPr>
            <p:nvPr/>
          </p:nvCxnSpPr>
          <p:spPr bwMode="auto">
            <a:xfrm flipH="1" flipV="1">
              <a:off x="5594350" y="5386388"/>
              <a:ext cx="1041400" cy="422275"/>
            </a:xfrm>
            <a:prstGeom prst="straightConnector1">
              <a:avLst/>
            </a:prstGeom>
            <a:noFill/>
            <a:ln w="28575">
              <a:solidFill>
                <a:srgbClr val="008000"/>
              </a:solidFill>
              <a:round/>
              <a:headEnd/>
              <a:tailEnd type="arrow" w="med" len="med"/>
            </a:ln>
            <a:effectLst>
              <a:outerShdw blurRad="40000" dist="20000" dir="5400000" rotWithShape="0">
                <a:srgbClr val="808080">
                  <a:alpha val="37999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754" name="Rectangle 2">
            <a:extLst>
              <a:ext uri="{FF2B5EF4-FFF2-40B4-BE49-F238E27FC236}">
                <a16:creationId xmlns:a16="http://schemas.microsoft.com/office/drawing/2014/main" id="{8F0348E6-0C18-5992-0B41-94896C5976F3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457200" y="0"/>
            <a:ext cx="8229600" cy="798513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cap="flat" cmpd="sng" algn="ctr">
                <a:solidFill>
                  <a:schemeClr val="tx1"/>
                </a:solidFill>
                <a:prstDash val="solid"/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r>
              <a:rPr lang="it-IT" altLang="en-US">
                <a:effectLst/>
                <a:ea typeface="ＭＳ Ｐゴシック" panose="020B0600070205080204" pitchFamily="34" charset="-128"/>
              </a:rPr>
              <a:t>Novel approach</a:t>
            </a:r>
            <a:endParaRPr lang="en-GB" altLang="en-US">
              <a:effectLst/>
              <a:ea typeface="ＭＳ Ｐゴシック" panose="020B0600070205080204" pitchFamily="34" charset="-128"/>
            </a:endParaRPr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C7DBB735-4FB9-6355-87A9-9557DFED25E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1341438"/>
            <a:ext cx="8686800" cy="5111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marL="342900" indent="-3429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lnSpc>
                <a:spcPct val="90000"/>
              </a:lnSpc>
              <a:spcBef>
                <a:spcPct val="20000"/>
              </a:spcBef>
              <a:buFontTx/>
              <a:buChar char="•"/>
            </a:pPr>
            <a:r>
              <a:rPr lang="it-IT" altLang="en-US" sz="2800">
                <a:latin typeface="Calibri" panose="020F0502020204030204" pitchFamily="34" charset="0"/>
              </a:rPr>
              <a:t>No theory is assumed: the set of h</a:t>
            </a:r>
            <a:r>
              <a:rPr lang="it-IT" altLang="en-US" sz="2800" baseline="-25000">
                <a:latin typeface="Calibri" panose="020F0502020204030204" pitchFamily="34" charset="0"/>
              </a:rPr>
              <a:t>m,v</a:t>
            </a:r>
            <a:r>
              <a:rPr lang="it-IT" altLang="en-US" sz="2800">
                <a:latin typeface="Calibri" panose="020F0502020204030204" pitchFamily="34" charset="0"/>
              </a:rPr>
              <a:t> filters are derived directly from a set of impulse response measurements, designed according to a least-squares principle.</a:t>
            </a:r>
          </a:p>
          <a:p>
            <a:pPr eaLnBrk="1" hangingPunct="1">
              <a:lnSpc>
                <a:spcPct val="90000"/>
              </a:lnSpc>
              <a:spcBef>
                <a:spcPct val="20000"/>
              </a:spcBef>
              <a:buFontTx/>
              <a:buChar char="•"/>
            </a:pPr>
            <a:r>
              <a:rPr lang="it-IT" altLang="en-US" sz="2800">
                <a:solidFill>
                  <a:srgbClr val="000099"/>
                </a:solidFill>
                <a:latin typeface="Calibri" panose="020F0502020204030204" pitchFamily="34" charset="0"/>
              </a:rPr>
              <a:t>In practice, a matrix of impulse responses is measured, and the matrix has to be numerically inverted (usually employing some regularization technique).</a:t>
            </a:r>
          </a:p>
          <a:p>
            <a:pPr eaLnBrk="1" hangingPunct="1">
              <a:lnSpc>
                <a:spcPct val="90000"/>
              </a:lnSpc>
              <a:spcBef>
                <a:spcPct val="20000"/>
              </a:spcBef>
              <a:buFontTx/>
              <a:buChar char="•"/>
            </a:pPr>
            <a:r>
              <a:rPr lang="it-IT" altLang="en-US" sz="2800">
                <a:latin typeface="Calibri" panose="020F0502020204030204" pitchFamily="34" charset="0"/>
              </a:rPr>
              <a:t>This way, the outputs of the microphone array are maximally close to the ideal responses prescribed</a:t>
            </a:r>
          </a:p>
          <a:p>
            <a:pPr eaLnBrk="1" hangingPunct="1">
              <a:lnSpc>
                <a:spcPct val="90000"/>
              </a:lnSpc>
              <a:spcBef>
                <a:spcPct val="20000"/>
              </a:spcBef>
              <a:buFontTx/>
              <a:buChar char="•"/>
            </a:pPr>
            <a:r>
              <a:rPr lang="it-IT" altLang="en-US" sz="2800">
                <a:solidFill>
                  <a:srgbClr val="1200F7"/>
                </a:solidFill>
                <a:latin typeface="Calibri" panose="020F0502020204030204" pitchFamily="34" charset="0"/>
              </a:rPr>
              <a:t>This method also inherently corrects for transducer deviations and acoustical artifacts (shielding, diffractions, reflections, etc.)</a:t>
            </a:r>
            <a:endParaRPr lang="en-GB" altLang="en-US" sz="2800">
              <a:solidFill>
                <a:srgbClr val="1200F7"/>
              </a:solidFill>
              <a:latin typeface="Calibri" panose="020F050202020403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Box 3">
            <a:extLst>
              <a:ext uri="{FF2B5EF4-FFF2-40B4-BE49-F238E27FC236}">
                <a16:creationId xmlns:a16="http://schemas.microsoft.com/office/drawing/2014/main" id="{0068B526-9D02-E80B-AE77-6B689CCC140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19200" y="944563"/>
            <a:ext cx="7010400" cy="1187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>
            <a:lvl1pPr defTabSz="4572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1pPr>
            <a:lvl2pPr marL="37931725" indent="-37474525" defTabSz="4572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US" altLang="en-US">
                <a:latin typeface="Calibri" panose="020F0502020204030204" pitchFamily="34" charset="0"/>
              </a:rPr>
              <a:t>The microphone array impulse responses </a:t>
            </a:r>
            <a:r>
              <a:rPr lang="en-US" altLang="en-US" i="1">
                <a:latin typeface="Calibri" panose="020F0502020204030204" pitchFamily="34" charset="0"/>
              </a:rPr>
              <a:t>c</a:t>
            </a:r>
            <a:r>
              <a:rPr lang="en-US" altLang="en-US" i="1" baseline="-25000">
                <a:latin typeface="Calibri" panose="020F0502020204030204" pitchFamily="34" charset="0"/>
              </a:rPr>
              <a:t>m,d</a:t>
            </a:r>
            <a:r>
              <a:rPr lang="en-US" altLang="en-US" i="1">
                <a:latin typeface="Calibri" panose="020F0502020204030204" pitchFamily="34" charset="0"/>
              </a:rPr>
              <a:t> ,</a:t>
            </a:r>
            <a:r>
              <a:rPr lang="en-US" altLang="en-US">
                <a:effectLst>
                  <a:outerShdw blurRad="38100" dist="38100" dir="2700000" algn="tl">
                    <a:srgbClr val="C0C0C0"/>
                  </a:outerShdw>
                </a:effectLst>
                <a:latin typeface="Calibri" panose="020F0502020204030204" pitchFamily="34" charset="0"/>
              </a:rPr>
              <a:t> </a:t>
            </a:r>
            <a:r>
              <a:rPr lang="en-US" altLang="en-US">
                <a:latin typeface="Calibri" panose="020F0502020204030204" pitchFamily="34" charset="0"/>
              </a:rPr>
              <a:t>are measured for a number of </a:t>
            </a:r>
            <a:r>
              <a:rPr lang="en-US" altLang="en-US" i="1">
                <a:latin typeface="Calibri" panose="020F0502020204030204" pitchFamily="34" charset="0"/>
              </a:rPr>
              <a:t>D</a:t>
            </a:r>
            <a:r>
              <a:rPr lang="en-US" altLang="en-US">
                <a:latin typeface="Calibri" panose="020F0502020204030204" pitchFamily="34" charset="0"/>
              </a:rPr>
              <a:t> incoming directions. </a:t>
            </a:r>
            <a:endParaRPr lang="en-US" altLang="en-US" sz="4800">
              <a:latin typeface="Calibri" panose="020F0502020204030204" pitchFamily="34" charset="0"/>
            </a:endParaRPr>
          </a:p>
          <a:p>
            <a:pPr eaLnBrk="1" hangingPunct="1"/>
            <a:endParaRPr lang="en-US" altLang="en-US">
              <a:latin typeface="Calibri" panose="020F0502020204030204" pitchFamily="34" charset="0"/>
            </a:endParaRPr>
          </a:p>
        </p:txBody>
      </p:sp>
      <p:sp>
        <p:nvSpPr>
          <p:cNvPr id="204803" name="Text Box 6">
            <a:extLst>
              <a:ext uri="{FF2B5EF4-FFF2-40B4-BE49-F238E27FC236}">
                <a16:creationId xmlns:a16="http://schemas.microsoft.com/office/drawing/2014/main" id="{C11BA31F-FC2B-3BE0-0541-1B83866A0BB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5650" y="5734050"/>
            <a:ext cx="8137525" cy="822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defTabSz="4572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1pPr>
            <a:lvl2pPr marL="37931725" indent="-37474525" defTabSz="4572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US" altLang="en-US">
                <a:latin typeface="Calibri" panose="020F0502020204030204" pitchFamily="34" charset="0"/>
              </a:rPr>
              <a:t>We get a matrix C of measured impulse responses for a large number D of directions</a:t>
            </a:r>
          </a:p>
        </p:txBody>
      </p:sp>
      <p:sp>
        <p:nvSpPr>
          <p:cNvPr id="204804" name="Oval 8">
            <a:extLst>
              <a:ext uri="{FF2B5EF4-FFF2-40B4-BE49-F238E27FC236}">
                <a16:creationId xmlns:a16="http://schemas.microsoft.com/office/drawing/2014/main" id="{82FE9EA9-E150-73E6-EA22-4FEF731928F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36738" y="3679825"/>
            <a:ext cx="71437" cy="73025"/>
          </a:xfrm>
          <a:prstGeom prst="ellipse">
            <a:avLst/>
          </a:prstGeom>
          <a:solidFill>
            <a:srgbClr val="FF0000"/>
          </a:solidFill>
          <a:ln w="9525">
            <a:solidFill>
              <a:srgbClr val="0000FF"/>
            </a:solidFill>
            <a:round/>
            <a:headEnd/>
            <a:tailEnd/>
          </a:ln>
        </p:spPr>
        <p:txBody>
          <a:bodyPr wrap="none" anchor="ctr"/>
          <a:lstStyle>
            <a:lvl1pPr defTabSz="4572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1pPr>
            <a:lvl2pPr marL="37931725" indent="-37474525" defTabSz="4572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endParaRPr lang="en-US" altLang="en-US" sz="1800">
              <a:latin typeface="Calibri" panose="020F0502020204030204" pitchFamily="34" charset="0"/>
            </a:endParaRPr>
          </a:p>
        </p:txBody>
      </p:sp>
      <p:sp>
        <p:nvSpPr>
          <p:cNvPr id="204805" name="Oval 9">
            <a:extLst>
              <a:ext uri="{FF2B5EF4-FFF2-40B4-BE49-F238E27FC236}">
                <a16:creationId xmlns:a16="http://schemas.microsoft.com/office/drawing/2014/main" id="{FDB3586E-DADD-E08E-6E23-D1FA18BDEE1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17713" y="3679825"/>
            <a:ext cx="71437" cy="73025"/>
          </a:xfrm>
          <a:prstGeom prst="ellipse">
            <a:avLst/>
          </a:prstGeom>
          <a:solidFill>
            <a:srgbClr val="FF0000"/>
          </a:solidFill>
          <a:ln w="9525">
            <a:solidFill>
              <a:srgbClr val="0000FF"/>
            </a:solidFill>
            <a:round/>
            <a:headEnd/>
            <a:tailEnd/>
          </a:ln>
        </p:spPr>
        <p:txBody>
          <a:bodyPr wrap="none" anchor="ctr"/>
          <a:lstStyle>
            <a:lvl1pPr defTabSz="4572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1pPr>
            <a:lvl2pPr marL="37931725" indent="-37474525" defTabSz="4572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endParaRPr lang="en-US" altLang="en-US" sz="1800">
              <a:latin typeface="Calibri" panose="020F0502020204030204" pitchFamily="34" charset="0"/>
            </a:endParaRPr>
          </a:p>
        </p:txBody>
      </p:sp>
      <p:sp>
        <p:nvSpPr>
          <p:cNvPr id="204806" name="Oval 10">
            <a:extLst>
              <a:ext uri="{FF2B5EF4-FFF2-40B4-BE49-F238E27FC236}">
                <a16:creationId xmlns:a16="http://schemas.microsoft.com/office/drawing/2014/main" id="{F025E882-0753-D833-72AE-D8845256A2E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92275" y="3787775"/>
            <a:ext cx="71438" cy="73025"/>
          </a:xfrm>
          <a:prstGeom prst="ellipse">
            <a:avLst/>
          </a:prstGeom>
          <a:solidFill>
            <a:srgbClr val="FF0000"/>
          </a:solidFill>
          <a:ln w="9525">
            <a:solidFill>
              <a:srgbClr val="0000FF"/>
            </a:solidFill>
            <a:round/>
            <a:headEnd/>
            <a:tailEnd/>
          </a:ln>
        </p:spPr>
        <p:txBody>
          <a:bodyPr wrap="none" anchor="ctr"/>
          <a:lstStyle>
            <a:lvl1pPr defTabSz="4572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1pPr>
            <a:lvl2pPr marL="37931725" indent="-37474525" defTabSz="4572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endParaRPr lang="en-US" altLang="en-US" sz="1800">
              <a:latin typeface="Calibri" panose="020F0502020204030204" pitchFamily="34" charset="0"/>
            </a:endParaRPr>
          </a:p>
        </p:txBody>
      </p:sp>
      <p:sp>
        <p:nvSpPr>
          <p:cNvPr id="204807" name="Oval 11">
            <a:extLst>
              <a:ext uri="{FF2B5EF4-FFF2-40B4-BE49-F238E27FC236}">
                <a16:creationId xmlns:a16="http://schemas.microsoft.com/office/drawing/2014/main" id="{F7C957A3-DF92-8CD2-F338-01B90BD6814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09763" y="3822700"/>
            <a:ext cx="71437" cy="73025"/>
          </a:xfrm>
          <a:prstGeom prst="ellipse">
            <a:avLst/>
          </a:prstGeom>
          <a:solidFill>
            <a:srgbClr val="FF0000"/>
          </a:solidFill>
          <a:ln w="9525">
            <a:solidFill>
              <a:srgbClr val="0000FF"/>
            </a:solidFill>
            <a:round/>
            <a:headEnd/>
            <a:tailEnd/>
          </a:ln>
        </p:spPr>
        <p:txBody>
          <a:bodyPr wrap="none" anchor="ctr"/>
          <a:lstStyle>
            <a:lvl1pPr defTabSz="4572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1pPr>
            <a:lvl2pPr marL="37931725" indent="-37474525" defTabSz="4572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endParaRPr lang="en-US" altLang="en-US" sz="1800">
              <a:latin typeface="Calibri" panose="020F0502020204030204" pitchFamily="34" charset="0"/>
            </a:endParaRPr>
          </a:p>
        </p:txBody>
      </p:sp>
      <p:sp>
        <p:nvSpPr>
          <p:cNvPr id="204808" name="Oval 12">
            <a:extLst>
              <a:ext uri="{FF2B5EF4-FFF2-40B4-BE49-F238E27FC236}">
                <a16:creationId xmlns:a16="http://schemas.microsoft.com/office/drawing/2014/main" id="{374A1761-83B8-79BB-392E-E2B03AFB64B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25663" y="3787775"/>
            <a:ext cx="71437" cy="73025"/>
          </a:xfrm>
          <a:prstGeom prst="ellipse">
            <a:avLst/>
          </a:prstGeom>
          <a:solidFill>
            <a:srgbClr val="FF0000"/>
          </a:solidFill>
          <a:ln w="9525">
            <a:solidFill>
              <a:srgbClr val="0000FF"/>
            </a:solidFill>
            <a:round/>
            <a:headEnd/>
            <a:tailEnd/>
          </a:ln>
        </p:spPr>
        <p:txBody>
          <a:bodyPr wrap="none" anchor="ctr"/>
          <a:lstStyle>
            <a:lvl1pPr defTabSz="4572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1pPr>
            <a:lvl2pPr marL="37931725" indent="-37474525" defTabSz="4572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endParaRPr lang="en-US" altLang="en-US" sz="1800">
              <a:latin typeface="Calibri" panose="020F0502020204030204" pitchFamily="34" charset="0"/>
            </a:endParaRPr>
          </a:p>
        </p:txBody>
      </p:sp>
      <p:sp>
        <p:nvSpPr>
          <p:cNvPr id="204809" name="Oval 13">
            <a:extLst>
              <a:ext uri="{FF2B5EF4-FFF2-40B4-BE49-F238E27FC236}">
                <a16:creationId xmlns:a16="http://schemas.microsoft.com/office/drawing/2014/main" id="{E2E51DA3-6AD6-6592-4909-150DB339836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65300" y="3930650"/>
            <a:ext cx="71438" cy="73025"/>
          </a:xfrm>
          <a:prstGeom prst="ellipse">
            <a:avLst/>
          </a:prstGeom>
          <a:solidFill>
            <a:srgbClr val="FF0000"/>
          </a:solidFill>
          <a:ln w="9525">
            <a:solidFill>
              <a:srgbClr val="0000FF"/>
            </a:solidFill>
            <a:round/>
            <a:headEnd/>
            <a:tailEnd/>
          </a:ln>
        </p:spPr>
        <p:txBody>
          <a:bodyPr wrap="none" anchor="ctr"/>
          <a:lstStyle>
            <a:lvl1pPr defTabSz="4572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1pPr>
            <a:lvl2pPr marL="37931725" indent="-37474525" defTabSz="4572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endParaRPr lang="en-US" altLang="en-US" sz="1800">
              <a:latin typeface="Calibri" panose="020F0502020204030204" pitchFamily="34" charset="0"/>
            </a:endParaRPr>
          </a:p>
        </p:txBody>
      </p:sp>
      <p:sp>
        <p:nvSpPr>
          <p:cNvPr id="204810" name="Oval 14">
            <a:extLst>
              <a:ext uri="{FF2B5EF4-FFF2-40B4-BE49-F238E27FC236}">
                <a16:creationId xmlns:a16="http://schemas.microsoft.com/office/drawing/2014/main" id="{471CCCD7-4158-51AE-CE70-360D1F130F8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81200" y="3930650"/>
            <a:ext cx="71438" cy="73025"/>
          </a:xfrm>
          <a:prstGeom prst="ellipse">
            <a:avLst/>
          </a:prstGeom>
          <a:solidFill>
            <a:srgbClr val="FF0000"/>
          </a:solidFill>
          <a:ln w="9525">
            <a:solidFill>
              <a:srgbClr val="0000FF"/>
            </a:solidFill>
            <a:round/>
            <a:headEnd/>
            <a:tailEnd/>
          </a:ln>
        </p:spPr>
        <p:txBody>
          <a:bodyPr wrap="none" anchor="ctr"/>
          <a:lstStyle>
            <a:lvl1pPr defTabSz="4572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1pPr>
            <a:lvl2pPr marL="37931725" indent="-37474525" defTabSz="4572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endParaRPr lang="en-US" altLang="en-US" sz="1800">
              <a:latin typeface="Calibri" panose="020F0502020204030204" pitchFamily="34" charset="0"/>
            </a:endParaRPr>
          </a:p>
        </p:txBody>
      </p:sp>
      <p:sp>
        <p:nvSpPr>
          <p:cNvPr id="204811" name="Oval 15">
            <a:extLst>
              <a:ext uri="{FF2B5EF4-FFF2-40B4-BE49-F238E27FC236}">
                <a16:creationId xmlns:a16="http://schemas.microsoft.com/office/drawing/2014/main" id="{892FC065-9A1A-0A8F-5089-6FA4B7ACD9F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71663" y="4075113"/>
            <a:ext cx="71437" cy="73025"/>
          </a:xfrm>
          <a:prstGeom prst="ellipse">
            <a:avLst/>
          </a:prstGeom>
          <a:solidFill>
            <a:srgbClr val="FF0000"/>
          </a:solidFill>
          <a:ln w="9525">
            <a:solidFill>
              <a:srgbClr val="0000FF"/>
            </a:solidFill>
            <a:round/>
            <a:headEnd/>
            <a:tailEnd/>
          </a:ln>
        </p:spPr>
        <p:txBody>
          <a:bodyPr wrap="none" anchor="ctr"/>
          <a:lstStyle>
            <a:lvl1pPr defTabSz="4572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1pPr>
            <a:lvl2pPr marL="37931725" indent="-37474525" defTabSz="4572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endParaRPr lang="en-US" altLang="en-US" sz="1800">
              <a:latin typeface="Calibri" panose="020F0502020204030204" pitchFamily="34" charset="0"/>
            </a:endParaRPr>
          </a:p>
        </p:txBody>
      </p:sp>
      <p:sp>
        <p:nvSpPr>
          <p:cNvPr id="204812" name="Oval 16">
            <a:extLst>
              <a:ext uri="{FF2B5EF4-FFF2-40B4-BE49-F238E27FC236}">
                <a16:creationId xmlns:a16="http://schemas.microsoft.com/office/drawing/2014/main" id="{A9361CBA-F889-F519-5F57-281069FDC21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84325" y="3930650"/>
            <a:ext cx="71438" cy="73025"/>
          </a:xfrm>
          <a:prstGeom prst="ellipse">
            <a:avLst/>
          </a:prstGeom>
          <a:solidFill>
            <a:srgbClr val="FF0000"/>
          </a:solidFill>
          <a:ln w="9525">
            <a:solidFill>
              <a:srgbClr val="0000FF"/>
            </a:solidFill>
            <a:round/>
            <a:headEnd/>
            <a:tailEnd/>
          </a:ln>
        </p:spPr>
        <p:txBody>
          <a:bodyPr wrap="none" anchor="ctr"/>
          <a:lstStyle>
            <a:lvl1pPr defTabSz="4572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1pPr>
            <a:lvl2pPr marL="37931725" indent="-37474525" defTabSz="4572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endParaRPr lang="en-US" altLang="en-US" sz="1800">
              <a:latin typeface="Calibri" panose="020F0502020204030204" pitchFamily="34" charset="0"/>
            </a:endParaRPr>
          </a:p>
        </p:txBody>
      </p:sp>
      <p:sp>
        <p:nvSpPr>
          <p:cNvPr id="204813" name="Oval 17">
            <a:extLst>
              <a:ext uri="{FF2B5EF4-FFF2-40B4-BE49-F238E27FC236}">
                <a16:creationId xmlns:a16="http://schemas.microsoft.com/office/drawing/2014/main" id="{51DF1DBB-1698-04A5-A2A1-BCFBF320E75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55763" y="4075113"/>
            <a:ext cx="71437" cy="73025"/>
          </a:xfrm>
          <a:prstGeom prst="ellipse">
            <a:avLst/>
          </a:prstGeom>
          <a:solidFill>
            <a:srgbClr val="FF0000"/>
          </a:solidFill>
          <a:ln w="9525">
            <a:solidFill>
              <a:srgbClr val="0000FF"/>
            </a:solidFill>
            <a:round/>
            <a:headEnd/>
            <a:tailEnd/>
          </a:ln>
        </p:spPr>
        <p:txBody>
          <a:bodyPr wrap="none" anchor="ctr"/>
          <a:lstStyle>
            <a:lvl1pPr defTabSz="4572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1pPr>
            <a:lvl2pPr marL="37931725" indent="-37474525" defTabSz="4572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endParaRPr lang="en-US" altLang="en-US" sz="1800">
              <a:latin typeface="Calibri" panose="020F0502020204030204" pitchFamily="34" charset="0"/>
            </a:endParaRPr>
          </a:p>
        </p:txBody>
      </p:sp>
      <p:sp>
        <p:nvSpPr>
          <p:cNvPr id="204814" name="Oval 18">
            <a:extLst>
              <a:ext uri="{FF2B5EF4-FFF2-40B4-BE49-F238E27FC236}">
                <a16:creationId xmlns:a16="http://schemas.microsoft.com/office/drawing/2014/main" id="{25D772B8-6D4D-F7FA-BA02-A34DEBE516D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60588" y="3967163"/>
            <a:ext cx="71437" cy="73025"/>
          </a:xfrm>
          <a:prstGeom prst="ellipse">
            <a:avLst/>
          </a:prstGeom>
          <a:solidFill>
            <a:srgbClr val="FF0000"/>
          </a:solidFill>
          <a:ln w="9525">
            <a:solidFill>
              <a:srgbClr val="0000FF"/>
            </a:solidFill>
            <a:round/>
            <a:headEnd/>
            <a:tailEnd/>
          </a:ln>
        </p:spPr>
        <p:txBody>
          <a:bodyPr wrap="none" anchor="ctr"/>
          <a:lstStyle>
            <a:lvl1pPr defTabSz="4572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1pPr>
            <a:lvl2pPr marL="37931725" indent="-37474525" defTabSz="4572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endParaRPr lang="en-US" altLang="en-US" sz="1800">
              <a:latin typeface="Calibri" panose="020F0502020204030204" pitchFamily="34" charset="0"/>
            </a:endParaRPr>
          </a:p>
        </p:txBody>
      </p:sp>
      <p:sp>
        <p:nvSpPr>
          <p:cNvPr id="204815" name="Oval 19">
            <a:extLst>
              <a:ext uri="{FF2B5EF4-FFF2-40B4-BE49-F238E27FC236}">
                <a16:creationId xmlns:a16="http://schemas.microsoft.com/office/drawing/2014/main" id="{54B4BF30-6520-A1A1-668F-ECCD521E5BD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89150" y="4111625"/>
            <a:ext cx="71438" cy="73025"/>
          </a:xfrm>
          <a:prstGeom prst="ellipse">
            <a:avLst/>
          </a:prstGeom>
          <a:solidFill>
            <a:srgbClr val="FF0000"/>
          </a:solidFill>
          <a:ln w="9525">
            <a:solidFill>
              <a:srgbClr val="0000FF"/>
            </a:solidFill>
            <a:round/>
            <a:headEnd/>
            <a:tailEnd/>
          </a:ln>
        </p:spPr>
        <p:txBody>
          <a:bodyPr wrap="none" anchor="ctr"/>
          <a:lstStyle>
            <a:lvl1pPr defTabSz="4572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1pPr>
            <a:lvl2pPr marL="37931725" indent="-37474525" defTabSz="4572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endParaRPr lang="en-US" altLang="en-US" sz="1800">
              <a:latin typeface="Calibri" panose="020F0502020204030204" pitchFamily="34" charset="0"/>
            </a:endParaRPr>
          </a:p>
        </p:txBody>
      </p:sp>
      <p:sp>
        <p:nvSpPr>
          <p:cNvPr id="204816" name="Oval 20">
            <a:extLst>
              <a:ext uri="{FF2B5EF4-FFF2-40B4-BE49-F238E27FC236}">
                <a16:creationId xmlns:a16="http://schemas.microsoft.com/office/drawing/2014/main" id="{11BEEC93-9106-89A6-2028-28205A23F27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65300" y="4221163"/>
            <a:ext cx="71438" cy="73025"/>
          </a:xfrm>
          <a:prstGeom prst="ellipse">
            <a:avLst/>
          </a:prstGeom>
          <a:solidFill>
            <a:srgbClr val="FF0000"/>
          </a:solidFill>
          <a:ln w="9525">
            <a:solidFill>
              <a:srgbClr val="0000FF"/>
            </a:solidFill>
            <a:round/>
            <a:headEnd/>
            <a:tailEnd/>
          </a:ln>
        </p:spPr>
        <p:txBody>
          <a:bodyPr wrap="none" anchor="ctr"/>
          <a:lstStyle>
            <a:lvl1pPr defTabSz="4572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1pPr>
            <a:lvl2pPr marL="37931725" indent="-37474525" defTabSz="4572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endParaRPr lang="en-US" altLang="en-US" sz="1800">
              <a:latin typeface="Calibri" panose="020F0502020204030204" pitchFamily="34" charset="0"/>
            </a:endParaRPr>
          </a:p>
        </p:txBody>
      </p:sp>
      <p:sp>
        <p:nvSpPr>
          <p:cNvPr id="204817" name="Oval 21">
            <a:extLst>
              <a:ext uri="{FF2B5EF4-FFF2-40B4-BE49-F238E27FC236}">
                <a16:creationId xmlns:a16="http://schemas.microsoft.com/office/drawing/2014/main" id="{BDE59681-32BF-C1F4-A1D6-3064B9A2048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81200" y="4219575"/>
            <a:ext cx="71438" cy="73025"/>
          </a:xfrm>
          <a:prstGeom prst="ellipse">
            <a:avLst/>
          </a:prstGeom>
          <a:solidFill>
            <a:srgbClr val="FF0000"/>
          </a:solidFill>
          <a:ln w="9525">
            <a:solidFill>
              <a:srgbClr val="0000FF"/>
            </a:solidFill>
            <a:round/>
            <a:headEnd/>
            <a:tailEnd/>
          </a:ln>
        </p:spPr>
        <p:txBody>
          <a:bodyPr wrap="none" anchor="ctr"/>
          <a:lstStyle>
            <a:lvl1pPr defTabSz="4572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1pPr>
            <a:lvl2pPr marL="37931725" indent="-37474525" defTabSz="4572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endParaRPr lang="en-US" altLang="en-US" sz="1800">
              <a:latin typeface="Calibri" panose="020F0502020204030204" pitchFamily="34" charset="0"/>
            </a:endParaRPr>
          </a:p>
        </p:txBody>
      </p:sp>
      <p:sp>
        <p:nvSpPr>
          <p:cNvPr id="204818" name="Text Box 22">
            <a:extLst>
              <a:ext uri="{FF2B5EF4-FFF2-40B4-BE49-F238E27FC236}">
                <a16:creationId xmlns:a16="http://schemas.microsoft.com/office/drawing/2014/main" id="{DEC67954-1EBD-0DAE-498F-802DA92C867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71550" y="3284538"/>
            <a:ext cx="20891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defTabSz="4572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1pPr>
            <a:lvl2pPr marL="37931725" indent="-37474525" defTabSz="4572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US" altLang="en-US">
                <a:latin typeface="Calibri" panose="020F0502020204030204" pitchFamily="34" charset="0"/>
              </a:rPr>
              <a:t>m=1…M mikes</a:t>
            </a:r>
          </a:p>
        </p:txBody>
      </p:sp>
      <p:sp>
        <p:nvSpPr>
          <p:cNvPr id="204819" name="Oval 23">
            <a:extLst>
              <a:ext uri="{FF2B5EF4-FFF2-40B4-BE49-F238E27FC236}">
                <a16:creationId xmlns:a16="http://schemas.microsoft.com/office/drawing/2014/main" id="{B1279AD8-6A90-583B-9568-FB57F049D6E0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9750" y="2528888"/>
            <a:ext cx="2735263" cy="2736850"/>
          </a:xfrm>
          <a:prstGeom prst="ellipse">
            <a:avLst/>
          </a:prstGeom>
          <a:noFill/>
          <a:ln w="19050">
            <a:solidFill>
              <a:srgbClr val="0000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 defTabSz="4572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1pPr>
            <a:lvl2pPr marL="37931725" indent="-37474525" defTabSz="4572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endParaRPr lang="en-US" altLang="en-US" sz="1800">
              <a:latin typeface="Calibri" panose="020F0502020204030204" pitchFamily="34" charset="0"/>
            </a:endParaRPr>
          </a:p>
        </p:txBody>
      </p:sp>
      <p:sp>
        <p:nvSpPr>
          <p:cNvPr id="204820" name="Oval 24">
            <a:extLst>
              <a:ext uri="{FF2B5EF4-FFF2-40B4-BE49-F238E27FC236}">
                <a16:creationId xmlns:a16="http://schemas.microsoft.com/office/drawing/2014/main" id="{2270BEEE-01FF-972D-A722-34DE0BF91EB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36738" y="2457450"/>
            <a:ext cx="144462" cy="142875"/>
          </a:xfrm>
          <a:prstGeom prst="ellipse">
            <a:avLst/>
          </a:prstGeom>
          <a:solidFill>
            <a:srgbClr val="00FF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defTabSz="4572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1pPr>
            <a:lvl2pPr marL="37931725" indent="-37474525" defTabSz="4572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endParaRPr lang="en-US" altLang="en-US" sz="1800">
              <a:latin typeface="Calibri" panose="020F0502020204030204" pitchFamily="34" charset="0"/>
            </a:endParaRPr>
          </a:p>
        </p:txBody>
      </p:sp>
      <p:sp>
        <p:nvSpPr>
          <p:cNvPr id="204821" name="Oval 25">
            <a:extLst>
              <a:ext uri="{FF2B5EF4-FFF2-40B4-BE49-F238E27FC236}">
                <a16:creationId xmlns:a16="http://schemas.microsoft.com/office/drawing/2014/main" id="{92C2439A-B68D-E5DA-5CC1-69E5122EF46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05050" y="2563813"/>
            <a:ext cx="144463" cy="142875"/>
          </a:xfrm>
          <a:prstGeom prst="ellipse">
            <a:avLst/>
          </a:prstGeom>
          <a:solidFill>
            <a:srgbClr val="00FF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defTabSz="4572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1pPr>
            <a:lvl2pPr marL="37931725" indent="-37474525" defTabSz="4572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endParaRPr lang="en-US" altLang="en-US" sz="1800">
              <a:latin typeface="Calibri" panose="020F0502020204030204" pitchFamily="34" charset="0"/>
            </a:endParaRPr>
          </a:p>
        </p:txBody>
      </p:sp>
      <p:sp>
        <p:nvSpPr>
          <p:cNvPr id="204822" name="Oval 26">
            <a:extLst>
              <a:ext uri="{FF2B5EF4-FFF2-40B4-BE49-F238E27FC236}">
                <a16:creationId xmlns:a16="http://schemas.microsoft.com/office/drawing/2014/main" id="{00C09C24-FCDD-561A-A7EE-5391799DCEC4}"/>
              </a:ext>
            </a:extLst>
          </p:cNvPr>
          <p:cNvSpPr>
            <a:spLocks noChangeArrowheads="1"/>
          </p:cNvSpPr>
          <p:nvPr/>
        </p:nvSpPr>
        <p:spPr bwMode="auto">
          <a:xfrm>
            <a:off x="2736850" y="2816225"/>
            <a:ext cx="144463" cy="142875"/>
          </a:xfrm>
          <a:prstGeom prst="ellipse">
            <a:avLst/>
          </a:prstGeom>
          <a:solidFill>
            <a:srgbClr val="00FF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defTabSz="4572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1pPr>
            <a:lvl2pPr marL="37931725" indent="-37474525" defTabSz="4572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endParaRPr lang="en-US" altLang="en-US" sz="1800">
              <a:latin typeface="Calibri" panose="020F0502020204030204" pitchFamily="34" charset="0"/>
            </a:endParaRPr>
          </a:p>
        </p:txBody>
      </p:sp>
      <p:sp>
        <p:nvSpPr>
          <p:cNvPr id="204823" name="Oval 27">
            <a:extLst>
              <a:ext uri="{FF2B5EF4-FFF2-40B4-BE49-F238E27FC236}">
                <a16:creationId xmlns:a16="http://schemas.microsoft.com/office/drawing/2014/main" id="{9B3C908C-D4A5-6E0E-5140-1C39C216667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60700" y="3213100"/>
            <a:ext cx="144463" cy="142875"/>
          </a:xfrm>
          <a:prstGeom prst="ellipse">
            <a:avLst/>
          </a:prstGeom>
          <a:solidFill>
            <a:srgbClr val="00FF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defTabSz="4572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1pPr>
            <a:lvl2pPr marL="37931725" indent="-37474525" defTabSz="4572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endParaRPr lang="en-US" altLang="en-US" sz="1800">
              <a:latin typeface="Calibri" panose="020F0502020204030204" pitchFamily="34" charset="0"/>
            </a:endParaRPr>
          </a:p>
        </p:txBody>
      </p:sp>
      <p:sp>
        <p:nvSpPr>
          <p:cNvPr id="204824" name="Oval 28">
            <a:extLst>
              <a:ext uri="{FF2B5EF4-FFF2-40B4-BE49-F238E27FC236}">
                <a16:creationId xmlns:a16="http://schemas.microsoft.com/office/drawing/2014/main" id="{CA4B3B48-D2D3-24FE-A35E-2855E1DF8810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05163" y="3681413"/>
            <a:ext cx="144462" cy="142875"/>
          </a:xfrm>
          <a:prstGeom prst="ellipse">
            <a:avLst/>
          </a:prstGeom>
          <a:solidFill>
            <a:srgbClr val="00FF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defTabSz="4572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1pPr>
            <a:lvl2pPr marL="37931725" indent="-37474525" defTabSz="4572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endParaRPr lang="en-US" altLang="en-US" sz="1800">
              <a:latin typeface="Calibri" panose="020F0502020204030204" pitchFamily="34" charset="0"/>
            </a:endParaRPr>
          </a:p>
        </p:txBody>
      </p:sp>
      <p:sp>
        <p:nvSpPr>
          <p:cNvPr id="204825" name="Oval 29">
            <a:extLst>
              <a:ext uri="{FF2B5EF4-FFF2-40B4-BE49-F238E27FC236}">
                <a16:creationId xmlns:a16="http://schemas.microsoft.com/office/drawing/2014/main" id="{64B4B656-595A-18AB-FDAE-6DAD39F5D7C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68650" y="4148138"/>
            <a:ext cx="144463" cy="142875"/>
          </a:xfrm>
          <a:prstGeom prst="ellipse">
            <a:avLst/>
          </a:prstGeom>
          <a:solidFill>
            <a:srgbClr val="00FF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defTabSz="4572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1pPr>
            <a:lvl2pPr marL="37931725" indent="-37474525" defTabSz="4572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endParaRPr lang="en-US" altLang="en-US" sz="1800">
              <a:latin typeface="Calibri" panose="020F0502020204030204" pitchFamily="34" charset="0"/>
            </a:endParaRPr>
          </a:p>
        </p:txBody>
      </p:sp>
      <p:sp>
        <p:nvSpPr>
          <p:cNvPr id="204826" name="Oval 30">
            <a:extLst>
              <a:ext uri="{FF2B5EF4-FFF2-40B4-BE49-F238E27FC236}">
                <a16:creationId xmlns:a16="http://schemas.microsoft.com/office/drawing/2014/main" id="{58C6DFC5-AECD-01ED-1CF8-C27D42CF22E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52750" y="4581525"/>
            <a:ext cx="144463" cy="142875"/>
          </a:xfrm>
          <a:prstGeom prst="ellipse">
            <a:avLst/>
          </a:prstGeom>
          <a:solidFill>
            <a:srgbClr val="00FF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defTabSz="4572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1pPr>
            <a:lvl2pPr marL="37931725" indent="-37474525" defTabSz="4572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endParaRPr lang="en-US" altLang="en-US" sz="1800">
              <a:latin typeface="Calibri" panose="020F0502020204030204" pitchFamily="34" charset="0"/>
            </a:endParaRPr>
          </a:p>
        </p:txBody>
      </p:sp>
      <p:sp>
        <p:nvSpPr>
          <p:cNvPr id="204827" name="Oval 31">
            <a:extLst>
              <a:ext uri="{FF2B5EF4-FFF2-40B4-BE49-F238E27FC236}">
                <a16:creationId xmlns:a16="http://schemas.microsoft.com/office/drawing/2014/main" id="{5FD3D2CF-5A1F-7035-9827-3BB006614D1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663825" y="4905375"/>
            <a:ext cx="144463" cy="142875"/>
          </a:xfrm>
          <a:prstGeom prst="ellipse">
            <a:avLst/>
          </a:prstGeom>
          <a:solidFill>
            <a:srgbClr val="00FF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defTabSz="4572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1pPr>
            <a:lvl2pPr marL="37931725" indent="-37474525" defTabSz="4572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endParaRPr lang="en-US" altLang="en-US" sz="1800">
              <a:latin typeface="Calibri" panose="020F0502020204030204" pitchFamily="34" charset="0"/>
            </a:endParaRPr>
          </a:p>
        </p:txBody>
      </p:sp>
      <p:sp>
        <p:nvSpPr>
          <p:cNvPr id="204828" name="Oval 32">
            <a:extLst>
              <a:ext uri="{FF2B5EF4-FFF2-40B4-BE49-F238E27FC236}">
                <a16:creationId xmlns:a16="http://schemas.microsoft.com/office/drawing/2014/main" id="{760620ED-2C73-0062-3D1B-EC522B04EE3C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95513" y="5121275"/>
            <a:ext cx="144462" cy="142875"/>
          </a:xfrm>
          <a:prstGeom prst="ellipse">
            <a:avLst/>
          </a:prstGeom>
          <a:solidFill>
            <a:srgbClr val="00FF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defTabSz="4572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1pPr>
            <a:lvl2pPr marL="37931725" indent="-37474525" defTabSz="4572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endParaRPr lang="en-US" altLang="en-US" sz="1800">
              <a:latin typeface="Calibri" panose="020F0502020204030204" pitchFamily="34" charset="0"/>
            </a:endParaRPr>
          </a:p>
        </p:txBody>
      </p:sp>
      <p:sp>
        <p:nvSpPr>
          <p:cNvPr id="204829" name="Oval 33">
            <a:extLst>
              <a:ext uri="{FF2B5EF4-FFF2-40B4-BE49-F238E27FC236}">
                <a16:creationId xmlns:a16="http://schemas.microsoft.com/office/drawing/2014/main" id="{BA219896-A379-D2B7-6481-32794F3EAF2F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92275" y="5192713"/>
            <a:ext cx="144463" cy="142875"/>
          </a:xfrm>
          <a:prstGeom prst="ellipse">
            <a:avLst/>
          </a:prstGeom>
          <a:solidFill>
            <a:srgbClr val="00FF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defTabSz="4572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1pPr>
            <a:lvl2pPr marL="37931725" indent="-37474525" defTabSz="4572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endParaRPr lang="en-US" altLang="en-US" sz="1800">
              <a:latin typeface="Calibri" panose="020F0502020204030204" pitchFamily="34" charset="0"/>
            </a:endParaRPr>
          </a:p>
        </p:txBody>
      </p:sp>
      <p:sp>
        <p:nvSpPr>
          <p:cNvPr id="204830" name="Oval 34">
            <a:extLst>
              <a:ext uri="{FF2B5EF4-FFF2-40B4-BE49-F238E27FC236}">
                <a16:creationId xmlns:a16="http://schemas.microsoft.com/office/drawing/2014/main" id="{61AC4D2D-31FB-7A30-0BC2-0E8D87F11AD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52525" y="5011738"/>
            <a:ext cx="144463" cy="142875"/>
          </a:xfrm>
          <a:prstGeom prst="ellipse">
            <a:avLst/>
          </a:prstGeom>
          <a:solidFill>
            <a:srgbClr val="00FF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defTabSz="4572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1pPr>
            <a:lvl2pPr marL="37931725" indent="-37474525" defTabSz="4572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endParaRPr lang="en-US" altLang="en-US" sz="1800">
              <a:latin typeface="Calibri" panose="020F0502020204030204" pitchFamily="34" charset="0"/>
            </a:endParaRPr>
          </a:p>
        </p:txBody>
      </p:sp>
      <p:sp>
        <p:nvSpPr>
          <p:cNvPr id="204831" name="Oval 35">
            <a:extLst>
              <a:ext uri="{FF2B5EF4-FFF2-40B4-BE49-F238E27FC236}">
                <a16:creationId xmlns:a16="http://schemas.microsoft.com/office/drawing/2014/main" id="{CEA105BB-3FB1-FB82-2398-D9008C3283AE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5650" y="4687888"/>
            <a:ext cx="144463" cy="142875"/>
          </a:xfrm>
          <a:prstGeom prst="ellipse">
            <a:avLst/>
          </a:prstGeom>
          <a:solidFill>
            <a:srgbClr val="00FF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defTabSz="4572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1pPr>
            <a:lvl2pPr marL="37931725" indent="-37474525" defTabSz="4572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endParaRPr lang="en-US" altLang="en-US" sz="1800">
              <a:latin typeface="Calibri" panose="020F0502020204030204" pitchFamily="34" charset="0"/>
            </a:endParaRPr>
          </a:p>
        </p:txBody>
      </p:sp>
      <p:sp>
        <p:nvSpPr>
          <p:cNvPr id="204832" name="Oval 36">
            <a:extLst>
              <a:ext uri="{FF2B5EF4-FFF2-40B4-BE49-F238E27FC236}">
                <a16:creationId xmlns:a16="http://schemas.microsoft.com/office/drawing/2014/main" id="{345E3E72-4820-5FF3-DC02-5AB94A162C06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9750" y="4221163"/>
            <a:ext cx="144463" cy="142875"/>
          </a:xfrm>
          <a:prstGeom prst="ellipse">
            <a:avLst/>
          </a:prstGeom>
          <a:solidFill>
            <a:srgbClr val="00FF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defTabSz="4572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1pPr>
            <a:lvl2pPr marL="37931725" indent="-37474525" defTabSz="4572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endParaRPr lang="en-US" altLang="en-US" sz="1800">
              <a:latin typeface="Calibri" panose="020F0502020204030204" pitchFamily="34" charset="0"/>
            </a:endParaRPr>
          </a:p>
        </p:txBody>
      </p:sp>
      <p:sp>
        <p:nvSpPr>
          <p:cNvPr id="204833" name="Oval 37">
            <a:extLst>
              <a:ext uri="{FF2B5EF4-FFF2-40B4-BE49-F238E27FC236}">
                <a16:creationId xmlns:a16="http://schemas.microsoft.com/office/drawing/2014/main" id="{850994D2-35C6-03F2-1C83-ABA3189FDC10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8313" y="3716338"/>
            <a:ext cx="144462" cy="142875"/>
          </a:xfrm>
          <a:prstGeom prst="ellipse">
            <a:avLst/>
          </a:prstGeom>
          <a:solidFill>
            <a:srgbClr val="00FF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defTabSz="4572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1pPr>
            <a:lvl2pPr marL="37931725" indent="-37474525" defTabSz="4572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endParaRPr lang="en-US" altLang="en-US" sz="1800">
              <a:latin typeface="Calibri" panose="020F0502020204030204" pitchFamily="34" charset="0"/>
            </a:endParaRPr>
          </a:p>
        </p:txBody>
      </p:sp>
      <p:sp>
        <p:nvSpPr>
          <p:cNvPr id="204834" name="Oval 38">
            <a:extLst>
              <a:ext uri="{FF2B5EF4-FFF2-40B4-BE49-F238E27FC236}">
                <a16:creationId xmlns:a16="http://schemas.microsoft.com/office/drawing/2014/main" id="{1C6F9A75-8945-2367-E31D-408548844EA2}"/>
              </a:ext>
            </a:extLst>
          </p:cNvPr>
          <p:cNvSpPr>
            <a:spLocks noChangeArrowheads="1"/>
          </p:cNvSpPr>
          <p:nvPr/>
        </p:nvSpPr>
        <p:spPr bwMode="auto">
          <a:xfrm>
            <a:off x="612775" y="3178175"/>
            <a:ext cx="144463" cy="142875"/>
          </a:xfrm>
          <a:prstGeom prst="ellipse">
            <a:avLst/>
          </a:prstGeom>
          <a:solidFill>
            <a:srgbClr val="00FF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defTabSz="4572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1pPr>
            <a:lvl2pPr marL="37931725" indent="-37474525" defTabSz="4572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endParaRPr lang="en-US" altLang="en-US" sz="1800">
              <a:latin typeface="Calibri" panose="020F0502020204030204" pitchFamily="34" charset="0"/>
            </a:endParaRPr>
          </a:p>
        </p:txBody>
      </p:sp>
      <p:sp>
        <p:nvSpPr>
          <p:cNvPr id="204835" name="Oval 39">
            <a:extLst>
              <a:ext uri="{FF2B5EF4-FFF2-40B4-BE49-F238E27FC236}">
                <a16:creationId xmlns:a16="http://schemas.microsoft.com/office/drawing/2014/main" id="{BF5DC85E-F222-384D-2B66-84B000681121}"/>
              </a:ext>
            </a:extLst>
          </p:cNvPr>
          <p:cNvSpPr>
            <a:spLocks noChangeArrowheads="1"/>
          </p:cNvSpPr>
          <p:nvPr/>
        </p:nvSpPr>
        <p:spPr bwMode="auto">
          <a:xfrm>
            <a:off x="971550" y="2744788"/>
            <a:ext cx="144463" cy="142875"/>
          </a:xfrm>
          <a:prstGeom prst="ellipse">
            <a:avLst/>
          </a:prstGeom>
          <a:solidFill>
            <a:srgbClr val="00FF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defTabSz="4572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1pPr>
            <a:lvl2pPr marL="37931725" indent="-37474525" defTabSz="4572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endParaRPr lang="en-US" altLang="en-US" sz="1800">
              <a:latin typeface="Calibri" panose="020F0502020204030204" pitchFamily="34" charset="0"/>
            </a:endParaRPr>
          </a:p>
        </p:txBody>
      </p:sp>
      <p:sp>
        <p:nvSpPr>
          <p:cNvPr id="204836" name="Oval 40">
            <a:extLst>
              <a:ext uri="{FF2B5EF4-FFF2-40B4-BE49-F238E27FC236}">
                <a16:creationId xmlns:a16="http://schemas.microsoft.com/office/drawing/2014/main" id="{E286BB4B-DA0F-A041-CAF8-FF7BE5F2BBF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368425" y="2528888"/>
            <a:ext cx="144463" cy="142875"/>
          </a:xfrm>
          <a:prstGeom prst="ellipse">
            <a:avLst/>
          </a:prstGeom>
          <a:solidFill>
            <a:srgbClr val="00FF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defTabSz="4572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1pPr>
            <a:lvl2pPr marL="37931725" indent="-37474525" defTabSz="4572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endParaRPr lang="en-US" altLang="en-US" sz="1800">
              <a:latin typeface="Calibri" panose="020F0502020204030204" pitchFamily="34" charset="0"/>
            </a:endParaRPr>
          </a:p>
        </p:txBody>
      </p:sp>
      <p:sp>
        <p:nvSpPr>
          <p:cNvPr id="204837" name="Text Box 41">
            <a:extLst>
              <a:ext uri="{FF2B5EF4-FFF2-40B4-BE49-F238E27FC236}">
                <a16:creationId xmlns:a16="http://schemas.microsoft.com/office/drawing/2014/main" id="{616EB98A-82C1-14F9-7967-DDE0B1A4E4D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9650" y="2060575"/>
            <a:ext cx="219551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defTabSz="4572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1pPr>
            <a:lvl2pPr marL="37931725" indent="-37474525" defTabSz="4572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US" altLang="en-US">
                <a:latin typeface="Calibri" panose="020F0502020204030204" pitchFamily="34" charset="0"/>
              </a:rPr>
              <a:t>d=1…D sources</a:t>
            </a:r>
          </a:p>
        </p:txBody>
      </p:sp>
      <p:sp>
        <p:nvSpPr>
          <p:cNvPr id="204838" name="Line 42">
            <a:extLst>
              <a:ext uri="{FF2B5EF4-FFF2-40B4-BE49-F238E27FC236}">
                <a16:creationId xmlns:a16="http://schemas.microsoft.com/office/drawing/2014/main" id="{3A60209B-383C-B9A1-951A-5AF8D795F8EE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2268538" y="4040188"/>
            <a:ext cx="900112" cy="180975"/>
          </a:xfrm>
          <a:prstGeom prst="line">
            <a:avLst/>
          </a:prstGeom>
          <a:noFill/>
          <a:ln w="19050">
            <a:solidFill>
              <a:srgbClr val="F6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4839" name="Text Box 43">
            <a:extLst>
              <a:ext uri="{FF2B5EF4-FFF2-40B4-BE49-F238E27FC236}">
                <a16:creationId xmlns:a16="http://schemas.microsoft.com/office/drawing/2014/main" id="{70165A51-9754-125F-4A19-3F70505CD51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57463" y="3787775"/>
            <a:ext cx="2195512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defTabSz="4572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1pPr>
            <a:lvl2pPr marL="37931725" indent="-37474525" defTabSz="4572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US" altLang="en-US" sz="1800" i="1">
                <a:latin typeface="Calibri" panose="020F0502020204030204" pitchFamily="34" charset="0"/>
              </a:rPr>
              <a:t>c</a:t>
            </a:r>
            <a:r>
              <a:rPr lang="en-US" altLang="en-US" sz="1800" i="1" baseline="-25000">
                <a:latin typeface="Calibri" panose="020F0502020204030204" pitchFamily="34" charset="0"/>
              </a:rPr>
              <a:t>ki</a:t>
            </a:r>
          </a:p>
        </p:txBody>
      </p:sp>
      <p:sp>
        <p:nvSpPr>
          <p:cNvPr id="204841" name="Rectangle 41">
            <a:extLst>
              <a:ext uri="{FF2B5EF4-FFF2-40B4-BE49-F238E27FC236}">
                <a16:creationId xmlns:a16="http://schemas.microsoft.com/office/drawing/2014/main" id="{230FADE0-C21E-2240-4812-CB3FDC85D1CA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2979738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en-GB"/>
          </a:p>
        </p:txBody>
      </p:sp>
      <p:graphicFrame>
        <p:nvGraphicFramePr>
          <p:cNvPr id="204842" name="Object 42">
            <a:extLst>
              <a:ext uri="{FF2B5EF4-FFF2-40B4-BE49-F238E27FC236}">
                <a16:creationId xmlns:a16="http://schemas.microsoft.com/office/drawing/2014/main" id="{EE7911CC-43B8-1864-7C72-6C6987B4081C}"/>
              </a:ext>
            </a:extLst>
          </p:cNvPr>
          <p:cNvGraphicFramePr>
            <a:graphicFrameLocks noChangeAspect="1"/>
          </p:cNvGraphicFramePr>
          <p:nvPr/>
        </p:nvGraphicFramePr>
        <p:xfrm>
          <a:off x="3636963" y="2636838"/>
          <a:ext cx="4968875" cy="27130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3" imgW="2565400" imgH="1397000" progId="Equation.3">
                  <p:embed/>
                </p:oleObj>
              </mc:Choice>
              <mc:Fallback>
                <p:oleObj name="Equation" r:id="rId3" imgW="2565400" imgH="1397000" progId="Equation.3">
                  <p:embed/>
                  <p:pic>
                    <p:nvPicPr>
                      <p:cNvPr id="0" name="Object 4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636963" y="2636838"/>
                        <a:ext cx="4968875" cy="271303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04843" name="Rectangle 2">
            <a:extLst>
              <a:ext uri="{FF2B5EF4-FFF2-40B4-BE49-F238E27FC236}">
                <a16:creationId xmlns:a16="http://schemas.microsoft.com/office/drawing/2014/main" id="{05E7720A-1592-A065-E6B1-19818D586C75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7200" y="0"/>
            <a:ext cx="8229600" cy="798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algn="ctr" eaLnBrk="0" hangingPunct="0">
              <a:lnSpc>
                <a:spcPts val="5800"/>
              </a:lnSpc>
              <a:defRPr sz="3600">
                <a:solidFill>
                  <a:srgbClr val="000099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algn="ctr" eaLnBrk="0" hangingPunct="0">
              <a:lnSpc>
                <a:spcPts val="5800"/>
              </a:lnSpc>
              <a:defRPr sz="3600">
                <a:solidFill>
                  <a:srgbClr val="000099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algn="ctr" eaLnBrk="0" hangingPunct="0">
              <a:lnSpc>
                <a:spcPts val="5800"/>
              </a:lnSpc>
              <a:defRPr sz="3600">
                <a:solidFill>
                  <a:srgbClr val="000099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algn="ctr" eaLnBrk="0" hangingPunct="0">
              <a:lnSpc>
                <a:spcPts val="5800"/>
              </a:lnSpc>
              <a:defRPr sz="3600">
                <a:solidFill>
                  <a:srgbClr val="000099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algn="ctr" eaLnBrk="0" hangingPunct="0">
              <a:lnSpc>
                <a:spcPts val="5800"/>
              </a:lnSpc>
              <a:defRPr sz="3600">
                <a:solidFill>
                  <a:srgbClr val="000099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457200" algn="ctr" eaLnBrk="0" fontAlgn="base" hangingPunct="0">
              <a:lnSpc>
                <a:spcPts val="5800"/>
              </a:lnSpc>
              <a:spcBef>
                <a:spcPct val="0"/>
              </a:spcBef>
              <a:spcAft>
                <a:spcPct val="0"/>
              </a:spcAft>
              <a:defRPr sz="3600">
                <a:solidFill>
                  <a:srgbClr val="000099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914400" algn="ctr" eaLnBrk="0" fontAlgn="base" hangingPunct="0">
              <a:lnSpc>
                <a:spcPts val="5800"/>
              </a:lnSpc>
              <a:spcBef>
                <a:spcPct val="0"/>
              </a:spcBef>
              <a:spcAft>
                <a:spcPct val="0"/>
              </a:spcAft>
              <a:defRPr sz="3600">
                <a:solidFill>
                  <a:srgbClr val="000099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1371600" algn="ctr" eaLnBrk="0" fontAlgn="base" hangingPunct="0">
              <a:lnSpc>
                <a:spcPts val="5800"/>
              </a:lnSpc>
              <a:spcBef>
                <a:spcPct val="0"/>
              </a:spcBef>
              <a:spcAft>
                <a:spcPct val="0"/>
              </a:spcAft>
              <a:defRPr sz="3600">
                <a:solidFill>
                  <a:srgbClr val="000099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1828800" algn="ctr" eaLnBrk="0" fontAlgn="base" hangingPunct="0">
              <a:lnSpc>
                <a:spcPts val="5800"/>
              </a:lnSpc>
              <a:spcBef>
                <a:spcPct val="0"/>
              </a:spcBef>
              <a:spcAft>
                <a:spcPct val="0"/>
              </a:spcAft>
              <a:defRPr sz="3600">
                <a:solidFill>
                  <a:srgbClr val="000099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it-IT" altLang="en-US">
                <a:latin typeface="Trebuchet MS" panose="020B0603020202020204" pitchFamily="34" charset="0"/>
              </a:rPr>
              <a:t>Novel approach</a:t>
            </a:r>
            <a:endParaRPr lang="en-GB" altLang="en-US">
              <a:latin typeface="Trebuchet MS" panose="020B0603020202020204" pitchFamily="34" charset="0"/>
            </a:endParaRP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Box 3">
            <a:extLst>
              <a:ext uri="{FF2B5EF4-FFF2-40B4-BE49-F238E27FC236}">
                <a16:creationId xmlns:a16="http://schemas.microsoft.com/office/drawing/2014/main" id="{45DC5C1C-0A0B-3CCA-B553-DCCFA5DEC3C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19200" y="944563"/>
            <a:ext cx="7010400" cy="2282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>
            <a:lvl1pPr defTabSz="4572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1pPr>
            <a:lvl2pPr marL="37931725" indent="-37474525" defTabSz="4572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US" altLang="en-US">
                <a:latin typeface="Calibri" panose="020F0502020204030204" pitchFamily="34" charset="0"/>
              </a:rPr>
              <a:t>The virtual microphone which we want to synthesize must be specified in the same D directions where the impulse responses had been measured. Let’s choose a high-order cardioid of order n as our target virtual microphone.</a:t>
            </a:r>
            <a:endParaRPr lang="en-US" altLang="en-US" sz="4800">
              <a:latin typeface="Calibri" panose="020F0502020204030204" pitchFamily="34" charset="0"/>
            </a:endParaRPr>
          </a:p>
          <a:p>
            <a:pPr eaLnBrk="1" hangingPunct="1"/>
            <a:endParaRPr lang="en-US" altLang="en-US">
              <a:latin typeface="Calibri" panose="020F0502020204030204" pitchFamily="34" charset="0"/>
            </a:endParaRPr>
          </a:p>
        </p:txBody>
      </p:sp>
      <p:sp>
        <p:nvSpPr>
          <p:cNvPr id="206851" name="Text Box 6">
            <a:extLst>
              <a:ext uri="{FF2B5EF4-FFF2-40B4-BE49-F238E27FC236}">
                <a16:creationId xmlns:a16="http://schemas.microsoft.com/office/drawing/2014/main" id="{3E3B9712-314D-1330-BBF6-7C9952C88DD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24300" y="3825875"/>
            <a:ext cx="5219700" cy="1187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defTabSz="4572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1pPr>
            <a:lvl2pPr marL="37931725" indent="-37474525" defTabSz="4572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US" altLang="en-US">
                <a:latin typeface="Calibri" panose="020F0502020204030204" pitchFamily="34" charset="0"/>
              </a:rPr>
              <a:t>This is just a direction-dependent gain. The theoretical impulse response coming from each of the D directions is:</a:t>
            </a:r>
          </a:p>
        </p:txBody>
      </p:sp>
      <p:sp>
        <p:nvSpPr>
          <p:cNvPr id="206852" name="Rectangle 2">
            <a:extLst>
              <a:ext uri="{FF2B5EF4-FFF2-40B4-BE49-F238E27FC236}">
                <a16:creationId xmlns:a16="http://schemas.microsoft.com/office/drawing/2014/main" id="{3049E776-B992-3178-0BEF-C6C8CE18C1C9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431800" y="0"/>
            <a:ext cx="8316913" cy="836613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cap="flat" cmpd="sng" algn="ctr">
                <a:solidFill>
                  <a:schemeClr val="tx1"/>
                </a:solidFill>
                <a:prstDash val="solid"/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r>
              <a:rPr lang="it-IT" altLang="en-US" sz="3200">
                <a:effectLst/>
                <a:ea typeface="ＭＳ Ｐゴシック" panose="020B0600070205080204" pitchFamily="34" charset="-128"/>
              </a:rPr>
              <a:t>Target Directivity</a:t>
            </a:r>
            <a:endParaRPr lang="en-US" altLang="en-US" sz="3200">
              <a:effectLst/>
              <a:ea typeface="ＭＳ Ｐゴシック" panose="020B0600070205080204" pitchFamily="34" charset="-128"/>
            </a:endParaRPr>
          </a:p>
        </p:txBody>
      </p:sp>
      <p:sp>
        <p:nvSpPr>
          <p:cNvPr id="206853" name="Rectangle 5">
            <a:extLst>
              <a:ext uri="{FF2B5EF4-FFF2-40B4-BE49-F238E27FC236}">
                <a16:creationId xmlns:a16="http://schemas.microsoft.com/office/drawing/2014/main" id="{3FFF04BA-1D97-9697-39F1-CB9AAB911CC9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2979738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en-GB"/>
          </a:p>
        </p:txBody>
      </p:sp>
      <p:pic>
        <p:nvPicPr>
          <p:cNvPr id="206854" name="Picture 6">
            <a:extLst>
              <a:ext uri="{FF2B5EF4-FFF2-40B4-BE49-F238E27FC236}">
                <a16:creationId xmlns:a16="http://schemas.microsoft.com/office/drawing/2014/main" id="{AD68D113-5DBB-127A-4F47-6422688E78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700" y="2924175"/>
            <a:ext cx="3203575" cy="3040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6855" name="Rectangle 7">
            <a:extLst>
              <a:ext uri="{FF2B5EF4-FFF2-40B4-BE49-F238E27FC236}">
                <a16:creationId xmlns:a16="http://schemas.microsoft.com/office/drawing/2014/main" id="{E266912E-3818-56D1-B5F1-46B7F5280E6F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33147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en-GB"/>
          </a:p>
        </p:txBody>
      </p:sp>
      <p:graphicFrame>
        <p:nvGraphicFramePr>
          <p:cNvPr id="206856" name="Object 8">
            <a:extLst>
              <a:ext uri="{FF2B5EF4-FFF2-40B4-BE49-F238E27FC236}">
                <a16:creationId xmlns:a16="http://schemas.microsoft.com/office/drawing/2014/main" id="{739A36EC-45BC-5514-6DE7-3528BE674F8B}"/>
              </a:ext>
            </a:extLst>
          </p:cNvPr>
          <p:cNvGraphicFramePr>
            <a:graphicFrameLocks noChangeAspect="1"/>
          </p:cNvGraphicFramePr>
          <p:nvPr/>
        </p:nvGraphicFramePr>
        <p:xfrm>
          <a:off x="4008438" y="2924175"/>
          <a:ext cx="4797425" cy="5270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4" imgW="2298600" imgH="253800" progId="Equation.3">
                  <p:embed/>
                </p:oleObj>
              </mc:Choice>
              <mc:Fallback>
                <p:oleObj name="Equation" r:id="rId4" imgW="2298600" imgH="253800" progId="Equation.3">
                  <p:embed/>
                  <p:pic>
                    <p:nvPicPr>
                      <p:cNvPr id="0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008438" y="2924175"/>
                        <a:ext cx="4797425" cy="5270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06857" name="Object 9">
            <a:extLst>
              <a:ext uri="{FF2B5EF4-FFF2-40B4-BE49-F238E27FC236}">
                <a16:creationId xmlns:a16="http://schemas.microsoft.com/office/drawing/2014/main" id="{05264D1E-1D4E-00C5-B46C-FB3571BCE7FC}"/>
              </a:ext>
            </a:extLst>
          </p:cNvPr>
          <p:cNvGraphicFramePr>
            <a:graphicFrameLocks noChangeAspect="1"/>
          </p:cNvGraphicFramePr>
          <p:nvPr/>
        </p:nvGraphicFramePr>
        <p:xfrm>
          <a:off x="5321300" y="5305425"/>
          <a:ext cx="2173288" cy="4730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6" imgW="1041120" imgH="228600" progId="Equation.3">
                  <p:embed/>
                </p:oleObj>
              </mc:Choice>
              <mc:Fallback>
                <p:oleObj name="Equation" r:id="rId6" imgW="1041120" imgH="228600" progId="Equation.3">
                  <p:embed/>
                  <p:pic>
                    <p:nvPicPr>
                      <p:cNvPr id="0" name="Object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321300" y="5305425"/>
                        <a:ext cx="2173288" cy="4730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898" name="Rectangle 2">
            <a:extLst>
              <a:ext uri="{FF2B5EF4-FFF2-40B4-BE49-F238E27FC236}">
                <a16:creationId xmlns:a16="http://schemas.microsoft.com/office/drawing/2014/main" id="{B2D4C938-7AF6-8D71-EC34-232E08DCE0CF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7200" y="-152400"/>
            <a:ext cx="8229600" cy="998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algn="ctr" eaLnBrk="0" hangingPunct="0">
              <a:lnSpc>
                <a:spcPts val="5800"/>
              </a:lnSpc>
              <a:defRPr sz="3600">
                <a:solidFill>
                  <a:srgbClr val="000099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algn="ctr" eaLnBrk="0" hangingPunct="0">
              <a:lnSpc>
                <a:spcPts val="5800"/>
              </a:lnSpc>
              <a:defRPr sz="3600">
                <a:solidFill>
                  <a:srgbClr val="000099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algn="ctr" eaLnBrk="0" hangingPunct="0">
              <a:lnSpc>
                <a:spcPts val="5800"/>
              </a:lnSpc>
              <a:defRPr sz="3600">
                <a:solidFill>
                  <a:srgbClr val="000099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algn="ctr" eaLnBrk="0" hangingPunct="0">
              <a:lnSpc>
                <a:spcPts val="5800"/>
              </a:lnSpc>
              <a:defRPr sz="3600">
                <a:solidFill>
                  <a:srgbClr val="000099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algn="ctr" eaLnBrk="0" hangingPunct="0">
              <a:lnSpc>
                <a:spcPts val="5800"/>
              </a:lnSpc>
              <a:defRPr sz="3600">
                <a:solidFill>
                  <a:srgbClr val="000099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457200" algn="ctr" eaLnBrk="0" fontAlgn="base" hangingPunct="0">
              <a:lnSpc>
                <a:spcPts val="5800"/>
              </a:lnSpc>
              <a:spcBef>
                <a:spcPct val="0"/>
              </a:spcBef>
              <a:spcAft>
                <a:spcPct val="0"/>
              </a:spcAft>
              <a:defRPr sz="3600">
                <a:solidFill>
                  <a:srgbClr val="000099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914400" algn="ctr" eaLnBrk="0" fontAlgn="base" hangingPunct="0">
              <a:lnSpc>
                <a:spcPts val="5800"/>
              </a:lnSpc>
              <a:spcBef>
                <a:spcPct val="0"/>
              </a:spcBef>
              <a:spcAft>
                <a:spcPct val="0"/>
              </a:spcAft>
              <a:defRPr sz="3600">
                <a:solidFill>
                  <a:srgbClr val="000099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1371600" algn="ctr" eaLnBrk="0" fontAlgn="base" hangingPunct="0">
              <a:lnSpc>
                <a:spcPts val="5800"/>
              </a:lnSpc>
              <a:spcBef>
                <a:spcPct val="0"/>
              </a:spcBef>
              <a:spcAft>
                <a:spcPct val="0"/>
              </a:spcAft>
              <a:defRPr sz="3600">
                <a:solidFill>
                  <a:srgbClr val="000099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1828800" algn="ctr" eaLnBrk="0" fontAlgn="base" hangingPunct="0">
              <a:lnSpc>
                <a:spcPts val="5800"/>
              </a:lnSpc>
              <a:spcBef>
                <a:spcPct val="0"/>
              </a:spcBef>
              <a:spcAft>
                <a:spcPct val="0"/>
              </a:spcAft>
              <a:defRPr sz="3600">
                <a:solidFill>
                  <a:srgbClr val="000099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it-IT" altLang="en-US" sz="3200">
                <a:effectLst>
                  <a:outerShdw blurRad="38100" dist="38100" dir="2700000" algn="tl">
                    <a:srgbClr val="C0C0C0"/>
                  </a:outerShdw>
                </a:effectLst>
              </a:rPr>
              <a:t>Imposing conditions</a:t>
            </a:r>
          </a:p>
        </p:txBody>
      </p:sp>
      <p:sp>
        <p:nvSpPr>
          <p:cNvPr id="208899" name="Line 3">
            <a:extLst>
              <a:ext uri="{FF2B5EF4-FFF2-40B4-BE49-F238E27FC236}">
                <a16:creationId xmlns:a16="http://schemas.microsoft.com/office/drawing/2014/main" id="{39C4DDDB-4E03-7837-4993-F1ECA734E0C0}"/>
              </a:ext>
            </a:extLst>
          </p:cNvPr>
          <p:cNvSpPr>
            <a:spLocks noChangeShapeType="1"/>
          </p:cNvSpPr>
          <p:nvPr/>
        </p:nvSpPr>
        <p:spPr bwMode="auto">
          <a:xfrm>
            <a:off x="533400" y="609600"/>
            <a:ext cx="807720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endParaRPr lang="en-GB"/>
          </a:p>
        </p:txBody>
      </p:sp>
      <p:grpSp>
        <p:nvGrpSpPr>
          <p:cNvPr id="208900" name="Group 4">
            <a:extLst>
              <a:ext uri="{FF2B5EF4-FFF2-40B4-BE49-F238E27FC236}">
                <a16:creationId xmlns:a16="http://schemas.microsoft.com/office/drawing/2014/main" id="{939706C8-5B97-C9DE-95B6-E80E5FA865DE}"/>
              </a:ext>
            </a:extLst>
          </p:cNvPr>
          <p:cNvGrpSpPr>
            <a:grpSpLocks/>
          </p:cNvGrpSpPr>
          <p:nvPr/>
        </p:nvGrpSpPr>
        <p:grpSpPr bwMode="auto">
          <a:xfrm>
            <a:off x="503238" y="1820863"/>
            <a:ext cx="2471737" cy="2471737"/>
            <a:chOff x="597" y="830"/>
            <a:chExt cx="1557" cy="1557"/>
          </a:xfrm>
        </p:grpSpPr>
        <p:sp>
          <p:nvSpPr>
            <p:cNvPr id="208901" name="Oval 5">
              <a:extLst>
                <a:ext uri="{FF2B5EF4-FFF2-40B4-BE49-F238E27FC236}">
                  <a16:creationId xmlns:a16="http://schemas.microsoft.com/office/drawing/2014/main" id="{41A7F8A3-F768-517E-6E26-FEEAB803A69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45" y="1462"/>
              <a:ext cx="38" cy="39"/>
            </a:xfrm>
            <a:prstGeom prst="ellipse">
              <a:avLst/>
            </a:prstGeom>
            <a:solidFill>
              <a:srgbClr val="000066"/>
            </a:solidFill>
            <a:ln w="9525" algn="ctr">
              <a:solidFill>
                <a:srgbClr val="000066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08902" name="Oval 6">
              <a:extLst>
                <a:ext uri="{FF2B5EF4-FFF2-40B4-BE49-F238E27FC236}">
                  <a16:creationId xmlns:a16="http://schemas.microsoft.com/office/drawing/2014/main" id="{9CBC4710-DA45-2C4B-DA4E-13C661BDAF9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442" y="1462"/>
              <a:ext cx="38" cy="39"/>
            </a:xfrm>
            <a:prstGeom prst="ellipse">
              <a:avLst/>
            </a:prstGeom>
            <a:solidFill>
              <a:srgbClr val="000066"/>
            </a:solidFill>
            <a:ln w="9525" algn="ctr">
              <a:solidFill>
                <a:srgbClr val="000066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08903" name="Oval 7">
              <a:extLst>
                <a:ext uri="{FF2B5EF4-FFF2-40B4-BE49-F238E27FC236}">
                  <a16:creationId xmlns:a16="http://schemas.microsoft.com/office/drawing/2014/main" id="{03AA5E2D-8BEA-BE16-6BAE-262E8D508B8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268" y="1520"/>
              <a:ext cx="38" cy="39"/>
            </a:xfrm>
            <a:prstGeom prst="ellipse">
              <a:avLst/>
            </a:prstGeom>
            <a:solidFill>
              <a:srgbClr val="000066"/>
            </a:solidFill>
            <a:ln w="9525" algn="ctr">
              <a:solidFill>
                <a:srgbClr val="000066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08904" name="Oval 8">
              <a:extLst>
                <a:ext uri="{FF2B5EF4-FFF2-40B4-BE49-F238E27FC236}">
                  <a16:creationId xmlns:a16="http://schemas.microsoft.com/office/drawing/2014/main" id="{588F8037-183F-A4E2-6BFA-6589F7912AF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84" y="1538"/>
              <a:ext cx="38" cy="39"/>
            </a:xfrm>
            <a:prstGeom prst="ellipse">
              <a:avLst/>
            </a:prstGeom>
            <a:solidFill>
              <a:srgbClr val="000066"/>
            </a:solidFill>
            <a:ln w="9525" algn="ctr">
              <a:solidFill>
                <a:srgbClr val="000066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08905" name="Oval 9">
              <a:extLst>
                <a:ext uri="{FF2B5EF4-FFF2-40B4-BE49-F238E27FC236}">
                  <a16:creationId xmlns:a16="http://schemas.microsoft.com/office/drawing/2014/main" id="{78B059DB-A8D5-D0D3-0585-A009C0648FB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500" y="1520"/>
              <a:ext cx="38" cy="39"/>
            </a:xfrm>
            <a:prstGeom prst="ellipse">
              <a:avLst/>
            </a:prstGeom>
            <a:solidFill>
              <a:srgbClr val="000066"/>
            </a:solidFill>
            <a:ln w="9525" algn="ctr">
              <a:solidFill>
                <a:srgbClr val="000066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08906" name="Oval 10">
              <a:extLst>
                <a:ext uri="{FF2B5EF4-FFF2-40B4-BE49-F238E27FC236}">
                  <a16:creationId xmlns:a16="http://schemas.microsoft.com/office/drawing/2014/main" id="{68AEDB7C-188D-E364-2AE9-931EF989DCA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07" y="1596"/>
              <a:ext cx="38" cy="39"/>
            </a:xfrm>
            <a:prstGeom prst="ellipse">
              <a:avLst/>
            </a:prstGeom>
            <a:solidFill>
              <a:srgbClr val="000066"/>
            </a:solidFill>
            <a:ln w="9525" algn="ctr">
              <a:solidFill>
                <a:srgbClr val="000066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08907" name="Oval 11">
              <a:extLst>
                <a:ext uri="{FF2B5EF4-FFF2-40B4-BE49-F238E27FC236}">
                  <a16:creationId xmlns:a16="http://schemas.microsoft.com/office/drawing/2014/main" id="{D9112C83-57BC-46BC-9F23-A267C038C5C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422" y="1596"/>
              <a:ext cx="38" cy="39"/>
            </a:xfrm>
            <a:prstGeom prst="ellipse">
              <a:avLst/>
            </a:prstGeom>
            <a:solidFill>
              <a:srgbClr val="000066"/>
            </a:solidFill>
            <a:ln w="9525" algn="ctr">
              <a:solidFill>
                <a:srgbClr val="000066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08908" name="Oval 12">
              <a:extLst>
                <a:ext uri="{FF2B5EF4-FFF2-40B4-BE49-F238E27FC236}">
                  <a16:creationId xmlns:a16="http://schemas.microsoft.com/office/drawing/2014/main" id="{05DADB67-F613-D731-0717-9ED5FD0DB74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64" y="1673"/>
              <a:ext cx="38" cy="40"/>
            </a:xfrm>
            <a:prstGeom prst="ellipse">
              <a:avLst/>
            </a:prstGeom>
            <a:solidFill>
              <a:srgbClr val="000066"/>
            </a:solidFill>
            <a:ln w="9525" algn="ctr">
              <a:solidFill>
                <a:srgbClr val="000066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08909" name="Oval 13">
              <a:extLst>
                <a:ext uri="{FF2B5EF4-FFF2-40B4-BE49-F238E27FC236}">
                  <a16:creationId xmlns:a16="http://schemas.microsoft.com/office/drawing/2014/main" id="{CBFF4261-5B59-7080-6D3A-A35D8C685C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210" y="1596"/>
              <a:ext cx="38" cy="39"/>
            </a:xfrm>
            <a:prstGeom prst="ellipse">
              <a:avLst/>
            </a:prstGeom>
            <a:solidFill>
              <a:srgbClr val="000066"/>
            </a:solidFill>
            <a:ln w="9525" algn="ctr">
              <a:solidFill>
                <a:srgbClr val="000066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08910" name="Oval 14">
              <a:extLst>
                <a:ext uri="{FF2B5EF4-FFF2-40B4-BE49-F238E27FC236}">
                  <a16:creationId xmlns:a16="http://schemas.microsoft.com/office/drawing/2014/main" id="{42DF548C-C85D-5A4A-8D3C-D51FD9098DC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248" y="1673"/>
              <a:ext cx="38" cy="40"/>
            </a:xfrm>
            <a:prstGeom prst="ellipse">
              <a:avLst/>
            </a:prstGeom>
            <a:solidFill>
              <a:srgbClr val="000066"/>
            </a:solidFill>
            <a:ln w="9525" algn="ctr">
              <a:solidFill>
                <a:srgbClr val="000066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08911" name="Oval 15">
              <a:extLst>
                <a:ext uri="{FF2B5EF4-FFF2-40B4-BE49-F238E27FC236}">
                  <a16:creationId xmlns:a16="http://schemas.microsoft.com/office/drawing/2014/main" id="{B8248D61-3B48-2ADC-AEF0-FEE24D126FF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518" y="1616"/>
              <a:ext cx="39" cy="39"/>
            </a:xfrm>
            <a:prstGeom prst="ellipse">
              <a:avLst/>
            </a:prstGeom>
            <a:solidFill>
              <a:srgbClr val="000066"/>
            </a:solidFill>
            <a:ln w="9525" algn="ctr">
              <a:solidFill>
                <a:srgbClr val="000066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08912" name="Oval 16">
              <a:extLst>
                <a:ext uri="{FF2B5EF4-FFF2-40B4-BE49-F238E27FC236}">
                  <a16:creationId xmlns:a16="http://schemas.microsoft.com/office/drawing/2014/main" id="{BF3E72F9-8D1C-4E70-0767-F9DD8A28193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480" y="1693"/>
              <a:ext cx="38" cy="39"/>
            </a:xfrm>
            <a:prstGeom prst="ellipse">
              <a:avLst/>
            </a:prstGeom>
            <a:solidFill>
              <a:srgbClr val="000066"/>
            </a:solidFill>
            <a:ln w="9525" algn="ctr">
              <a:solidFill>
                <a:srgbClr val="000066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08913" name="Oval 17">
              <a:extLst>
                <a:ext uri="{FF2B5EF4-FFF2-40B4-BE49-F238E27FC236}">
                  <a16:creationId xmlns:a16="http://schemas.microsoft.com/office/drawing/2014/main" id="{839C123A-06B2-6098-B0D7-99DF129A050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07" y="1752"/>
              <a:ext cx="38" cy="39"/>
            </a:xfrm>
            <a:prstGeom prst="ellipse">
              <a:avLst/>
            </a:prstGeom>
            <a:solidFill>
              <a:srgbClr val="000066"/>
            </a:solidFill>
            <a:ln w="9525" algn="ctr">
              <a:solidFill>
                <a:srgbClr val="000066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08914" name="Oval 18">
              <a:extLst>
                <a:ext uri="{FF2B5EF4-FFF2-40B4-BE49-F238E27FC236}">
                  <a16:creationId xmlns:a16="http://schemas.microsoft.com/office/drawing/2014/main" id="{3B9667C9-73D9-00DE-8257-9A8F996D697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422" y="1751"/>
              <a:ext cx="38" cy="39"/>
            </a:xfrm>
            <a:prstGeom prst="ellipse">
              <a:avLst/>
            </a:prstGeom>
            <a:solidFill>
              <a:srgbClr val="000066"/>
            </a:solidFill>
            <a:ln w="9525" algn="ctr">
              <a:solidFill>
                <a:srgbClr val="000066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08915" name="Text Box 19">
              <a:extLst>
                <a:ext uri="{FF2B5EF4-FFF2-40B4-BE49-F238E27FC236}">
                  <a16:creationId xmlns:a16="http://schemas.microsoft.com/office/drawing/2014/main" id="{2A40AFAC-023C-A122-EDEB-ECE8904F2B8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959" y="1770"/>
              <a:ext cx="848" cy="36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algn="ctr"/>
              <a:r>
                <a:rPr lang="en-US" altLang="en-US" sz="1600" i="1">
                  <a:solidFill>
                    <a:srgbClr val="000066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m </a:t>
              </a:r>
              <a:r>
                <a:rPr lang="en-US" altLang="en-US" sz="1600">
                  <a:solidFill>
                    <a:srgbClr val="000066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= 1…</a:t>
              </a:r>
              <a:r>
                <a:rPr lang="en-US" altLang="en-US" sz="1600" i="1">
                  <a:solidFill>
                    <a:srgbClr val="000066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M</a:t>
              </a:r>
              <a:r>
                <a:rPr lang="en-US" altLang="en-US" sz="1600">
                  <a:solidFill>
                    <a:srgbClr val="000066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</a:p>
            <a:p>
              <a:pPr algn="ctr"/>
              <a:r>
                <a:rPr lang="en-US" altLang="en-US" sz="1600">
                  <a:solidFill>
                    <a:srgbClr val="000066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microphones</a:t>
              </a:r>
            </a:p>
          </p:txBody>
        </p:sp>
        <p:sp>
          <p:nvSpPr>
            <p:cNvPr id="208916" name="Oval 20">
              <a:extLst>
                <a:ext uri="{FF2B5EF4-FFF2-40B4-BE49-F238E27FC236}">
                  <a16:creationId xmlns:a16="http://schemas.microsoft.com/office/drawing/2014/main" id="{D8C16182-8E95-52C2-7A16-697DF2407A3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51" y="884"/>
              <a:ext cx="1464" cy="1465"/>
            </a:xfrm>
            <a:prstGeom prst="ellipse">
              <a:avLst/>
            </a:prstGeom>
            <a:noFill/>
            <a:ln w="19050" algn="ctr">
              <a:solidFill>
                <a:srgbClr val="000066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0000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08917" name="Text Box 21">
              <a:extLst>
                <a:ext uri="{FF2B5EF4-FFF2-40B4-BE49-F238E27FC236}">
                  <a16:creationId xmlns:a16="http://schemas.microsoft.com/office/drawing/2014/main" id="{D3BD63EC-1CA9-2D5F-73CE-F4E6F75BB88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921" y="962"/>
              <a:ext cx="886" cy="36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algn="ctr"/>
              <a:r>
                <a:rPr lang="en-US" altLang="en-US" sz="1600" i="1">
                  <a:solidFill>
                    <a:srgbClr val="000066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d </a:t>
              </a:r>
              <a:r>
                <a:rPr lang="en-US" altLang="en-US" sz="1600">
                  <a:solidFill>
                    <a:srgbClr val="000066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= 1…</a:t>
              </a:r>
              <a:r>
                <a:rPr lang="en-US" altLang="en-US" sz="1600" i="1">
                  <a:solidFill>
                    <a:srgbClr val="000066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D</a:t>
              </a:r>
            </a:p>
            <a:p>
              <a:pPr algn="ctr"/>
              <a:r>
                <a:rPr lang="en-US" altLang="en-US" sz="1600">
                  <a:solidFill>
                    <a:srgbClr val="000066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directions</a:t>
              </a:r>
            </a:p>
          </p:txBody>
        </p:sp>
        <p:grpSp>
          <p:nvGrpSpPr>
            <p:cNvPr id="208918" name="Group 22">
              <a:extLst>
                <a:ext uri="{FF2B5EF4-FFF2-40B4-BE49-F238E27FC236}">
                  <a16:creationId xmlns:a16="http://schemas.microsoft.com/office/drawing/2014/main" id="{10A17D71-824F-4863-354F-702F5BAA34F1}"/>
                </a:ext>
              </a:extLst>
            </p:cNvPr>
            <p:cNvGrpSpPr>
              <a:grpSpLocks/>
            </p:cNvGrpSpPr>
            <p:nvPr/>
          </p:nvGrpSpPr>
          <p:grpSpPr bwMode="auto">
            <a:xfrm rot="16200000">
              <a:off x="1992" y="1570"/>
              <a:ext cx="231" cy="93"/>
              <a:chOff x="3016" y="754"/>
              <a:chExt cx="363" cy="181"/>
            </a:xfrm>
          </p:grpSpPr>
          <p:sp>
            <p:nvSpPr>
              <p:cNvPr id="208919" name="AutoShape 23">
                <a:extLst>
                  <a:ext uri="{FF2B5EF4-FFF2-40B4-BE49-F238E27FC236}">
                    <a16:creationId xmlns:a16="http://schemas.microsoft.com/office/drawing/2014/main" id="{3E65F9B3-4B12-BEB9-7469-9A40B464CD9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016" y="754"/>
                <a:ext cx="363" cy="91"/>
              </a:xfrm>
              <a:custGeom>
                <a:avLst/>
                <a:gdLst>
                  <a:gd name="G0" fmla="+- 5400 0 0"/>
                  <a:gd name="G1" fmla="+- 21600 0 5400"/>
                  <a:gd name="G2" fmla="*/ 5400 1 2"/>
                  <a:gd name="G3" fmla="+- 21600 0 G2"/>
                  <a:gd name="G4" fmla="+/ 5400 21600 2"/>
                  <a:gd name="G5" fmla="+/ G1 0 2"/>
                  <a:gd name="G6" fmla="*/ 21600 21600 5400"/>
                  <a:gd name="G7" fmla="*/ G6 1 2"/>
                  <a:gd name="G8" fmla="+- 21600 0 G7"/>
                  <a:gd name="G9" fmla="*/ 21600 1 2"/>
                  <a:gd name="G10" fmla="+- 5400 0 G9"/>
                  <a:gd name="G11" fmla="?: G10 G8 0"/>
                  <a:gd name="G12" fmla="?: G10 G7 21600"/>
                  <a:gd name="T0" fmla="*/ 18900 w 21600"/>
                  <a:gd name="T1" fmla="*/ 10800 h 21600"/>
                  <a:gd name="T2" fmla="*/ 10800 w 21600"/>
                  <a:gd name="T3" fmla="*/ 21600 h 21600"/>
                  <a:gd name="T4" fmla="*/ 2700 w 21600"/>
                  <a:gd name="T5" fmla="*/ 10800 h 21600"/>
                  <a:gd name="T6" fmla="*/ 10800 w 21600"/>
                  <a:gd name="T7" fmla="*/ 0 h 21600"/>
                  <a:gd name="T8" fmla="*/ 4500 w 21600"/>
                  <a:gd name="T9" fmla="*/ 4500 h 21600"/>
                  <a:gd name="T10" fmla="*/ 17100 w 21600"/>
                  <a:gd name="T11" fmla="*/ 171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T8" t="T9" r="T10" b="T11"/>
                <a:pathLst>
                  <a:path w="21600" h="21600">
                    <a:moveTo>
                      <a:pt x="0" y="0"/>
                    </a:moveTo>
                    <a:lnTo>
                      <a:pt x="5400" y="21600"/>
                    </a:lnTo>
                    <a:lnTo>
                      <a:pt x="16200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08920" name="Rectangle 24">
                <a:extLst>
                  <a:ext uri="{FF2B5EF4-FFF2-40B4-BE49-F238E27FC236}">
                    <a16:creationId xmlns:a16="http://schemas.microsoft.com/office/drawing/2014/main" id="{E222340B-F6F1-6B2C-76B3-CDEBA1BAF79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107" y="845"/>
                <a:ext cx="181" cy="90"/>
              </a:xfrm>
              <a:prstGeom prst="rect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208921" name="Group 25">
              <a:extLst>
                <a:ext uri="{FF2B5EF4-FFF2-40B4-BE49-F238E27FC236}">
                  <a16:creationId xmlns:a16="http://schemas.microsoft.com/office/drawing/2014/main" id="{D1D3C40A-F451-D0BD-A3E2-777203D44986}"/>
                </a:ext>
              </a:extLst>
            </p:cNvPr>
            <p:cNvGrpSpPr>
              <a:grpSpLocks/>
            </p:cNvGrpSpPr>
            <p:nvPr/>
          </p:nvGrpSpPr>
          <p:grpSpPr bwMode="auto">
            <a:xfrm rot="5400000">
              <a:off x="528" y="1570"/>
              <a:ext cx="231" cy="93"/>
              <a:chOff x="3016" y="754"/>
              <a:chExt cx="363" cy="181"/>
            </a:xfrm>
          </p:grpSpPr>
          <p:sp>
            <p:nvSpPr>
              <p:cNvPr id="208922" name="AutoShape 26">
                <a:extLst>
                  <a:ext uri="{FF2B5EF4-FFF2-40B4-BE49-F238E27FC236}">
                    <a16:creationId xmlns:a16="http://schemas.microsoft.com/office/drawing/2014/main" id="{2C3C8C65-31C2-7B5A-9695-ABDEB5E6DA3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016" y="754"/>
                <a:ext cx="363" cy="91"/>
              </a:xfrm>
              <a:custGeom>
                <a:avLst/>
                <a:gdLst>
                  <a:gd name="G0" fmla="+- 5400 0 0"/>
                  <a:gd name="G1" fmla="+- 21600 0 5400"/>
                  <a:gd name="G2" fmla="*/ 5400 1 2"/>
                  <a:gd name="G3" fmla="+- 21600 0 G2"/>
                  <a:gd name="G4" fmla="+/ 5400 21600 2"/>
                  <a:gd name="G5" fmla="+/ G1 0 2"/>
                  <a:gd name="G6" fmla="*/ 21600 21600 5400"/>
                  <a:gd name="G7" fmla="*/ G6 1 2"/>
                  <a:gd name="G8" fmla="+- 21600 0 G7"/>
                  <a:gd name="G9" fmla="*/ 21600 1 2"/>
                  <a:gd name="G10" fmla="+- 5400 0 G9"/>
                  <a:gd name="G11" fmla="?: G10 G8 0"/>
                  <a:gd name="G12" fmla="?: G10 G7 21600"/>
                  <a:gd name="T0" fmla="*/ 18900 w 21600"/>
                  <a:gd name="T1" fmla="*/ 10800 h 21600"/>
                  <a:gd name="T2" fmla="*/ 10800 w 21600"/>
                  <a:gd name="T3" fmla="*/ 21600 h 21600"/>
                  <a:gd name="T4" fmla="*/ 2700 w 21600"/>
                  <a:gd name="T5" fmla="*/ 10800 h 21600"/>
                  <a:gd name="T6" fmla="*/ 10800 w 21600"/>
                  <a:gd name="T7" fmla="*/ 0 h 21600"/>
                  <a:gd name="T8" fmla="*/ 4500 w 21600"/>
                  <a:gd name="T9" fmla="*/ 4500 h 21600"/>
                  <a:gd name="T10" fmla="*/ 17100 w 21600"/>
                  <a:gd name="T11" fmla="*/ 171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T8" t="T9" r="T10" b="T11"/>
                <a:pathLst>
                  <a:path w="21600" h="21600">
                    <a:moveTo>
                      <a:pt x="0" y="0"/>
                    </a:moveTo>
                    <a:lnTo>
                      <a:pt x="5400" y="21600"/>
                    </a:lnTo>
                    <a:lnTo>
                      <a:pt x="16200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08923" name="Rectangle 27">
                <a:extLst>
                  <a:ext uri="{FF2B5EF4-FFF2-40B4-BE49-F238E27FC236}">
                    <a16:creationId xmlns:a16="http://schemas.microsoft.com/office/drawing/2014/main" id="{7A886BB7-E8C1-B4E6-2271-2A9E898D84A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107" y="845"/>
                <a:ext cx="181" cy="90"/>
              </a:xfrm>
              <a:prstGeom prst="rect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208924" name="Group 28">
              <a:extLst>
                <a:ext uri="{FF2B5EF4-FFF2-40B4-BE49-F238E27FC236}">
                  <a16:creationId xmlns:a16="http://schemas.microsoft.com/office/drawing/2014/main" id="{4867218B-083C-F0BB-BD49-C07CF5F830F8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268" y="2294"/>
              <a:ext cx="231" cy="93"/>
              <a:chOff x="3016" y="754"/>
              <a:chExt cx="363" cy="181"/>
            </a:xfrm>
          </p:grpSpPr>
          <p:sp>
            <p:nvSpPr>
              <p:cNvPr id="208925" name="AutoShape 29">
                <a:extLst>
                  <a:ext uri="{FF2B5EF4-FFF2-40B4-BE49-F238E27FC236}">
                    <a16:creationId xmlns:a16="http://schemas.microsoft.com/office/drawing/2014/main" id="{1AF4C92E-CCBB-C9FD-F718-6B8CF93E1DD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016" y="754"/>
                <a:ext cx="363" cy="91"/>
              </a:xfrm>
              <a:custGeom>
                <a:avLst/>
                <a:gdLst>
                  <a:gd name="G0" fmla="+- 5400 0 0"/>
                  <a:gd name="G1" fmla="+- 21600 0 5400"/>
                  <a:gd name="G2" fmla="*/ 5400 1 2"/>
                  <a:gd name="G3" fmla="+- 21600 0 G2"/>
                  <a:gd name="G4" fmla="+/ 5400 21600 2"/>
                  <a:gd name="G5" fmla="+/ G1 0 2"/>
                  <a:gd name="G6" fmla="*/ 21600 21600 5400"/>
                  <a:gd name="G7" fmla="*/ G6 1 2"/>
                  <a:gd name="G8" fmla="+- 21600 0 G7"/>
                  <a:gd name="G9" fmla="*/ 21600 1 2"/>
                  <a:gd name="G10" fmla="+- 5400 0 G9"/>
                  <a:gd name="G11" fmla="?: G10 G8 0"/>
                  <a:gd name="G12" fmla="?: G10 G7 21600"/>
                  <a:gd name="T0" fmla="*/ 18900 w 21600"/>
                  <a:gd name="T1" fmla="*/ 10800 h 21600"/>
                  <a:gd name="T2" fmla="*/ 10800 w 21600"/>
                  <a:gd name="T3" fmla="*/ 21600 h 21600"/>
                  <a:gd name="T4" fmla="*/ 2700 w 21600"/>
                  <a:gd name="T5" fmla="*/ 10800 h 21600"/>
                  <a:gd name="T6" fmla="*/ 10800 w 21600"/>
                  <a:gd name="T7" fmla="*/ 0 h 21600"/>
                  <a:gd name="T8" fmla="*/ 4500 w 21600"/>
                  <a:gd name="T9" fmla="*/ 4500 h 21600"/>
                  <a:gd name="T10" fmla="*/ 17100 w 21600"/>
                  <a:gd name="T11" fmla="*/ 171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T8" t="T9" r="T10" b="T11"/>
                <a:pathLst>
                  <a:path w="21600" h="21600">
                    <a:moveTo>
                      <a:pt x="0" y="0"/>
                    </a:moveTo>
                    <a:lnTo>
                      <a:pt x="5400" y="21600"/>
                    </a:lnTo>
                    <a:lnTo>
                      <a:pt x="16200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08926" name="Rectangle 30">
                <a:extLst>
                  <a:ext uri="{FF2B5EF4-FFF2-40B4-BE49-F238E27FC236}">
                    <a16:creationId xmlns:a16="http://schemas.microsoft.com/office/drawing/2014/main" id="{BF7EDEAD-491F-5F18-9F21-C7BF741D893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107" y="845"/>
                <a:ext cx="181" cy="90"/>
              </a:xfrm>
              <a:prstGeom prst="rect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208927" name="Group 31">
              <a:extLst>
                <a:ext uri="{FF2B5EF4-FFF2-40B4-BE49-F238E27FC236}">
                  <a16:creationId xmlns:a16="http://schemas.microsoft.com/office/drawing/2014/main" id="{0A50D45E-5A19-BD57-B156-79AC5B9D2997}"/>
                </a:ext>
              </a:extLst>
            </p:cNvPr>
            <p:cNvGrpSpPr>
              <a:grpSpLocks/>
            </p:cNvGrpSpPr>
            <p:nvPr/>
          </p:nvGrpSpPr>
          <p:grpSpPr bwMode="auto">
            <a:xfrm rot="10800000">
              <a:off x="1268" y="830"/>
              <a:ext cx="231" cy="93"/>
              <a:chOff x="3016" y="754"/>
              <a:chExt cx="363" cy="181"/>
            </a:xfrm>
          </p:grpSpPr>
          <p:sp>
            <p:nvSpPr>
              <p:cNvPr id="208928" name="AutoShape 32">
                <a:extLst>
                  <a:ext uri="{FF2B5EF4-FFF2-40B4-BE49-F238E27FC236}">
                    <a16:creationId xmlns:a16="http://schemas.microsoft.com/office/drawing/2014/main" id="{B0B2D431-4881-D86F-3C79-E26054B3696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016" y="754"/>
                <a:ext cx="363" cy="91"/>
              </a:xfrm>
              <a:custGeom>
                <a:avLst/>
                <a:gdLst>
                  <a:gd name="G0" fmla="+- 5400 0 0"/>
                  <a:gd name="G1" fmla="+- 21600 0 5400"/>
                  <a:gd name="G2" fmla="*/ 5400 1 2"/>
                  <a:gd name="G3" fmla="+- 21600 0 G2"/>
                  <a:gd name="G4" fmla="+/ 5400 21600 2"/>
                  <a:gd name="G5" fmla="+/ G1 0 2"/>
                  <a:gd name="G6" fmla="*/ 21600 21600 5400"/>
                  <a:gd name="G7" fmla="*/ G6 1 2"/>
                  <a:gd name="G8" fmla="+- 21600 0 G7"/>
                  <a:gd name="G9" fmla="*/ 21600 1 2"/>
                  <a:gd name="G10" fmla="+- 5400 0 G9"/>
                  <a:gd name="G11" fmla="?: G10 G8 0"/>
                  <a:gd name="G12" fmla="?: G10 G7 21600"/>
                  <a:gd name="T0" fmla="*/ 18900 w 21600"/>
                  <a:gd name="T1" fmla="*/ 10800 h 21600"/>
                  <a:gd name="T2" fmla="*/ 10800 w 21600"/>
                  <a:gd name="T3" fmla="*/ 21600 h 21600"/>
                  <a:gd name="T4" fmla="*/ 2700 w 21600"/>
                  <a:gd name="T5" fmla="*/ 10800 h 21600"/>
                  <a:gd name="T6" fmla="*/ 10800 w 21600"/>
                  <a:gd name="T7" fmla="*/ 0 h 21600"/>
                  <a:gd name="T8" fmla="*/ 4500 w 21600"/>
                  <a:gd name="T9" fmla="*/ 4500 h 21600"/>
                  <a:gd name="T10" fmla="*/ 17100 w 21600"/>
                  <a:gd name="T11" fmla="*/ 171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T8" t="T9" r="T10" b="T11"/>
                <a:pathLst>
                  <a:path w="21600" h="21600">
                    <a:moveTo>
                      <a:pt x="0" y="0"/>
                    </a:moveTo>
                    <a:lnTo>
                      <a:pt x="5400" y="21600"/>
                    </a:lnTo>
                    <a:lnTo>
                      <a:pt x="16200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08929" name="Rectangle 33">
                <a:extLst>
                  <a:ext uri="{FF2B5EF4-FFF2-40B4-BE49-F238E27FC236}">
                    <a16:creationId xmlns:a16="http://schemas.microsoft.com/office/drawing/2014/main" id="{9B69D1B6-70E9-86F9-9D6B-65FF6BA893C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107" y="845"/>
                <a:ext cx="181" cy="90"/>
              </a:xfrm>
              <a:prstGeom prst="rect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208930" name="Group 34">
              <a:extLst>
                <a:ext uri="{FF2B5EF4-FFF2-40B4-BE49-F238E27FC236}">
                  <a16:creationId xmlns:a16="http://schemas.microsoft.com/office/drawing/2014/main" id="{02FDCAA9-6622-9BD4-DD67-0EB01779E1A6}"/>
                </a:ext>
              </a:extLst>
            </p:cNvPr>
            <p:cNvGrpSpPr>
              <a:grpSpLocks/>
            </p:cNvGrpSpPr>
            <p:nvPr/>
          </p:nvGrpSpPr>
          <p:grpSpPr bwMode="auto">
            <a:xfrm rot="2700000">
              <a:off x="729" y="2077"/>
              <a:ext cx="231" cy="93"/>
              <a:chOff x="3016" y="754"/>
              <a:chExt cx="363" cy="181"/>
            </a:xfrm>
          </p:grpSpPr>
          <p:sp>
            <p:nvSpPr>
              <p:cNvPr id="208931" name="AutoShape 35">
                <a:extLst>
                  <a:ext uri="{FF2B5EF4-FFF2-40B4-BE49-F238E27FC236}">
                    <a16:creationId xmlns:a16="http://schemas.microsoft.com/office/drawing/2014/main" id="{82B30C07-D092-B83E-52E7-68B4748FAFF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016" y="754"/>
                <a:ext cx="363" cy="91"/>
              </a:xfrm>
              <a:custGeom>
                <a:avLst/>
                <a:gdLst>
                  <a:gd name="G0" fmla="+- 5400 0 0"/>
                  <a:gd name="G1" fmla="+- 21600 0 5400"/>
                  <a:gd name="G2" fmla="*/ 5400 1 2"/>
                  <a:gd name="G3" fmla="+- 21600 0 G2"/>
                  <a:gd name="G4" fmla="+/ 5400 21600 2"/>
                  <a:gd name="G5" fmla="+/ G1 0 2"/>
                  <a:gd name="G6" fmla="*/ 21600 21600 5400"/>
                  <a:gd name="G7" fmla="*/ G6 1 2"/>
                  <a:gd name="G8" fmla="+- 21600 0 G7"/>
                  <a:gd name="G9" fmla="*/ 21600 1 2"/>
                  <a:gd name="G10" fmla="+- 5400 0 G9"/>
                  <a:gd name="G11" fmla="?: G10 G8 0"/>
                  <a:gd name="G12" fmla="?: G10 G7 21600"/>
                  <a:gd name="T0" fmla="*/ 18900 w 21600"/>
                  <a:gd name="T1" fmla="*/ 10800 h 21600"/>
                  <a:gd name="T2" fmla="*/ 10800 w 21600"/>
                  <a:gd name="T3" fmla="*/ 21600 h 21600"/>
                  <a:gd name="T4" fmla="*/ 2700 w 21600"/>
                  <a:gd name="T5" fmla="*/ 10800 h 21600"/>
                  <a:gd name="T6" fmla="*/ 10800 w 21600"/>
                  <a:gd name="T7" fmla="*/ 0 h 21600"/>
                  <a:gd name="T8" fmla="*/ 4500 w 21600"/>
                  <a:gd name="T9" fmla="*/ 4500 h 21600"/>
                  <a:gd name="T10" fmla="*/ 17100 w 21600"/>
                  <a:gd name="T11" fmla="*/ 171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T8" t="T9" r="T10" b="T11"/>
                <a:pathLst>
                  <a:path w="21600" h="21600">
                    <a:moveTo>
                      <a:pt x="0" y="0"/>
                    </a:moveTo>
                    <a:lnTo>
                      <a:pt x="5400" y="21600"/>
                    </a:lnTo>
                    <a:lnTo>
                      <a:pt x="16200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08932" name="Rectangle 36">
                <a:extLst>
                  <a:ext uri="{FF2B5EF4-FFF2-40B4-BE49-F238E27FC236}">
                    <a16:creationId xmlns:a16="http://schemas.microsoft.com/office/drawing/2014/main" id="{5D2249FA-9735-E5FE-5A2E-A5050C5132E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107" y="845"/>
                <a:ext cx="181" cy="90"/>
              </a:xfrm>
              <a:prstGeom prst="rect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208933" name="Group 37">
              <a:extLst>
                <a:ext uri="{FF2B5EF4-FFF2-40B4-BE49-F238E27FC236}">
                  <a16:creationId xmlns:a16="http://schemas.microsoft.com/office/drawing/2014/main" id="{F173C5B2-D3EA-E395-48FD-2556C7E9B7E6}"/>
                </a:ext>
              </a:extLst>
            </p:cNvPr>
            <p:cNvGrpSpPr>
              <a:grpSpLocks/>
            </p:cNvGrpSpPr>
            <p:nvPr/>
          </p:nvGrpSpPr>
          <p:grpSpPr bwMode="auto">
            <a:xfrm rot="-2700000">
              <a:off x="1769" y="2117"/>
              <a:ext cx="231" cy="92"/>
              <a:chOff x="3016" y="754"/>
              <a:chExt cx="363" cy="181"/>
            </a:xfrm>
          </p:grpSpPr>
          <p:sp>
            <p:nvSpPr>
              <p:cNvPr id="208934" name="AutoShape 38">
                <a:extLst>
                  <a:ext uri="{FF2B5EF4-FFF2-40B4-BE49-F238E27FC236}">
                    <a16:creationId xmlns:a16="http://schemas.microsoft.com/office/drawing/2014/main" id="{ACCED1AA-7974-9E3F-671C-14EE30AB11A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016" y="754"/>
                <a:ext cx="363" cy="91"/>
              </a:xfrm>
              <a:custGeom>
                <a:avLst/>
                <a:gdLst>
                  <a:gd name="G0" fmla="+- 5400 0 0"/>
                  <a:gd name="G1" fmla="+- 21600 0 5400"/>
                  <a:gd name="G2" fmla="*/ 5400 1 2"/>
                  <a:gd name="G3" fmla="+- 21600 0 G2"/>
                  <a:gd name="G4" fmla="+/ 5400 21600 2"/>
                  <a:gd name="G5" fmla="+/ G1 0 2"/>
                  <a:gd name="G6" fmla="*/ 21600 21600 5400"/>
                  <a:gd name="G7" fmla="*/ G6 1 2"/>
                  <a:gd name="G8" fmla="+- 21600 0 G7"/>
                  <a:gd name="G9" fmla="*/ 21600 1 2"/>
                  <a:gd name="G10" fmla="+- 5400 0 G9"/>
                  <a:gd name="G11" fmla="?: G10 G8 0"/>
                  <a:gd name="G12" fmla="?: G10 G7 21600"/>
                  <a:gd name="T0" fmla="*/ 18900 w 21600"/>
                  <a:gd name="T1" fmla="*/ 10800 h 21600"/>
                  <a:gd name="T2" fmla="*/ 10800 w 21600"/>
                  <a:gd name="T3" fmla="*/ 21600 h 21600"/>
                  <a:gd name="T4" fmla="*/ 2700 w 21600"/>
                  <a:gd name="T5" fmla="*/ 10800 h 21600"/>
                  <a:gd name="T6" fmla="*/ 10800 w 21600"/>
                  <a:gd name="T7" fmla="*/ 0 h 21600"/>
                  <a:gd name="T8" fmla="*/ 4500 w 21600"/>
                  <a:gd name="T9" fmla="*/ 4500 h 21600"/>
                  <a:gd name="T10" fmla="*/ 17100 w 21600"/>
                  <a:gd name="T11" fmla="*/ 171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T8" t="T9" r="T10" b="T11"/>
                <a:pathLst>
                  <a:path w="21600" h="21600">
                    <a:moveTo>
                      <a:pt x="0" y="0"/>
                    </a:moveTo>
                    <a:lnTo>
                      <a:pt x="5400" y="21600"/>
                    </a:lnTo>
                    <a:lnTo>
                      <a:pt x="16200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08935" name="Rectangle 39">
                <a:extLst>
                  <a:ext uri="{FF2B5EF4-FFF2-40B4-BE49-F238E27FC236}">
                    <a16:creationId xmlns:a16="http://schemas.microsoft.com/office/drawing/2014/main" id="{66282A72-0F2A-D55D-CDC9-CFEB5950376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107" y="845"/>
                <a:ext cx="181" cy="90"/>
              </a:xfrm>
              <a:prstGeom prst="rect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208936" name="Group 40">
              <a:extLst>
                <a:ext uri="{FF2B5EF4-FFF2-40B4-BE49-F238E27FC236}">
                  <a16:creationId xmlns:a16="http://schemas.microsoft.com/office/drawing/2014/main" id="{6253E774-CF8C-C337-01F7-A390C08B86FF}"/>
                </a:ext>
              </a:extLst>
            </p:cNvPr>
            <p:cNvGrpSpPr>
              <a:grpSpLocks/>
            </p:cNvGrpSpPr>
            <p:nvPr/>
          </p:nvGrpSpPr>
          <p:grpSpPr bwMode="auto">
            <a:xfrm rot="2700000" flipH="1" flipV="1">
              <a:off x="1768" y="1024"/>
              <a:ext cx="231" cy="93"/>
              <a:chOff x="3016" y="754"/>
              <a:chExt cx="363" cy="181"/>
            </a:xfrm>
          </p:grpSpPr>
          <p:sp>
            <p:nvSpPr>
              <p:cNvPr id="208937" name="AutoShape 41">
                <a:extLst>
                  <a:ext uri="{FF2B5EF4-FFF2-40B4-BE49-F238E27FC236}">
                    <a16:creationId xmlns:a16="http://schemas.microsoft.com/office/drawing/2014/main" id="{17F9D42E-5856-0009-1847-CEF465CE1CE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016" y="754"/>
                <a:ext cx="363" cy="91"/>
              </a:xfrm>
              <a:custGeom>
                <a:avLst/>
                <a:gdLst>
                  <a:gd name="G0" fmla="+- 5400 0 0"/>
                  <a:gd name="G1" fmla="+- 21600 0 5400"/>
                  <a:gd name="G2" fmla="*/ 5400 1 2"/>
                  <a:gd name="G3" fmla="+- 21600 0 G2"/>
                  <a:gd name="G4" fmla="+/ 5400 21600 2"/>
                  <a:gd name="G5" fmla="+/ G1 0 2"/>
                  <a:gd name="G6" fmla="*/ 21600 21600 5400"/>
                  <a:gd name="G7" fmla="*/ G6 1 2"/>
                  <a:gd name="G8" fmla="+- 21600 0 G7"/>
                  <a:gd name="G9" fmla="*/ 21600 1 2"/>
                  <a:gd name="G10" fmla="+- 5400 0 G9"/>
                  <a:gd name="G11" fmla="?: G10 G8 0"/>
                  <a:gd name="G12" fmla="?: G10 G7 21600"/>
                  <a:gd name="T0" fmla="*/ 18900 w 21600"/>
                  <a:gd name="T1" fmla="*/ 10800 h 21600"/>
                  <a:gd name="T2" fmla="*/ 10800 w 21600"/>
                  <a:gd name="T3" fmla="*/ 21600 h 21600"/>
                  <a:gd name="T4" fmla="*/ 2700 w 21600"/>
                  <a:gd name="T5" fmla="*/ 10800 h 21600"/>
                  <a:gd name="T6" fmla="*/ 10800 w 21600"/>
                  <a:gd name="T7" fmla="*/ 0 h 21600"/>
                  <a:gd name="T8" fmla="*/ 4500 w 21600"/>
                  <a:gd name="T9" fmla="*/ 4500 h 21600"/>
                  <a:gd name="T10" fmla="*/ 17100 w 21600"/>
                  <a:gd name="T11" fmla="*/ 171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T8" t="T9" r="T10" b="T11"/>
                <a:pathLst>
                  <a:path w="21600" h="21600">
                    <a:moveTo>
                      <a:pt x="0" y="0"/>
                    </a:moveTo>
                    <a:lnTo>
                      <a:pt x="5400" y="21600"/>
                    </a:lnTo>
                    <a:lnTo>
                      <a:pt x="16200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08938" name="Rectangle 42">
                <a:extLst>
                  <a:ext uri="{FF2B5EF4-FFF2-40B4-BE49-F238E27FC236}">
                    <a16:creationId xmlns:a16="http://schemas.microsoft.com/office/drawing/2014/main" id="{D54DDBE2-06D1-D57B-8DDC-53B5F1272D5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107" y="845"/>
                <a:ext cx="181" cy="90"/>
              </a:xfrm>
              <a:prstGeom prst="rect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208939" name="Group 43">
              <a:extLst>
                <a:ext uri="{FF2B5EF4-FFF2-40B4-BE49-F238E27FC236}">
                  <a16:creationId xmlns:a16="http://schemas.microsoft.com/office/drawing/2014/main" id="{BC768A9F-AB14-E9A2-D147-F8FD397AE1F8}"/>
                </a:ext>
              </a:extLst>
            </p:cNvPr>
            <p:cNvGrpSpPr>
              <a:grpSpLocks/>
            </p:cNvGrpSpPr>
            <p:nvPr/>
          </p:nvGrpSpPr>
          <p:grpSpPr bwMode="auto">
            <a:xfrm rot="18900000" flipV="1">
              <a:off x="749" y="1045"/>
              <a:ext cx="231" cy="92"/>
              <a:chOff x="3016" y="754"/>
              <a:chExt cx="363" cy="181"/>
            </a:xfrm>
          </p:grpSpPr>
          <p:sp>
            <p:nvSpPr>
              <p:cNvPr id="208940" name="AutoShape 44">
                <a:extLst>
                  <a:ext uri="{FF2B5EF4-FFF2-40B4-BE49-F238E27FC236}">
                    <a16:creationId xmlns:a16="http://schemas.microsoft.com/office/drawing/2014/main" id="{34DE1659-00F6-B898-3F3E-AE18F664E36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016" y="754"/>
                <a:ext cx="363" cy="91"/>
              </a:xfrm>
              <a:custGeom>
                <a:avLst/>
                <a:gdLst>
                  <a:gd name="G0" fmla="+- 5400 0 0"/>
                  <a:gd name="G1" fmla="+- 21600 0 5400"/>
                  <a:gd name="G2" fmla="*/ 5400 1 2"/>
                  <a:gd name="G3" fmla="+- 21600 0 G2"/>
                  <a:gd name="G4" fmla="+/ 5400 21600 2"/>
                  <a:gd name="G5" fmla="+/ G1 0 2"/>
                  <a:gd name="G6" fmla="*/ 21600 21600 5400"/>
                  <a:gd name="G7" fmla="*/ G6 1 2"/>
                  <a:gd name="G8" fmla="+- 21600 0 G7"/>
                  <a:gd name="G9" fmla="*/ 21600 1 2"/>
                  <a:gd name="G10" fmla="+- 5400 0 G9"/>
                  <a:gd name="G11" fmla="?: G10 G8 0"/>
                  <a:gd name="G12" fmla="?: G10 G7 21600"/>
                  <a:gd name="T0" fmla="*/ 18900 w 21600"/>
                  <a:gd name="T1" fmla="*/ 10800 h 21600"/>
                  <a:gd name="T2" fmla="*/ 10800 w 21600"/>
                  <a:gd name="T3" fmla="*/ 21600 h 21600"/>
                  <a:gd name="T4" fmla="*/ 2700 w 21600"/>
                  <a:gd name="T5" fmla="*/ 10800 h 21600"/>
                  <a:gd name="T6" fmla="*/ 10800 w 21600"/>
                  <a:gd name="T7" fmla="*/ 0 h 21600"/>
                  <a:gd name="T8" fmla="*/ 4500 w 21600"/>
                  <a:gd name="T9" fmla="*/ 4500 h 21600"/>
                  <a:gd name="T10" fmla="*/ 17100 w 21600"/>
                  <a:gd name="T11" fmla="*/ 171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T8" t="T9" r="T10" b="T11"/>
                <a:pathLst>
                  <a:path w="21600" h="21600">
                    <a:moveTo>
                      <a:pt x="0" y="0"/>
                    </a:moveTo>
                    <a:lnTo>
                      <a:pt x="5400" y="21600"/>
                    </a:lnTo>
                    <a:lnTo>
                      <a:pt x="16200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08941" name="Rectangle 45">
                <a:extLst>
                  <a:ext uri="{FF2B5EF4-FFF2-40B4-BE49-F238E27FC236}">
                    <a16:creationId xmlns:a16="http://schemas.microsoft.com/office/drawing/2014/main" id="{63D8F56F-199D-DFD7-1413-2513A6504AD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107" y="845"/>
                <a:ext cx="181" cy="90"/>
              </a:xfrm>
              <a:prstGeom prst="rect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</p:grpSp>
      <p:sp>
        <p:nvSpPr>
          <p:cNvPr id="208942" name="Text Box 46">
            <a:extLst>
              <a:ext uri="{FF2B5EF4-FFF2-40B4-BE49-F238E27FC236}">
                <a16:creationId xmlns:a16="http://schemas.microsoft.com/office/drawing/2014/main" id="{8C669F59-4DD7-99FA-5C80-C9B6695D1E0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8313" y="1058863"/>
            <a:ext cx="8135937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/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Applying the filter matrix H to the measured impulse responses C, the system should behave as a virtual microphone with wanted directivity</a:t>
            </a:r>
          </a:p>
        </p:txBody>
      </p:sp>
      <p:pic>
        <p:nvPicPr>
          <p:cNvPr id="208943" name="Picture 47">
            <a:extLst>
              <a:ext uri="{FF2B5EF4-FFF2-40B4-BE49-F238E27FC236}">
                <a16:creationId xmlns:a16="http://schemas.microsoft.com/office/drawing/2014/main" id="{03D85BCE-D16C-66E7-F781-C055A94114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325" y="1557338"/>
            <a:ext cx="2967038" cy="3024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8944" name="Line 48">
            <a:extLst>
              <a:ext uri="{FF2B5EF4-FFF2-40B4-BE49-F238E27FC236}">
                <a16:creationId xmlns:a16="http://schemas.microsoft.com/office/drawing/2014/main" id="{E4AC0794-4FA1-7D8C-791D-5C00DA98C241}"/>
              </a:ext>
            </a:extLst>
          </p:cNvPr>
          <p:cNvSpPr>
            <a:spLocks noChangeShapeType="1"/>
          </p:cNvSpPr>
          <p:nvPr/>
        </p:nvSpPr>
        <p:spPr bwMode="auto">
          <a:xfrm>
            <a:off x="3675063" y="2690813"/>
            <a:ext cx="563562" cy="1587"/>
          </a:xfrm>
          <a:prstGeom prst="line">
            <a:avLst/>
          </a:prstGeom>
          <a:noFill/>
          <a:ln w="19050">
            <a:solidFill>
              <a:srgbClr val="000066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18000" tIns="36000" rIns="18000" bIns="36000"/>
          <a:lstStyle/>
          <a:p>
            <a:endParaRPr lang="en-GB"/>
          </a:p>
        </p:txBody>
      </p:sp>
      <p:sp>
        <p:nvSpPr>
          <p:cNvPr id="208945" name="Line 49">
            <a:extLst>
              <a:ext uri="{FF2B5EF4-FFF2-40B4-BE49-F238E27FC236}">
                <a16:creationId xmlns:a16="http://schemas.microsoft.com/office/drawing/2014/main" id="{681DC10B-4DE7-4DE2-8CE6-A83B0102074C}"/>
              </a:ext>
            </a:extLst>
          </p:cNvPr>
          <p:cNvSpPr>
            <a:spLocks noChangeShapeType="1"/>
          </p:cNvSpPr>
          <p:nvPr/>
        </p:nvSpPr>
        <p:spPr bwMode="auto">
          <a:xfrm>
            <a:off x="3675063" y="3001963"/>
            <a:ext cx="563562" cy="0"/>
          </a:xfrm>
          <a:prstGeom prst="line">
            <a:avLst/>
          </a:prstGeom>
          <a:noFill/>
          <a:ln w="19050">
            <a:solidFill>
              <a:srgbClr val="000066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18000" tIns="36000" rIns="18000" bIns="36000"/>
          <a:lstStyle/>
          <a:p>
            <a:endParaRPr lang="en-GB"/>
          </a:p>
        </p:txBody>
      </p:sp>
      <p:sp>
        <p:nvSpPr>
          <p:cNvPr id="208946" name="Line 50">
            <a:extLst>
              <a:ext uri="{FF2B5EF4-FFF2-40B4-BE49-F238E27FC236}">
                <a16:creationId xmlns:a16="http://schemas.microsoft.com/office/drawing/2014/main" id="{EF6B9A7A-EBEE-3963-2F51-CECC1FB0FCD5}"/>
              </a:ext>
            </a:extLst>
          </p:cNvPr>
          <p:cNvSpPr>
            <a:spLocks noChangeShapeType="1"/>
          </p:cNvSpPr>
          <p:nvPr/>
        </p:nvSpPr>
        <p:spPr bwMode="auto">
          <a:xfrm>
            <a:off x="3675063" y="3725863"/>
            <a:ext cx="563562" cy="0"/>
          </a:xfrm>
          <a:prstGeom prst="line">
            <a:avLst/>
          </a:prstGeom>
          <a:noFill/>
          <a:ln w="19050">
            <a:solidFill>
              <a:srgbClr val="000066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18000" tIns="36000" rIns="18000" bIns="36000"/>
          <a:lstStyle/>
          <a:p>
            <a:endParaRPr lang="en-GB"/>
          </a:p>
        </p:txBody>
      </p:sp>
      <p:sp>
        <p:nvSpPr>
          <p:cNvPr id="208947" name="Line 51">
            <a:extLst>
              <a:ext uri="{FF2B5EF4-FFF2-40B4-BE49-F238E27FC236}">
                <a16:creationId xmlns:a16="http://schemas.microsoft.com/office/drawing/2014/main" id="{321F35CB-CE0A-3A8C-48B4-AA48CCC1E57C}"/>
              </a:ext>
            </a:extLst>
          </p:cNvPr>
          <p:cNvSpPr>
            <a:spLocks noChangeShapeType="1"/>
          </p:cNvSpPr>
          <p:nvPr/>
        </p:nvSpPr>
        <p:spPr bwMode="auto">
          <a:xfrm>
            <a:off x="3816350" y="3328988"/>
            <a:ext cx="0" cy="104775"/>
          </a:xfrm>
          <a:prstGeom prst="line">
            <a:avLst/>
          </a:prstGeom>
          <a:noFill/>
          <a:ln w="19050">
            <a:solidFill>
              <a:srgbClr val="000066"/>
            </a:solidFill>
            <a:prstDash val="sysDot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18000" tIns="36000" rIns="18000" bIns="36000"/>
          <a:lstStyle/>
          <a:p>
            <a:endParaRPr lang="en-GB"/>
          </a:p>
        </p:txBody>
      </p:sp>
      <p:sp>
        <p:nvSpPr>
          <p:cNvPr id="208948" name="Text Box 52">
            <a:extLst>
              <a:ext uri="{FF2B5EF4-FFF2-40B4-BE49-F238E27FC236}">
                <a16:creationId xmlns:a16="http://schemas.microsoft.com/office/drawing/2014/main" id="{05E7C099-4A3F-8477-64C8-918B6FA097F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38625" y="2555875"/>
            <a:ext cx="701675" cy="277813"/>
          </a:xfrm>
          <a:prstGeom prst="rect">
            <a:avLst/>
          </a:prstGeom>
          <a:noFill/>
          <a:ln w="19050">
            <a:solidFill>
              <a:srgbClr val="000066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lIns="18000" tIns="36000" rIns="18000" bIns="36000"/>
          <a:lstStyle/>
          <a:p>
            <a:pPr algn="ctr"/>
            <a:r>
              <a:rPr lang="it-IT" altLang="en-US" sz="1200" b="1" i="1">
                <a:solidFill>
                  <a:srgbClr val="000066"/>
                </a:solidFill>
                <a:latin typeface="Arial" panose="020B0604020202020204" pitchFamily="34" charset="0"/>
              </a:rPr>
              <a:t>h</a:t>
            </a:r>
            <a:r>
              <a:rPr lang="it-IT" altLang="en-US" sz="1200" b="1" i="1" baseline="-25000">
                <a:solidFill>
                  <a:srgbClr val="000066"/>
                </a:solidFill>
                <a:latin typeface="Arial" panose="020B0604020202020204" pitchFamily="34" charset="0"/>
              </a:rPr>
              <a:t>1</a:t>
            </a:r>
            <a:r>
              <a:rPr lang="it-IT" altLang="en-US" sz="1200" b="1" i="1">
                <a:solidFill>
                  <a:srgbClr val="000066"/>
                </a:solidFill>
                <a:latin typeface="Arial" panose="020B0604020202020204" pitchFamily="34" charset="0"/>
              </a:rPr>
              <a:t>(t)</a:t>
            </a:r>
            <a:endParaRPr lang="it-IT" altLang="en-US" sz="1200">
              <a:solidFill>
                <a:srgbClr val="000066"/>
              </a:solidFill>
              <a:latin typeface="Arial" panose="020B0604020202020204" pitchFamily="34" charset="0"/>
            </a:endParaRPr>
          </a:p>
        </p:txBody>
      </p:sp>
      <p:sp>
        <p:nvSpPr>
          <p:cNvPr id="208949" name="Text Box 53">
            <a:extLst>
              <a:ext uri="{FF2B5EF4-FFF2-40B4-BE49-F238E27FC236}">
                <a16:creationId xmlns:a16="http://schemas.microsoft.com/office/drawing/2014/main" id="{1A1315EA-DB6A-6B79-B74B-CD989642F6A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38625" y="2862263"/>
            <a:ext cx="701675" cy="279400"/>
          </a:xfrm>
          <a:prstGeom prst="rect">
            <a:avLst/>
          </a:prstGeom>
          <a:noFill/>
          <a:ln w="19050">
            <a:solidFill>
              <a:srgbClr val="000066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lIns="18000" tIns="36000" rIns="18000" bIns="36000"/>
          <a:lstStyle/>
          <a:p>
            <a:pPr algn="ctr"/>
            <a:r>
              <a:rPr lang="it-IT" altLang="en-US" sz="1200" b="1" i="1">
                <a:solidFill>
                  <a:srgbClr val="000066"/>
                </a:solidFill>
                <a:latin typeface="Arial" panose="020B0604020202020204" pitchFamily="34" charset="0"/>
              </a:rPr>
              <a:t>h</a:t>
            </a:r>
            <a:r>
              <a:rPr lang="it-IT" altLang="en-US" sz="1200" b="1" i="1" baseline="-25000">
                <a:solidFill>
                  <a:srgbClr val="000066"/>
                </a:solidFill>
                <a:latin typeface="Arial" panose="020B0604020202020204" pitchFamily="34" charset="0"/>
              </a:rPr>
              <a:t>2</a:t>
            </a:r>
            <a:r>
              <a:rPr lang="it-IT" altLang="en-US" sz="1200" b="1" i="1">
                <a:solidFill>
                  <a:srgbClr val="000066"/>
                </a:solidFill>
                <a:latin typeface="Arial" panose="020B0604020202020204" pitchFamily="34" charset="0"/>
              </a:rPr>
              <a:t>(t)</a:t>
            </a:r>
            <a:endParaRPr lang="it-IT" altLang="en-US" sz="1200">
              <a:solidFill>
                <a:srgbClr val="000066"/>
              </a:solidFill>
              <a:latin typeface="Arial" panose="020B0604020202020204" pitchFamily="34" charset="0"/>
            </a:endParaRPr>
          </a:p>
        </p:txBody>
      </p:sp>
      <p:sp>
        <p:nvSpPr>
          <p:cNvPr id="208950" name="Text Box 54">
            <a:extLst>
              <a:ext uri="{FF2B5EF4-FFF2-40B4-BE49-F238E27FC236}">
                <a16:creationId xmlns:a16="http://schemas.microsoft.com/office/drawing/2014/main" id="{3C8E6104-804E-AEBF-3D15-51389494EC1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38625" y="3581400"/>
            <a:ext cx="701675" cy="279400"/>
          </a:xfrm>
          <a:prstGeom prst="rect">
            <a:avLst/>
          </a:prstGeom>
          <a:noFill/>
          <a:ln w="19050">
            <a:solidFill>
              <a:srgbClr val="000066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lIns="18000" tIns="36000" rIns="18000" bIns="36000"/>
          <a:lstStyle/>
          <a:p>
            <a:pPr algn="ctr"/>
            <a:r>
              <a:rPr lang="it-IT" altLang="en-US" sz="1200" b="1" i="1">
                <a:solidFill>
                  <a:srgbClr val="000066"/>
                </a:solidFill>
                <a:latin typeface="Arial" panose="020B0604020202020204" pitchFamily="34" charset="0"/>
              </a:rPr>
              <a:t>h</a:t>
            </a:r>
            <a:r>
              <a:rPr lang="it-IT" altLang="en-US" sz="1200" b="1" i="1" baseline="-25000">
                <a:solidFill>
                  <a:srgbClr val="000066"/>
                </a:solidFill>
                <a:latin typeface="Arial" panose="020B0604020202020204" pitchFamily="34" charset="0"/>
              </a:rPr>
              <a:t>M</a:t>
            </a:r>
            <a:r>
              <a:rPr lang="it-IT" altLang="en-US" sz="1200" b="1" i="1">
                <a:solidFill>
                  <a:srgbClr val="000066"/>
                </a:solidFill>
                <a:latin typeface="Arial" panose="020B0604020202020204" pitchFamily="34" charset="0"/>
              </a:rPr>
              <a:t>(t)</a:t>
            </a:r>
            <a:endParaRPr lang="it-IT" altLang="en-US" sz="1200">
              <a:solidFill>
                <a:srgbClr val="000066"/>
              </a:solidFill>
              <a:latin typeface="Arial" panose="020B0604020202020204" pitchFamily="34" charset="0"/>
            </a:endParaRPr>
          </a:p>
        </p:txBody>
      </p:sp>
      <p:sp>
        <p:nvSpPr>
          <p:cNvPr id="208951" name="Line 55">
            <a:extLst>
              <a:ext uri="{FF2B5EF4-FFF2-40B4-BE49-F238E27FC236}">
                <a16:creationId xmlns:a16="http://schemas.microsoft.com/office/drawing/2014/main" id="{BC0F0C2A-EB86-EB4A-0ADC-562120227F17}"/>
              </a:ext>
            </a:extLst>
          </p:cNvPr>
          <p:cNvSpPr>
            <a:spLocks noChangeShapeType="1"/>
          </p:cNvSpPr>
          <p:nvPr/>
        </p:nvSpPr>
        <p:spPr bwMode="auto">
          <a:xfrm>
            <a:off x="4940300" y="2690813"/>
            <a:ext cx="422275" cy="1587"/>
          </a:xfrm>
          <a:prstGeom prst="line">
            <a:avLst/>
          </a:prstGeom>
          <a:noFill/>
          <a:ln w="19050">
            <a:solidFill>
              <a:srgbClr val="000066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18000" tIns="36000" rIns="18000" bIns="36000"/>
          <a:lstStyle/>
          <a:p>
            <a:endParaRPr lang="en-GB"/>
          </a:p>
        </p:txBody>
      </p:sp>
      <p:sp>
        <p:nvSpPr>
          <p:cNvPr id="208952" name="Line 56">
            <a:extLst>
              <a:ext uri="{FF2B5EF4-FFF2-40B4-BE49-F238E27FC236}">
                <a16:creationId xmlns:a16="http://schemas.microsoft.com/office/drawing/2014/main" id="{3E2E478F-A8BB-93BC-7FD5-F277A112B6D6}"/>
              </a:ext>
            </a:extLst>
          </p:cNvPr>
          <p:cNvSpPr>
            <a:spLocks noChangeShapeType="1"/>
          </p:cNvSpPr>
          <p:nvPr/>
        </p:nvSpPr>
        <p:spPr bwMode="auto">
          <a:xfrm>
            <a:off x="4940300" y="3001963"/>
            <a:ext cx="139700" cy="0"/>
          </a:xfrm>
          <a:prstGeom prst="line">
            <a:avLst/>
          </a:prstGeom>
          <a:noFill/>
          <a:ln w="19050">
            <a:solidFill>
              <a:srgbClr val="000066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18000" tIns="36000" rIns="18000" bIns="36000"/>
          <a:lstStyle/>
          <a:p>
            <a:endParaRPr lang="en-GB"/>
          </a:p>
        </p:txBody>
      </p:sp>
      <p:sp>
        <p:nvSpPr>
          <p:cNvPr id="208953" name="Line 57">
            <a:extLst>
              <a:ext uri="{FF2B5EF4-FFF2-40B4-BE49-F238E27FC236}">
                <a16:creationId xmlns:a16="http://schemas.microsoft.com/office/drawing/2014/main" id="{3694E364-EC6C-F44F-DCAD-729000670D57}"/>
              </a:ext>
            </a:extLst>
          </p:cNvPr>
          <p:cNvSpPr>
            <a:spLocks noChangeShapeType="1"/>
          </p:cNvSpPr>
          <p:nvPr/>
        </p:nvSpPr>
        <p:spPr bwMode="auto">
          <a:xfrm>
            <a:off x="4940300" y="3725863"/>
            <a:ext cx="139700" cy="0"/>
          </a:xfrm>
          <a:prstGeom prst="line">
            <a:avLst/>
          </a:prstGeom>
          <a:noFill/>
          <a:ln w="19050">
            <a:solidFill>
              <a:srgbClr val="000066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18000" tIns="36000" rIns="18000" bIns="36000"/>
          <a:lstStyle/>
          <a:p>
            <a:endParaRPr lang="en-GB"/>
          </a:p>
        </p:txBody>
      </p:sp>
      <p:sp>
        <p:nvSpPr>
          <p:cNvPr id="208954" name="Line 58">
            <a:extLst>
              <a:ext uri="{FF2B5EF4-FFF2-40B4-BE49-F238E27FC236}">
                <a16:creationId xmlns:a16="http://schemas.microsoft.com/office/drawing/2014/main" id="{C5624DFB-4755-47BA-9639-C34D7838A4DD}"/>
              </a:ext>
            </a:extLst>
          </p:cNvPr>
          <p:cNvSpPr>
            <a:spLocks noChangeShapeType="1"/>
          </p:cNvSpPr>
          <p:nvPr/>
        </p:nvSpPr>
        <p:spPr bwMode="auto">
          <a:xfrm>
            <a:off x="4518025" y="3328988"/>
            <a:ext cx="1588" cy="104775"/>
          </a:xfrm>
          <a:prstGeom prst="line">
            <a:avLst/>
          </a:prstGeom>
          <a:noFill/>
          <a:ln w="19050">
            <a:solidFill>
              <a:srgbClr val="000066"/>
            </a:solidFill>
            <a:prstDash val="sysDot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18000" tIns="36000" rIns="18000" bIns="36000"/>
          <a:lstStyle/>
          <a:p>
            <a:endParaRPr lang="en-GB"/>
          </a:p>
        </p:txBody>
      </p:sp>
      <p:grpSp>
        <p:nvGrpSpPr>
          <p:cNvPr id="208955" name="Group 59">
            <a:extLst>
              <a:ext uri="{FF2B5EF4-FFF2-40B4-BE49-F238E27FC236}">
                <a16:creationId xmlns:a16="http://schemas.microsoft.com/office/drawing/2014/main" id="{1155A04C-32EE-5C83-441C-8E2EF4AE3AFD}"/>
              </a:ext>
            </a:extLst>
          </p:cNvPr>
          <p:cNvGrpSpPr>
            <a:grpSpLocks/>
          </p:cNvGrpSpPr>
          <p:nvPr/>
        </p:nvGrpSpPr>
        <p:grpSpPr bwMode="auto">
          <a:xfrm>
            <a:off x="5362575" y="2568575"/>
            <a:ext cx="280988" cy="242888"/>
            <a:chOff x="7254" y="5833"/>
            <a:chExt cx="360" cy="360"/>
          </a:xfrm>
        </p:grpSpPr>
        <p:sp>
          <p:nvSpPr>
            <p:cNvPr id="208956" name="Oval 60">
              <a:extLst>
                <a:ext uri="{FF2B5EF4-FFF2-40B4-BE49-F238E27FC236}">
                  <a16:creationId xmlns:a16="http://schemas.microsoft.com/office/drawing/2014/main" id="{1CC2ACC8-149D-2C3F-BC0F-CD09D082FF1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254" y="5833"/>
              <a:ext cx="360" cy="360"/>
            </a:xfrm>
            <a:prstGeom prst="ellipse">
              <a:avLst/>
            </a:prstGeom>
            <a:noFill/>
            <a:ln w="19050">
              <a:solidFill>
                <a:srgbClr val="000066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lIns="18000" tIns="36000" rIns="18000" bIns="36000"/>
            <a:lstStyle/>
            <a:p>
              <a:endParaRPr lang="en-GB"/>
            </a:p>
          </p:txBody>
        </p:sp>
        <p:sp>
          <p:nvSpPr>
            <p:cNvPr id="208957" name="Line 61">
              <a:extLst>
                <a:ext uri="{FF2B5EF4-FFF2-40B4-BE49-F238E27FC236}">
                  <a16:creationId xmlns:a16="http://schemas.microsoft.com/office/drawing/2014/main" id="{31A5B8AC-4966-5450-4CC2-742B4CDFBAA1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7344" y="6013"/>
              <a:ext cx="180" cy="1"/>
            </a:xfrm>
            <a:prstGeom prst="line">
              <a:avLst/>
            </a:prstGeom>
            <a:noFill/>
            <a:ln w="19050">
              <a:solidFill>
                <a:srgbClr val="000066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lIns="18000" tIns="36000" rIns="18000" bIns="36000"/>
            <a:lstStyle/>
            <a:p>
              <a:endParaRPr lang="en-GB"/>
            </a:p>
          </p:txBody>
        </p:sp>
        <p:sp>
          <p:nvSpPr>
            <p:cNvPr id="208958" name="Line 62">
              <a:extLst>
                <a:ext uri="{FF2B5EF4-FFF2-40B4-BE49-F238E27FC236}">
                  <a16:creationId xmlns:a16="http://schemas.microsoft.com/office/drawing/2014/main" id="{03550227-8691-BCFD-1A05-D1BE76D7DA1E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7428" y="5917"/>
              <a:ext cx="1" cy="180"/>
            </a:xfrm>
            <a:prstGeom prst="line">
              <a:avLst/>
            </a:prstGeom>
            <a:noFill/>
            <a:ln w="19050">
              <a:solidFill>
                <a:srgbClr val="000066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lIns="18000" tIns="36000" rIns="18000" bIns="36000"/>
            <a:lstStyle/>
            <a:p>
              <a:endParaRPr lang="en-GB"/>
            </a:p>
          </p:txBody>
        </p:sp>
      </p:grpSp>
      <p:sp>
        <p:nvSpPr>
          <p:cNvPr id="208959" name="Line 63">
            <a:extLst>
              <a:ext uri="{FF2B5EF4-FFF2-40B4-BE49-F238E27FC236}">
                <a16:creationId xmlns:a16="http://schemas.microsoft.com/office/drawing/2014/main" id="{5AA9EE9D-B90E-9B5F-D9B2-EAF51A9A624A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5086350" y="2767013"/>
            <a:ext cx="292100" cy="230187"/>
          </a:xfrm>
          <a:prstGeom prst="line">
            <a:avLst/>
          </a:prstGeom>
          <a:noFill/>
          <a:ln w="19050">
            <a:solidFill>
              <a:srgbClr val="000066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18000" tIns="36000" rIns="18000" bIns="36000"/>
          <a:lstStyle/>
          <a:p>
            <a:endParaRPr lang="en-GB"/>
          </a:p>
        </p:txBody>
      </p:sp>
      <p:sp>
        <p:nvSpPr>
          <p:cNvPr id="208960" name="Line 64">
            <a:extLst>
              <a:ext uri="{FF2B5EF4-FFF2-40B4-BE49-F238E27FC236}">
                <a16:creationId xmlns:a16="http://schemas.microsoft.com/office/drawing/2014/main" id="{253A8F17-1567-2657-73D1-9D37373035F5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5075238" y="2813050"/>
            <a:ext cx="395287" cy="911225"/>
          </a:xfrm>
          <a:prstGeom prst="line">
            <a:avLst/>
          </a:prstGeom>
          <a:noFill/>
          <a:ln w="19050">
            <a:solidFill>
              <a:srgbClr val="000066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18000" tIns="36000" rIns="18000" bIns="36000"/>
          <a:lstStyle/>
          <a:p>
            <a:endParaRPr lang="en-GB"/>
          </a:p>
        </p:txBody>
      </p:sp>
      <p:sp>
        <p:nvSpPr>
          <p:cNvPr id="208961" name="Line 65">
            <a:extLst>
              <a:ext uri="{FF2B5EF4-FFF2-40B4-BE49-F238E27FC236}">
                <a16:creationId xmlns:a16="http://schemas.microsoft.com/office/drawing/2014/main" id="{68EFE42A-974B-2B72-7E6F-9DED98EF62FF}"/>
              </a:ext>
            </a:extLst>
          </p:cNvPr>
          <p:cNvSpPr>
            <a:spLocks noChangeShapeType="1"/>
          </p:cNvSpPr>
          <p:nvPr/>
        </p:nvSpPr>
        <p:spPr bwMode="auto">
          <a:xfrm>
            <a:off x="5643563" y="2693988"/>
            <a:ext cx="561975" cy="3175"/>
          </a:xfrm>
          <a:prstGeom prst="line">
            <a:avLst/>
          </a:prstGeom>
          <a:noFill/>
          <a:ln w="19050">
            <a:solidFill>
              <a:srgbClr val="000066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18000" tIns="36000" rIns="18000" bIns="36000"/>
          <a:lstStyle/>
          <a:p>
            <a:endParaRPr lang="en-GB"/>
          </a:p>
        </p:txBody>
      </p:sp>
      <p:sp>
        <p:nvSpPr>
          <p:cNvPr id="208962" name="Text Box 66">
            <a:extLst>
              <a:ext uri="{FF2B5EF4-FFF2-40B4-BE49-F238E27FC236}">
                <a16:creationId xmlns:a16="http://schemas.microsoft.com/office/drawing/2014/main" id="{D4CBE01B-D950-2163-BD59-DECBCB56786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648325" y="2295525"/>
            <a:ext cx="735013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rgbClr val="000066"/>
                </a:solidFill>
                <a:miter lim="800000"/>
                <a:headEnd/>
                <a:tailEnd/>
              </a14:hiddenLine>
            </a:ext>
          </a:extLst>
        </p:spPr>
        <p:txBody>
          <a:bodyPr lIns="18000" tIns="36000" rIns="18000" bIns="36000"/>
          <a:lstStyle/>
          <a:p>
            <a:pPr algn="ctr"/>
            <a:r>
              <a:rPr lang="it-IT" altLang="en-US" sz="2000" b="1" i="1">
                <a:solidFill>
                  <a:srgbClr val="000066"/>
                </a:solidFill>
                <a:latin typeface="Arial" panose="020B0604020202020204" pitchFamily="34" charset="0"/>
              </a:rPr>
              <a:t>p</a:t>
            </a:r>
            <a:r>
              <a:rPr lang="it-IT" altLang="en-US" sz="2000" b="1" i="1" baseline="-25000">
                <a:solidFill>
                  <a:srgbClr val="000066"/>
                </a:solidFill>
                <a:latin typeface="Arial" panose="020B0604020202020204" pitchFamily="34" charset="0"/>
              </a:rPr>
              <a:t>d</a:t>
            </a:r>
            <a:r>
              <a:rPr lang="it-IT" altLang="en-US" sz="2000" b="1" i="1">
                <a:solidFill>
                  <a:srgbClr val="000066"/>
                </a:solidFill>
                <a:latin typeface="Arial" panose="020B0604020202020204" pitchFamily="34" charset="0"/>
              </a:rPr>
              <a:t>(t)</a:t>
            </a:r>
            <a:endParaRPr lang="it-IT" altLang="en-US" sz="2000" b="1">
              <a:solidFill>
                <a:srgbClr val="000066"/>
              </a:solidFill>
              <a:latin typeface="Arial" panose="020B0604020202020204" pitchFamily="34" charset="0"/>
            </a:endParaRPr>
          </a:p>
        </p:txBody>
      </p:sp>
      <p:sp>
        <p:nvSpPr>
          <p:cNvPr id="208963" name="Text Box 67">
            <a:extLst>
              <a:ext uri="{FF2B5EF4-FFF2-40B4-BE49-F238E27FC236}">
                <a16:creationId xmlns:a16="http://schemas.microsoft.com/office/drawing/2014/main" id="{A4069D72-7909-2C05-A98C-A9C4C8482D7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77000" y="3706813"/>
            <a:ext cx="2392363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it-IT" altLang="en-US" sz="1400">
                <a:solidFill>
                  <a:srgbClr val="FF0000"/>
                </a:solidFill>
                <a:latin typeface="Arial" panose="020B0604020202020204" pitchFamily="34" charset="0"/>
              </a:rPr>
              <a:t>Target function</a:t>
            </a:r>
          </a:p>
        </p:txBody>
      </p:sp>
      <p:grpSp>
        <p:nvGrpSpPr>
          <p:cNvPr id="208964" name="Group 68">
            <a:extLst>
              <a:ext uri="{FF2B5EF4-FFF2-40B4-BE49-F238E27FC236}">
                <a16:creationId xmlns:a16="http://schemas.microsoft.com/office/drawing/2014/main" id="{1D17F759-36E8-8F5C-D31F-347633C6BAE1}"/>
              </a:ext>
            </a:extLst>
          </p:cNvPr>
          <p:cNvGrpSpPr>
            <a:grpSpLocks/>
          </p:cNvGrpSpPr>
          <p:nvPr/>
        </p:nvGrpSpPr>
        <p:grpSpPr bwMode="auto">
          <a:xfrm rot="2741835">
            <a:off x="1863725" y="3181351"/>
            <a:ext cx="865187" cy="1008062"/>
            <a:chOff x="1610" y="1298"/>
            <a:chExt cx="545" cy="635"/>
          </a:xfrm>
        </p:grpSpPr>
        <p:grpSp>
          <p:nvGrpSpPr>
            <p:cNvPr id="208965" name="Group 69">
              <a:extLst>
                <a:ext uri="{FF2B5EF4-FFF2-40B4-BE49-F238E27FC236}">
                  <a16:creationId xmlns:a16="http://schemas.microsoft.com/office/drawing/2014/main" id="{D726227E-FAA1-C502-B539-3D53A11E7A92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610" y="1298"/>
              <a:ext cx="416" cy="635"/>
              <a:chOff x="1610" y="1298"/>
              <a:chExt cx="416" cy="635"/>
            </a:xfrm>
          </p:grpSpPr>
          <p:sp>
            <p:nvSpPr>
              <p:cNvPr id="208966" name="Freeform 70">
                <a:extLst>
                  <a:ext uri="{FF2B5EF4-FFF2-40B4-BE49-F238E27FC236}">
                    <a16:creationId xmlns:a16="http://schemas.microsoft.com/office/drawing/2014/main" id="{A05812FB-21AC-33FF-0718-F96CAFDA45DC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961" y="1466"/>
                <a:ext cx="65" cy="294"/>
              </a:xfrm>
              <a:custGeom>
                <a:avLst/>
                <a:gdLst>
                  <a:gd name="T0" fmla="*/ 65 w 65"/>
                  <a:gd name="T1" fmla="*/ 294 h 294"/>
                  <a:gd name="T2" fmla="*/ 23 w 65"/>
                  <a:gd name="T3" fmla="*/ 236 h 294"/>
                  <a:gd name="T4" fmla="*/ 1 w 65"/>
                  <a:gd name="T5" fmla="*/ 154 h 294"/>
                  <a:gd name="T6" fmla="*/ 19 w 65"/>
                  <a:gd name="T7" fmla="*/ 66 h 294"/>
                  <a:gd name="T8" fmla="*/ 61 w 65"/>
                  <a:gd name="T9" fmla="*/ 0 h 29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5" h="294">
                    <a:moveTo>
                      <a:pt x="65" y="294"/>
                    </a:moveTo>
                    <a:cubicBezTo>
                      <a:pt x="58" y="284"/>
                      <a:pt x="34" y="259"/>
                      <a:pt x="23" y="236"/>
                    </a:cubicBezTo>
                    <a:cubicBezTo>
                      <a:pt x="12" y="213"/>
                      <a:pt x="2" y="182"/>
                      <a:pt x="1" y="154"/>
                    </a:cubicBezTo>
                    <a:cubicBezTo>
                      <a:pt x="0" y="126"/>
                      <a:pt x="9" y="92"/>
                      <a:pt x="19" y="66"/>
                    </a:cubicBezTo>
                    <a:cubicBezTo>
                      <a:pt x="29" y="40"/>
                      <a:pt x="52" y="14"/>
                      <a:pt x="61" y="0"/>
                    </a:cubicBezTo>
                  </a:path>
                </a:pathLst>
              </a:custGeom>
              <a:noFill/>
              <a:ln w="15875">
                <a:solidFill>
                  <a:srgbClr val="FF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8967" name="Freeform 71">
                <a:extLst>
                  <a:ext uri="{FF2B5EF4-FFF2-40B4-BE49-F238E27FC236}">
                    <a16:creationId xmlns:a16="http://schemas.microsoft.com/office/drawing/2014/main" id="{B3D146FC-0084-7CF0-3CCD-AA6A56347072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882" y="1434"/>
                <a:ext cx="74" cy="363"/>
              </a:xfrm>
              <a:custGeom>
                <a:avLst/>
                <a:gdLst>
                  <a:gd name="T0" fmla="*/ 65 w 65"/>
                  <a:gd name="T1" fmla="*/ 294 h 294"/>
                  <a:gd name="T2" fmla="*/ 23 w 65"/>
                  <a:gd name="T3" fmla="*/ 236 h 294"/>
                  <a:gd name="T4" fmla="*/ 1 w 65"/>
                  <a:gd name="T5" fmla="*/ 154 h 294"/>
                  <a:gd name="T6" fmla="*/ 19 w 65"/>
                  <a:gd name="T7" fmla="*/ 66 h 294"/>
                  <a:gd name="T8" fmla="*/ 61 w 65"/>
                  <a:gd name="T9" fmla="*/ 0 h 29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5" h="294">
                    <a:moveTo>
                      <a:pt x="65" y="294"/>
                    </a:moveTo>
                    <a:cubicBezTo>
                      <a:pt x="58" y="284"/>
                      <a:pt x="34" y="259"/>
                      <a:pt x="23" y="236"/>
                    </a:cubicBezTo>
                    <a:cubicBezTo>
                      <a:pt x="12" y="213"/>
                      <a:pt x="2" y="182"/>
                      <a:pt x="1" y="154"/>
                    </a:cubicBezTo>
                    <a:cubicBezTo>
                      <a:pt x="0" y="126"/>
                      <a:pt x="9" y="92"/>
                      <a:pt x="19" y="66"/>
                    </a:cubicBezTo>
                    <a:cubicBezTo>
                      <a:pt x="29" y="40"/>
                      <a:pt x="52" y="14"/>
                      <a:pt x="61" y="0"/>
                    </a:cubicBezTo>
                  </a:path>
                </a:pathLst>
              </a:custGeom>
              <a:noFill/>
              <a:ln w="15875">
                <a:solidFill>
                  <a:srgbClr val="FF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8968" name="Freeform 72">
                <a:extLst>
                  <a:ext uri="{FF2B5EF4-FFF2-40B4-BE49-F238E27FC236}">
                    <a16:creationId xmlns:a16="http://schemas.microsoft.com/office/drawing/2014/main" id="{BFB9755A-0045-9082-EF8B-AA418D8F5784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791" y="1389"/>
                <a:ext cx="91" cy="453"/>
              </a:xfrm>
              <a:custGeom>
                <a:avLst/>
                <a:gdLst>
                  <a:gd name="T0" fmla="*/ 65 w 65"/>
                  <a:gd name="T1" fmla="*/ 294 h 294"/>
                  <a:gd name="T2" fmla="*/ 23 w 65"/>
                  <a:gd name="T3" fmla="*/ 236 h 294"/>
                  <a:gd name="T4" fmla="*/ 1 w 65"/>
                  <a:gd name="T5" fmla="*/ 154 h 294"/>
                  <a:gd name="T6" fmla="*/ 19 w 65"/>
                  <a:gd name="T7" fmla="*/ 66 h 294"/>
                  <a:gd name="T8" fmla="*/ 61 w 65"/>
                  <a:gd name="T9" fmla="*/ 0 h 29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5" h="294">
                    <a:moveTo>
                      <a:pt x="65" y="294"/>
                    </a:moveTo>
                    <a:cubicBezTo>
                      <a:pt x="58" y="284"/>
                      <a:pt x="34" y="259"/>
                      <a:pt x="23" y="236"/>
                    </a:cubicBezTo>
                    <a:cubicBezTo>
                      <a:pt x="12" y="213"/>
                      <a:pt x="2" y="182"/>
                      <a:pt x="1" y="154"/>
                    </a:cubicBezTo>
                    <a:cubicBezTo>
                      <a:pt x="0" y="126"/>
                      <a:pt x="9" y="92"/>
                      <a:pt x="19" y="66"/>
                    </a:cubicBezTo>
                    <a:cubicBezTo>
                      <a:pt x="29" y="40"/>
                      <a:pt x="52" y="14"/>
                      <a:pt x="61" y="0"/>
                    </a:cubicBezTo>
                  </a:path>
                </a:pathLst>
              </a:custGeom>
              <a:noFill/>
              <a:ln w="15875">
                <a:solidFill>
                  <a:srgbClr val="FF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8969" name="Freeform 73">
                <a:extLst>
                  <a:ext uri="{FF2B5EF4-FFF2-40B4-BE49-F238E27FC236}">
                    <a16:creationId xmlns:a16="http://schemas.microsoft.com/office/drawing/2014/main" id="{79CF53BB-B7E7-EDC9-36B6-EA92ADD547F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701" y="1344"/>
                <a:ext cx="91" cy="544"/>
              </a:xfrm>
              <a:custGeom>
                <a:avLst/>
                <a:gdLst>
                  <a:gd name="T0" fmla="*/ 65 w 65"/>
                  <a:gd name="T1" fmla="*/ 294 h 294"/>
                  <a:gd name="T2" fmla="*/ 23 w 65"/>
                  <a:gd name="T3" fmla="*/ 236 h 294"/>
                  <a:gd name="T4" fmla="*/ 1 w 65"/>
                  <a:gd name="T5" fmla="*/ 154 h 294"/>
                  <a:gd name="T6" fmla="*/ 19 w 65"/>
                  <a:gd name="T7" fmla="*/ 66 h 294"/>
                  <a:gd name="T8" fmla="*/ 61 w 65"/>
                  <a:gd name="T9" fmla="*/ 0 h 29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5" h="294">
                    <a:moveTo>
                      <a:pt x="65" y="294"/>
                    </a:moveTo>
                    <a:cubicBezTo>
                      <a:pt x="58" y="284"/>
                      <a:pt x="34" y="259"/>
                      <a:pt x="23" y="236"/>
                    </a:cubicBezTo>
                    <a:cubicBezTo>
                      <a:pt x="12" y="213"/>
                      <a:pt x="2" y="182"/>
                      <a:pt x="1" y="154"/>
                    </a:cubicBezTo>
                    <a:cubicBezTo>
                      <a:pt x="0" y="126"/>
                      <a:pt x="9" y="92"/>
                      <a:pt x="19" y="66"/>
                    </a:cubicBezTo>
                    <a:cubicBezTo>
                      <a:pt x="29" y="40"/>
                      <a:pt x="52" y="14"/>
                      <a:pt x="61" y="0"/>
                    </a:cubicBezTo>
                  </a:path>
                </a:pathLst>
              </a:custGeom>
              <a:noFill/>
              <a:ln w="15875">
                <a:solidFill>
                  <a:srgbClr val="FF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8970" name="Freeform 74">
                <a:extLst>
                  <a:ext uri="{FF2B5EF4-FFF2-40B4-BE49-F238E27FC236}">
                    <a16:creationId xmlns:a16="http://schemas.microsoft.com/office/drawing/2014/main" id="{006AF5A1-C6EF-7EFC-86B9-5BB20E037BF7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610" y="1298"/>
                <a:ext cx="91" cy="635"/>
              </a:xfrm>
              <a:custGeom>
                <a:avLst/>
                <a:gdLst>
                  <a:gd name="T0" fmla="*/ 65 w 65"/>
                  <a:gd name="T1" fmla="*/ 294 h 294"/>
                  <a:gd name="T2" fmla="*/ 23 w 65"/>
                  <a:gd name="T3" fmla="*/ 236 h 294"/>
                  <a:gd name="T4" fmla="*/ 1 w 65"/>
                  <a:gd name="T5" fmla="*/ 154 h 294"/>
                  <a:gd name="T6" fmla="*/ 19 w 65"/>
                  <a:gd name="T7" fmla="*/ 66 h 294"/>
                  <a:gd name="T8" fmla="*/ 61 w 65"/>
                  <a:gd name="T9" fmla="*/ 0 h 29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5" h="294">
                    <a:moveTo>
                      <a:pt x="65" y="294"/>
                    </a:moveTo>
                    <a:cubicBezTo>
                      <a:pt x="58" y="284"/>
                      <a:pt x="34" y="259"/>
                      <a:pt x="23" y="236"/>
                    </a:cubicBezTo>
                    <a:cubicBezTo>
                      <a:pt x="12" y="213"/>
                      <a:pt x="2" y="182"/>
                      <a:pt x="1" y="154"/>
                    </a:cubicBezTo>
                    <a:cubicBezTo>
                      <a:pt x="0" y="126"/>
                      <a:pt x="9" y="92"/>
                      <a:pt x="19" y="66"/>
                    </a:cubicBezTo>
                    <a:cubicBezTo>
                      <a:pt x="29" y="40"/>
                      <a:pt x="52" y="14"/>
                      <a:pt x="61" y="0"/>
                    </a:cubicBezTo>
                  </a:path>
                </a:pathLst>
              </a:custGeom>
              <a:noFill/>
              <a:ln w="15875">
                <a:solidFill>
                  <a:srgbClr val="FF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208971" name="Group 75">
              <a:extLst>
                <a:ext uri="{FF2B5EF4-FFF2-40B4-BE49-F238E27FC236}">
                  <a16:creationId xmlns:a16="http://schemas.microsoft.com/office/drawing/2014/main" id="{FDAB5E5E-F49A-A7C9-1196-16EEEE1AAE21}"/>
                </a:ext>
              </a:extLst>
            </p:cNvPr>
            <p:cNvGrpSpPr>
              <a:grpSpLocks/>
            </p:cNvGrpSpPr>
            <p:nvPr/>
          </p:nvGrpSpPr>
          <p:grpSpPr bwMode="auto">
            <a:xfrm rot="16200000">
              <a:off x="1993" y="1570"/>
              <a:ext cx="231" cy="93"/>
              <a:chOff x="3016" y="754"/>
              <a:chExt cx="363" cy="181"/>
            </a:xfrm>
          </p:grpSpPr>
          <p:sp>
            <p:nvSpPr>
              <p:cNvPr id="208972" name="AutoShape 76">
                <a:extLst>
                  <a:ext uri="{FF2B5EF4-FFF2-40B4-BE49-F238E27FC236}">
                    <a16:creationId xmlns:a16="http://schemas.microsoft.com/office/drawing/2014/main" id="{60AC76A1-2550-423E-733B-F751A7ACE69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016" y="754"/>
                <a:ext cx="363" cy="91"/>
              </a:xfrm>
              <a:custGeom>
                <a:avLst/>
                <a:gdLst>
                  <a:gd name="G0" fmla="+- 5400 0 0"/>
                  <a:gd name="G1" fmla="+- 21600 0 5400"/>
                  <a:gd name="G2" fmla="*/ 5400 1 2"/>
                  <a:gd name="G3" fmla="+- 21600 0 G2"/>
                  <a:gd name="G4" fmla="+/ 5400 21600 2"/>
                  <a:gd name="G5" fmla="+/ G1 0 2"/>
                  <a:gd name="G6" fmla="*/ 21600 21600 5400"/>
                  <a:gd name="G7" fmla="*/ G6 1 2"/>
                  <a:gd name="G8" fmla="+- 21600 0 G7"/>
                  <a:gd name="G9" fmla="*/ 21600 1 2"/>
                  <a:gd name="G10" fmla="+- 5400 0 G9"/>
                  <a:gd name="G11" fmla="?: G10 G8 0"/>
                  <a:gd name="G12" fmla="?: G10 G7 21600"/>
                  <a:gd name="T0" fmla="*/ 18900 w 21600"/>
                  <a:gd name="T1" fmla="*/ 10800 h 21600"/>
                  <a:gd name="T2" fmla="*/ 10800 w 21600"/>
                  <a:gd name="T3" fmla="*/ 21600 h 21600"/>
                  <a:gd name="T4" fmla="*/ 2700 w 21600"/>
                  <a:gd name="T5" fmla="*/ 10800 h 21600"/>
                  <a:gd name="T6" fmla="*/ 10800 w 21600"/>
                  <a:gd name="T7" fmla="*/ 0 h 21600"/>
                  <a:gd name="T8" fmla="*/ 4500 w 21600"/>
                  <a:gd name="T9" fmla="*/ 4500 h 21600"/>
                  <a:gd name="T10" fmla="*/ 17100 w 21600"/>
                  <a:gd name="T11" fmla="*/ 171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T8" t="T9" r="T10" b="T11"/>
                <a:pathLst>
                  <a:path w="21600" h="21600">
                    <a:moveTo>
                      <a:pt x="0" y="0"/>
                    </a:moveTo>
                    <a:lnTo>
                      <a:pt x="5400" y="21600"/>
                    </a:lnTo>
                    <a:lnTo>
                      <a:pt x="16200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FF0000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08973" name="Rectangle 77">
                <a:extLst>
                  <a:ext uri="{FF2B5EF4-FFF2-40B4-BE49-F238E27FC236}">
                    <a16:creationId xmlns:a16="http://schemas.microsoft.com/office/drawing/2014/main" id="{A53F354C-B102-868C-A2F0-8BF4EB8D98F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107" y="845"/>
                <a:ext cx="181" cy="90"/>
              </a:xfrm>
              <a:prstGeom prst="rect">
                <a:avLst/>
              </a:prstGeom>
              <a:solidFill>
                <a:srgbClr val="FF0000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</p:grpSp>
      <p:sp>
        <p:nvSpPr>
          <p:cNvPr id="208974" name="Text Box 78">
            <a:extLst>
              <a:ext uri="{FF2B5EF4-FFF2-40B4-BE49-F238E27FC236}">
                <a16:creationId xmlns:a16="http://schemas.microsoft.com/office/drawing/2014/main" id="{02E776F9-C803-4BE6-E71F-889856160E6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19475" y="2295525"/>
            <a:ext cx="785813" cy="431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rgbClr val="000066"/>
                </a:solidFill>
                <a:miter lim="800000"/>
                <a:headEnd/>
                <a:tailEnd/>
              </a14:hiddenLine>
            </a:ext>
          </a:extLst>
        </p:spPr>
        <p:txBody>
          <a:bodyPr lIns="18000" tIns="36000" rIns="18000" bIns="36000"/>
          <a:lstStyle/>
          <a:p>
            <a:pPr algn="ctr"/>
            <a:r>
              <a:rPr lang="it-IT" altLang="en-US" sz="2000" b="1" i="1">
                <a:solidFill>
                  <a:srgbClr val="000066"/>
                </a:solidFill>
                <a:latin typeface="Arial" panose="020B0604020202020204" pitchFamily="34" charset="0"/>
              </a:rPr>
              <a:t>c</a:t>
            </a:r>
            <a:r>
              <a:rPr lang="it-IT" altLang="en-US" sz="2000" b="1" i="1" baseline="-25000">
                <a:solidFill>
                  <a:srgbClr val="000066"/>
                </a:solidFill>
                <a:latin typeface="Arial" panose="020B0604020202020204" pitchFamily="34" charset="0"/>
              </a:rPr>
              <a:t>1,d</a:t>
            </a:r>
            <a:r>
              <a:rPr lang="it-IT" altLang="en-US" sz="2000" b="1" i="1">
                <a:solidFill>
                  <a:srgbClr val="000066"/>
                </a:solidFill>
                <a:latin typeface="Arial" panose="020B0604020202020204" pitchFamily="34" charset="0"/>
              </a:rPr>
              <a:t>(t)</a:t>
            </a:r>
            <a:endParaRPr lang="it-IT" altLang="en-US" sz="2000" b="1">
              <a:solidFill>
                <a:srgbClr val="000066"/>
              </a:solidFill>
              <a:latin typeface="Arial" panose="020B0604020202020204" pitchFamily="34" charset="0"/>
            </a:endParaRPr>
          </a:p>
        </p:txBody>
      </p:sp>
      <p:sp>
        <p:nvSpPr>
          <p:cNvPr id="208975" name="Line 79">
            <a:extLst>
              <a:ext uri="{FF2B5EF4-FFF2-40B4-BE49-F238E27FC236}">
                <a16:creationId xmlns:a16="http://schemas.microsoft.com/office/drawing/2014/main" id="{F82EE456-1D67-CA7F-D178-995C16E9EACA}"/>
              </a:ext>
            </a:extLst>
          </p:cNvPr>
          <p:cNvSpPr>
            <a:spLocks noChangeShapeType="1"/>
          </p:cNvSpPr>
          <p:nvPr/>
        </p:nvSpPr>
        <p:spPr bwMode="auto">
          <a:xfrm>
            <a:off x="7718425" y="3167063"/>
            <a:ext cx="428625" cy="436562"/>
          </a:xfrm>
          <a:prstGeom prst="line">
            <a:avLst/>
          </a:prstGeom>
          <a:noFill/>
          <a:ln w="15875">
            <a:solidFill>
              <a:srgbClr val="000066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8976" name="Text Box 80">
            <a:extLst>
              <a:ext uri="{FF2B5EF4-FFF2-40B4-BE49-F238E27FC236}">
                <a16:creationId xmlns:a16="http://schemas.microsoft.com/office/drawing/2014/main" id="{E908C9A0-33E3-E263-D06D-B8D2EB3402A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848600" y="3252788"/>
            <a:ext cx="490538" cy="279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rgbClr val="000066"/>
                </a:solidFill>
                <a:miter lim="800000"/>
                <a:headEnd/>
                <a:tailEnd/>
              </a14:hiddenLine>
            </a:ext>
          </a:extLst>
        </p:spPr>
        <p:txBody>
          <a:bodyPr lIns="18000" tIns="36000" rIns="18000" bIns="36000"/>
          <a:lstStyle/>
          <a:p>
            <a:pPr algn="ctr"/>
            <a:r>
              <a:rPr lang="it-IT" altLang="en-US" sz="1000" b="1" i="1">
                <a:solidFill>
                  <a:srgbClr val="000066"/>
                </a:solidFill>
                <a:latin typeface="Arial" panose="020B0604020202020204" pitchFamily="34" charset="0"/>
              </a:rPr>
              <a:t>A</a:t>
            </a:r>
            <a:r>
              <a:rPr lang="it-IT" altLang="en-US" sz="1000" b="1" i="1" baseline="-25000">
                <a:solidFill>
                  <a:srgbClr val="000066"/>
                </a:solidFill>
                <a:latin typeface="Arial" panose="020B0604020202020204" pitchFamily="34" charset="0"/>
              </a:rPr>
              <a:t>M,v</a:t>
            </a:r>
          </a:p>
        </p:txBody>
      </p:sp>
      <p:sp>
        <p:nvSpPr>
          <p:cNvPr id="208977" name="Text Box 81">
            <a:extLst>
              <a:ext uri="{FF2B5EF4-FFF2-40B4-BE49-F238E27FC236}">
                <a16:creationId xmlns:a16="http://schemas.microsoft.com/office/drawing/2014/main" id="{113C7882-8767-822D-B44A-D9E9002FE0C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11425" y="4006850"/>
            <a:ext cx="490538" cy="279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rgbClr val="000066"/>
                </a:solidFill>
                <a:miter lim="800000"/>
                <a:headEnd/>
                <a:tailEnd/>
              </a14:hiddenLine>
            </a:ext>
          </a:extLst>
        </p:spPr>
        <p:txBody>
          <a:bodyPr lIns="18000" tIns="36000" rIns="18000" bIns="36000"/>
          <a:lstStyle/>
          <a:p>
            <a:pPr algn="ctr"/>
            <a:r>
              <a:rPr lang="el-GR" altLang="en-US" sz="1000" b="1" i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δ</a:t>
            </a:r>
            <a:r>
              <a:rPr lang="it-IT" altLang="en-US" sz="1000" b="1" i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(t)</a:t>
            </a:r>
            <a:endParaRPr lang="el-GR" altLang="en-US" sz="1000" b="1" i="1" baseline="-2500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8978" name="Text Box 82">
            <a:extLst>
              <a:ext uri="{FF2B5EF4-FFF2-40B4-BE49-F238E27FC236}">
                <a16:creationId xmlns:a16="http://schemas.microsoft.com/office/drawing/2014/main" id="{FF44C5C4-2157-B7D1-4245-13A7EF55D0C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923213" y="2946400"/>
            <a:ext cx="490537" cy="279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rgbClr val="000066"/>
                </a:solidFill>
                <a:miter lim="800000"/>
                <a:headEnd/>
                <a:tailEnd/>
              </a14:hiddenLine>
            </a:ext>
          </a:extLst>
        </p:spPr>
        <p:txBody>
          <a:bodyPr lIns="18000" tIns="36000" rIns="18000" bIns="36000"/>
          <a:lstStyle/>
          <a:p>
            <a:pPr algn="ctr"/>
            <a:r>
              <a:rPr lang="it-IT" altLang="en-US" sz="1000" b="1" i="1">
                <a:solidFill>
                  <a:srgbClr val="000066"/>
                </a:solidFill>
                <a:latin typeface="Arial" panose="020B0604020202020204" pitchFamily="34" charset="0"/>
              </a:rPr>
              <a:t>A</a:t>
            </a:r>
            <a:r>
              <a:rPr lang="it-IT" altLang="en-US" sz="1000" b="1" i="1" baseline="-25000">
                <a:solidFill>
                  <a:srgbClr val="000066"/>
                </a:solidFill>
                <a:latin typeface="Arial" panose="020B0604020202020204" pitchFamily="34" charset="0"/>
              </a:rPr>
              <a:t>1,v</a:t>
            </a:r>
          </a:p>
        </p:txBody>
      </p:sp>
      <p:sp>
        <p:nvSpPr>
          <p:cNvPr id="208979" name="Text Box 83">
            <a:extLst>
              <a:ext uri="{FF2B5EF4-FFF2-40B4-BE49-F238E27FC236}">
                <a16:creationId xmlns:a16="http://schemas.microsoft.com/office/drawing/2014/main" id="{73686E44-3A8D-8434-7B49-5F6B3D82CFA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09888" y="2960688"/>
            <a:ext cx="490537" cy="279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rgbClr val="000066"/>
                </a:solidFill>
                <a:miter lim="800000"/>
                <a:headEnd/>
                <a:tailEnd/>
              </a14:hiddenLine>
            </a:ext>
          </a:extLst>
        </p:spPr>
        <p:txBody>
          <a:bodyPr lIns="18000" tIns="36000" rIns="18000" bIns="36000"/>
          <a:lstStyle/>
          <a:p>
            <a:pPr algn="ctr"/>
            <a:r>
              <a:rPr lang="el-GR" altLang="en-US" sz="1000" b="1" i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δ</a:t>
            </a:r>
            <a:r>
              <a:rPr lang="it-IT" altLang="en-US" sz="1000" b="1" i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(t)</a:t>
            </a:r>
            <a:endParaRPr lang="el-GR" altLang="en-US" sz="1000" b="1" i="1" baseline="-2500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208980" name="Group 84">
            <a:extLst>
              <a:ext uri="{FF2B5EF4-FFF2-40B4-BE49-F238E27FC236}">
                <a16:creationId xmlns:a16="http://schemas.microsoft.com/office/drawing/2014/main" id="{098336A6-6AC7-93A0-CEF1-8EC2C733C222}"/>
              </a:ext>
            </a:extLst>
          </p:cNvPr>
          <p:cNvGrpSpPr>
            <a:grpSpLocks/>
          </p:cNvGrpSpPr>
          <p:nvPr/>
        </p:nvGrpSpPr>
        <p:grpSpPr bwMode="auto">
          <a:xfrm rot="-2620361">
            <a:off x="1852613" y="1947863"/>
            <a:ext cx="865187" cy="1008062"/>
            <a:chOff x="1610" y="1298"/>
            <a:chExt cx="545" cy="635"/>
          </a:xfrm>
        </p:grpSpPr>
        <p:grpSp>
          <p:nvGrpSpPr>
            <p:cNvPr id="208981" name="Group 85">
              <a:extLst>
                <a:ext uri="{FF2B5EF4-FFF2-40B4-BE49-F238E27FC236}">
                  <a16:creationId xmlns:a16="http://schemas.microsoft.com/office/drawing/2014/main" id="{19679490-8650-F0E6-DAD8-BFB3D4C951BD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610" y="1298"/>
              <a:ext cx="416" cy="635"/>
              <a:chOff x="1610" y="1298"/>
              <a:chExt cx="416" cy="635"/>
            </a:xfrm>
          </p:grpSpPr>
          <p:sp>
            <p:nvSpPr>
              <p:cNvPr id="208982" name="Freeform 86">
                <a:extLst>
                  <a:ext uri="{FF2B5EF4-FFF2-40B4-BE49-F238E27FC236}">
                    <a16:creationId xmlns:a16="http://schemas.microsoft.com/office/drawing/2014/main" id="{EE6FCD1C-17FF-A39D-B95F-2BC5C72AA51C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961" y="1466"/>
                <a:ext cx="65" cy="294"/>
              </a:xfrm>
              <a:custGeom>
                <a:avLst/>
                <a:gdLst>
                  <a:gd name="T0" fmla="*/ 65 w 65"/>
                  <a:gd name="T1" fmla="*/ 294 h 294"/>
                  <a:gd name="T2" fmla="*/ 23 w 65"/>
                  <a:gd name="T3" fmla="*/ 236 h 294"/>
                  <a:gd name="T4" fmla="*/ 1 w 65"/>
                  <a:gd name="T5" fmla="*/ 154 h 294"/>
                  <a:gd name="T6" fmla="*/ 19 w 65"/>
                  <a:gd name="T7" fmla="*/ 66 h 294"/>
                  <a:gd name="T8" fmla="*/ 61 w 65"/>
                  <a:gd name="T9" fmla="*/ 0 h 29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5" h="294">
                    <a:moveTo>
                      <a:pt x="65" y="294"/>
                    </a:moveTo>
                    <a:cubicBezTo>
                      <a:pt x="58" y="284"/>
                      <a:pt x="34" y="259"/>
                      <a:pt x="23" y="236"/>
                    </a:cubicBezTo>
                    <a:cubicBezTo>
                      <a:pt x="12" y="213"/>
                      <a:pt x="2" y="182"/>
                      <a:pt x="1" y="154"/>
                    </a:cubicBezTo>
                    <a:cubicBezTo>
                      <a:pt x="0" y="126"/>
                      <a:pt x="9" y="92"/>
                      <a:pt x="19" y="66"/>
                    </a:cubicBezTo>
                    <a:cubicBezTo>
                      <a:pt x="29" y="40"/>
                      <a:pt x="52" y="14"/>
                      <a:pt x="61" y="0"/>
                    </a:cubicBezTo>
                  </a:path>
                </a:pathLst>
              </a:custGeom>
              <a:noFill/>
              <a:ln w="15875">
                <a:solidFill>
                  <a:srgbClr val="FF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8983" name="Freeform 87">
                <a:extLst>
                  <a:ext uri="{FF2B5EF4-FFF2-40B4-BE49-F238E27FC236}">
                    <a16:creationId xmlns:a16="http://schemas.microsoft.com/office/drawing/2014/main" id="{52A4AFA1-6121-C6EA-A672-4D33330590AA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882" y="1434"/>
                <a:ext cx="74" cy="363"/>
              </a:xfrm>
              <a:custGeom>
                <a:avLst/>
                <a:gdLst>
                  <a:gd name="T0" fmla="*/ 65 w 65"/>
                  <a:gd name="T1" fmla="*/ 294 h 294"/>
                  <a:gd name="T2" fmla="*/ 23 w 65"/>
                  <a:gd name="T3" fmla="*/ 236 h 294"/>
                  <a:gd name="T4" fmla="*/ 1 w 65"/>
                  <a:gd name="T5" fmla="*/ 154 h 294"/>
                  <a:gd name="T6" fmla="*/ 19 w 65"/>
                  <a:gd name="T7" fmla="*/ 66 h 294"/>
                  <a:gd name="T8" fmla="*/ 61 w 65"/>
                  <a:gd name="T9" fmla="*/ 0 h 29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5" h="294">
                    <a:moveTo>
                      <a:pt x="65" y="294"/>
                    </a:moveTo>
                    <a:cubicBezTo>
                      <a:pt x="58" y="284"/>
                      <a:pt x="34" y="259"/>
                      <a:pt x="23" y="236"/>
                    </a:cubicBezTo>
                    <a:cubicBezTo>
                      <a:pt x="12" y="213"/>
                      <a:pt x="2" y="182"/>
                      <a:pt x="1" y="154"/>
                    </a:cubicBezTo>
                    <a:cubicBezTo>
                      <a:pt x="0" y="126"/>
                      <a:pt x="9" y="92"/>
                      <a:pt x="19" y="66"/>
                    </a:cubicBezTo>
                    <a:cubicBezTo>
                      <a:pt x="29" y="40"/>
                      <a:pt x="52" y="14"/>
                      <a:pt x="61" y="0"/>
                    </a:cubicBezTo>
                  </a:path>
                </a:pathLst>
              </a:custGeom>
              <a:noFill/>
              <a:ln w="15875">
                <a:solidFill>
                  <a:srgbClr val="FF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8984" name="Freeform 88">
                <a:extLst>
                  <a:ext uri="{FF2B5EF4-FFF2-40B4-BE49-F238E27FC236}">
                    <a16:creationId xmlns:a16="http://schemas.microsoft.com/office/drawing/2014/main" id="{89B9CA5A-E534-FD8A-39F0-EB797CF4D6D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791" y="1389"/>
                <a:ext cx="91" cy="453"/>
              </a:xfrm>
              <a:custGeom>
                <a:avLst/>
                <a:gdLst>
                  <a:gd name="T0" fmla="*/ 65 w 65"/>
                  <a:gd name="T1" fmla="*/ 294 h 294"/>
                  <a:gd name="T2" fmla="*/ 23 w 65"/>
                  <a:gd name="T3" fmla="*/ 236 h 294"/>
                  <a:gd name="T4" fmla="*/ 1 w 65"/>
                  <a:gd name="T5" fmla="*/ 154 h 294"/>
                  <a:gd name="T6" fmla="*/ 19 w 65"/>
                  <a:gd name="T7" fmla="*/ 66 h 294"/>
                  <a:gd name="T8" fmla="*/ 61 w 65"/>
                  <a:gd name="T9" fmla="*/ 0 h 29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5" h="294">
                    <a:moveTo>
                      <a:pt x="65" y="294"/>
                    </a:moveTo>
                    <a:cubicBezTo>
                      <a:pt x="58" y="284"/>
                      <a:pt x="34" y="259"/>
                      <a:pt x="23" y="236"/>
                    </a:cubicBezTo>
                    <a:cubicBezTo>
                      <a:pt x="12" y="213"/>
                      <a:pt x="2" y="182"/>
                      <a:pt x="1" y="154"/>
                    </a:cubicBezTo>
                    <a:cubicBezTo>
                      <a:pt x="0" y="126"/>
                      <a:pt x="9" y="92"/>
                      <a:pt x="19" y="66"/>
                    </a:cubicBezTo>
                    <a:cubicBezTo>
                      <a:pt x="29" y="40"/>
                      <a:pt x="52" y="14"/>
                      <a:pt x="61" y="0"/>
                    </a:cubicBezTo>
                  </a:path>
                </a:pathLst>
              </a:custGeom>
              <a:noFill/>
              <a:ln w="15875">
                <a:solidFill>
                  <a:srgbClr val="FF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8985" name="Freeform 89">
                <a:extLst>
                  <a:ext uri="{FF2B5EF4-FFF2-40B4-BE49-F238E27FC236}">
                    <a16:creationId xmlns:a16="http://schemas.microsoft.com/office/drawing/2014/main" id="{DB08DDB1-1694-CDB8-F0DB-5235457603A9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701" y="1344"/>
                <a:ext cx="91" cy="544"/>
              </a:xfrm>
              <a:custGeom>
                <a:avLst/>
                <a:gdLst>
                  <a:gd name="T0" fmla="*/ 65 w 65"/>
                  <a:gd name="T1" fmla="*/ 294 h 294"/>
                  <a:gd name="T2" fmla="*/ 23 w 65"/>
                  <a:gd name="T3" fmla="*/ 236 h 294"/>
                  <a:gd name="T4" fmla="*/ 1 w 65"/>
                  <a:gd name="T5" fmla="*/ 154 h 294"/>
                  <a:gd name="T6" fmla="*/ 19 w 65"/>
                  <a:gd name="T7" fmla="*/ 66 h 294"/>
                  <a:gd name="T8" fmla="*/ 61 w 65"/>
                  <a:gd name="T9" fmla="*/ 0 h 29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5" h="294">
                    <a:moveTo>
                      <a:pt x="65" y="294"/>
                    </a:moveTo>
                    <a:cubicBezTo>
                      <a:pt x="58" y="284"/>
                      <a:pt x="34" y="259"/>
                      <a:pt x="23" y="236"/>
                    </a:cubicBezTo>
                    <a:cubicBezTo>
                      <a:pt x="12" y="213"/>
                      <a:pt x="2" y="182"/>
                      <a:pt x="1" y="154"/>
                    </a:cubicBezTo>
                    <a:cubicBezTo>
                      <a:pt x="0" y="126"/>
                      <a:pt x="9" y="92"/>
                      <a:pt x="19" y="66"/>
                    </a:cubicBezTo>
                    <a:cubicBezTo>
                      <a:pt x="29" y="40"/>
                      <a:pt x="52" y="14"/>
                      <a:pt x="61" y="0"/>
                    </a:cubicBezTo>
                  </a:path>
                </a:pathLst>
              </a:custGeom>
              <a:noFill/>
              <a:ln w="15875">
                <a:solidFill>
                  <a:srgbClr val="FF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8986" name="Freeform 90">
                <a:extLst>
                  <a:ext uri="{FF2B5EF4-FFF2-40B4-BE49-F238E27FC236}">
                    <a16:creationId xmlns:a16="http://schemas.microsoft.com/office/drawing/2014/main" id="{7047B0B6-C828-3ED1-FAED-8D313EBB4F25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610" y="1298"/>
                <a:ext cx="91" cy="635"/>
              </a:xfrm>
              <a:custGeom>
                <a:avLst/>
                <a:gdLst>
                  <a:gd name="T0" fmla="*/ 65 w 65"/>
                  <a:gd name="T1" fmla="*/ 294 h 294"/>
                  <a:gd name="T2" fmla="*/ 23 w 65"/>
                  <a:gd name="T3" fmla="*/ 236 h 294"/>
                  <a:gd name="T4" fmla="*/ 1 w 65"/>
                  <a:gd name="T5" fmla="*/ 154 h 294"/>
                  <a:gd name="T6" fmla="*/ 19 w 65"/>
                  <a:gd name="T7" fmla="*/ 66 h 294"/>
                  <a:gd name="T8" fmla="*/ 61 w 65"/>
                  <a:gd name="T9" fmla="*/ 0 h 29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5" h="294">
                    <a:moveTo>
                      <a:pt x="65" y="294"/>
                    </a:moveTo>
                    <a:cubicBezTo>
                      <a:pt x="58" y="284"/>
                      <a:pt x="34" y="259"/>
                      <a:pt x="23" y="236"/>
                    </a:cubicBezTo>
                    <a:cubicBezTo>
                      <a:pt x="12" y="213"/>
                      <a:pt x="2" y="182"/>
                      <a:pt x="1" y="154"/>
                    </a:cubicBezTo>
                    <a:cubicBezTo>
                      <a:pt x="0" y="126"/>
                      <a:pt x="9" y="92"/>
                      <a:pt x="19" y="66"/>
                    </a:cubicBezTo>
                    <a:cubicBezTo>
                      <a:pt x="29" y="40"/>
                      <a:pt x="52" y="14"/>
                      <a:pt x="61" y="0"/>
                    </a:cubicBezTo>
                  </a:path>
                </a:pathLst>
              </a:custGeom>
              <a:noFill/>
              <a:ln w="15875">
                <a:solidFill>
                  <a:srgbClr val="FF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208987" name="Group 91">
              <a:extLst>
                <a:ext uri="{FF2B5EF4-FFF2-40B4-BE49-F238E27FC236}">
                  <a16:creationId xmlns:a16="http://schemas.microsoft.com/office/drawing/2014/main" id="{AA3C77BB-7D84-ADA3-D8C3-F386054EE416}"/>
                </a:ext>
              </a:extLst>
            </p:cNvPr>
            <p:cNvGrpSpPr>
              <a:grpSpLocks/>
            </p:cNvGrpSpPr>
            <p:nvPr/>
          </p:nvGrpSpPr>
          <p:grpSpPr bwMode="auto">
            <a:xfrm rot="16200000">
              <a:off x="1993" y="1570"/>
              <a:ext cx="231" cy="93"/>
              <a:chOff x="3016" y="754"/>
              <a:chExt cx="363" cy="181"/>
            </a:xfrm>
          </p:grpSpPr>
          <p:sp>
            <p:nvSpPr>
              <p:cNvPr id="208988" name="AutoShape 92">
                <a:extLst>
                  <a:ext uri="{FF2B5EF4-FFF2-40B4-BE49-F238E27FC236}">
                    <a16:creationId xmlns:a16="http://schemas.microsoft.com/office/drawing/2014/main" id="{51445735-B8DD-E800-4EAB-D07A56C42F4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016" y="754"/>
                <a:ext cx="363" cy="91"/>
              </a:xfrm>
              <a:custGeom>
                <a:avLst/>
                <a:gdLst>
                  <a:gd name="G0" fmla="+- 5400 0 0"/>
                  <a:gd name="G1" fmla="+- 21600 0 5400"/>
                  <a:gd name="G2" fmla="*/ 5400 1 2"/>
                  <a:gd name="G3" fmla="+- 21600 0 G2"/>
                  <a:gd name="G4" fmla="+/ 5400 21600 2"/>
                  <a:gd name="G5" fmla="+/ G1 0 2"/>
                  <a:gd name="G6" fmla="*/ 21600 21600 5400"/>
                  <a:gd name="G7" fmla="*/ G6 1 2"/>
                  <a:gd name="G8" fmla="+- 21600 0 G7"/>
                  <a:gd name="G9" fmla="*/ 21600 1 2"/>
                  <a:gd name="G10" fmla="+- 5400 0 G9"/>
                  <a:gd name="G11" fmla="?: G10 G8 0"/>
                  <a:gd name="G12" fmla="?: G10 G7 21600"/>
                  <a:gd name="T0" fmla="*/ 18900 w 21600"/>
                  <a:gd name="T1" fmla="*/ 10800 h 21600"/>
                  <a:gd name="T2" fmla="*/ 10800 w 21600"/>
                  <a:gd name="T3" fmla="*/ 21600 h 21600"/>
                  <a:gd name="T4" fmla="*/ 2700 w 21600"/>
                  <a:gd name="T5" fmla="*/ 10800 h 21600"/>
                  <a:gd name="T6" fmla="*/ 10800 w 21600"/>
                  <a:gd name="T7" fmla="*/ 0 h 21600"/>
                  <a:gd name="T8" fmla="*/ 4500 w 21600"/>
                  <a:gd name="T9" fmla="*/ 4500 h 21600"/>
                  <a:gd name="T10" fmla="*/ 17100 w 21600"/>
                  <a:gd name="T11" fmla="*/ 171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T8" t="T9" r="T10" b="T11"/>
                <a:pathLst>
                  <a:path w="21600" h="21600">
                    <a:moveTo>
                      <a:pt x="0" y="0"/>
                    </a:moveTo>
                    <a:lnTo>
                      <a:pt x="5400" y="21600"/>
                    </a:lnTo>
                    <a:lnTo>
                      <a:pt x="16200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FF0000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08989" name="Rectangle 93">
                <a:extLst>
                  <a:ext uri="{FF2B5EF4-FFF2-40B4-BE49-F238E27FC236}">
                    <a16:creationId xmlns:a16="http://schemas.microsoft.com/office/drawing/2014/main" id="{75BD12B0-B590-498C-CAFA-1AF427FB5C8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107" y="845"/>
                <a:ext cx="181" cy="90"/>
              </a:xfrm>
              <a:prstGeom prst="rect">
                <a:avLst/>
              </a:prstGeom>
              <a:solidFill>
                <a:srgbClr val="FF0000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</p:grpSp>
      <p:sp>
        <p:nvSpPr>
          <p:cNvPr id="208990" name="Line 94">
            <a:extLst>
              <a:ext uri="{FF2B5EF4-FFF2-40B4-BE49-F238E27FC236}">
                <a16:creationId xmlns:a16="http://schemas.microsoft.com/office/drawing/2014/main" id="{ACBE3A04-D35E-2810-E186-427A15B33C2D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7724775" y="2727325"/>
            <a:ext cx="422275" cy="433388"/>
          </a:xfrm>
          <a:prstGeom prst="line">
            <a:avLst/>
          </a:prstGeom>
          <a:noFill/>
          <a:ln w="15875">
            <a:solidFill>
              <a:srgbClr val="000066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8991" name="Text Box 95">
            <a:extLst>
              <a:ext uri="{FF2B5EF4-FFF2-40B4-BE49-F238E27FC236}">
                <a16:creationId xmlns:a16="http://schemas.microsoft.com/office/drawing/2014/main" id="{E2300E59-B7F5-C587-9C15-F08B8C72C2B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26350" y="2722563"/>
            <a:ext cx="490538" cy="279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rgbClr val="000066"/>
                </a:solidFill>
                <a:miter lim="800000"/>
                <a:headEnd/>
                <a:tailEnd/>
              </a14:hiddenLine>
            </a:ext>
          </a:extLst>
        </p:spPr>
        <p:txBody>
          <a:bodyPr lIns="18000" tIns="36000" rIns="18000" bIns="36000"/>
          <a:lstStyle/>
          <a:p>
            <a:pPr algn="ctr"/>
            <a:r>
              <a:rPr lang="it-IT" altLang="en-US" sz="1000" b="1" i="1">
                <a:solidFill>
                  <a:srgbClr val="000066"/>
                </a:solidFill>
                <a:latin typeface="Arial" panose="020B0604020202020204" pitchFamily="34" charset="0"/>
              </a:rPr>
              <a:t>A</a:t>
            </a:r>
            <a:r>
              <a:rPr lang="it-IT" altLang="en-US" sz="1000" b="1" i="1" baseline="-25000">
                <a:solidFill>
                  <a:srgbClr val="000066"/>
                </a:solidFill>
                <a:latin typeface="Arial" panose="020B0604020202020204" pitchFamily="34" charset="0"/>
              </a:rPr>
              <a:t>2,v</a:t>
            </a:r>
          </a:p>
        </p:txBody>
      </p:sp>
      <p:sp>
        <p:nvSpPr>
          <p:cNvPr id="208992" name="Text Box 96">
            <a:extLst>
              <a:ext uri="{FF2B5EF4-FFF2-40B4-BE49-F238E27FC236}">
                <a16:creationId xmlns:a16="http://schemas.microsoft.com/office/drawing/2014/main" id="{577C81F1-5EA7-7BA9-2BDE-8E19A19C1B5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57463" y="1939925"/>
            <a:ext cx="490537" cy="279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rgbClr val="000066"/>
                </a:solidFill>
                <a:miter lim="800000"/>
                <a:headEnd/>
                <a:tailEnd/>
              </a14:hiddenLine>
            </a:ext>
          </a:extLst>
        </p:spPr>
        <p:txBody>
          <a:bodyPr lIns="18000" tIns="36000" rIns="18000" bIns="36000"/>
          <a:lstStyle/>
          <a:p>
            <a:pPr algn="ctr"/>
            <a:r>
              <a:rPr lang="el-GR" altLang="en-US" sz="1000" b="1" i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δ</a:t>
            </a:r>
            <a:r>
              <a:rPr lang="it-IT" altLang="en-US" sz="1000" b="1" i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(t)</a:t>
            </a:r>
            <a:endParaRPr lang="el-GR" altLang="en-US" sz="1000" b="1" i="1" baseline="-2500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8993" name="Rectangle 97">
            <a:extLst>
              <a:ext uri="{FF2B5EF4-FFF2-40B4-BE49-F238E27FC236}">
                <a16:creationId xmlns:a16="http://schemas.microsoft.com/office/drawing/2014/main" id="{4C5E888B-8EDD-1656-4C99-BD0484232CD8}"/>
              </a:ext>
            </a:extLst>
          </p:cNvPr>
          <p:cNvSpPr>
            <a:spLocks noChangeArrowheads="1"/>
          </p:cNvSpPr>
          <p:nvPr/>
        </p:nvSpPr>
        <p:spPr bwMode="auto">
          <a:xfrm>
            <a:off x="-323850" y="3603625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en-GB"/>
          </a:p>
        </p:txBody>
      </p:sp>
      <p:graphicFrame>
        <p:nvGraphicFramePr>
          <p:cNvPr id="208994" name="Object 98">
            <a:extLst>
              <a:ext uri="{FF2B5EF4-FFF2-40B4-BE49-F238E27FC236}">
                <a16:creationId xmlns:a16="http://schemas.microsoft.com/office/drawing/2014/main" id="{8EEDDDBE-2A60-DB0E-C403-65AE5A32A0CA}"/>
              </a:ext>
            </a:extLst>
          </p:cNvPr>
          <p:cNvGraphicFramePr>
            <a:graphicFrameLocks noChangeAspect="1"/>
          </p:cNvGraphicFramePr>
          <p:nvPr/>
        </p:nvGraphicFramePr>
        <p:xfrm>
          <a:off x="2105025" y="4365625"/>
          <a:ext cx="4783138" cy="10937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4" imgW="1892300" imgH="431800" progId="Equation.3">
                  <p:embed/>
                </p:oleObj>
              </mc:Choice>
              <mc:Fallback>
                <p:oleObj name="Equation" r:id="rId4" imgW="1892300" imgH="431800" progId="Equation.3">
                  <p:embed/>
                  <p:pic>
                    <p:nvPicPr>
                      <p:cNvPr id="0" name="Object 9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105025" y="4365625"/>
                        <a:ext cx="4783138" cy="10937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08995" name="Text Box 99">
            <a:extLst>
              <a:ext uri="{FF2B5EF4-FFF2-40B4-BE49-F238E27FC236}">
                <a16:creationId xmlns:a16="http://schemas.microsoft.com/office/drawing/2014/main" id="{4C36D193-82C5-92F6-5CFB-7194339F1DD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50863" y="5661025"/>
            <a:ext cx="8135937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/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But in practice the result of the filtering will never be exactly equal to the prescribed functions p</a:t>
            </a:r>
            <a:r>
              <a:rPr lang="en-US" altLang="en-US" baseline="-25000">
                <a:latin typeface="Arial" panose="020B0604020202020204" pitchFamily="34" charset="0"/>
                <a:cs typeface="Arial" panose="020B0604020202020204" pitchFamily="34" charset="0"/>
              </a:rPr>
              <a:t>d</a:t>
            </a:r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…..</a:t>
            </a:r>
          </a:p>
        </p:txBody>
      </p:sp>
      <p:sp>
        <p:nvSpPr>
          <p:cNvPr id="208996" name="Text Box 100">
            <a:extLst>
              <a:ext uri="{FF2B5EF4-FFF2-40B4-BE49-F238E27FC236}">
                <a16:creationId xmlns:a16="http://schemas.microsoft.com/office/drawing/2014/main" id="{EFA57DCF-CC2D-6BA6-C0D0-AB1234E5C64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30588" y="2655888"/>
            <a:ext cx="785812" cy="431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rgbClr val="000066"/>
                </a:solidFill>
                <a:miter lim="800000"/>
                <a:headEnd/>
                <a:tailEnd/>
              </a14:hiddenLine>
            </a:ext>
          </a:extLst>
        </p:spPr>
        <p:txBody>
          <a:bodyPr lIns="18000" tIns="36000" rIns="18000" bIns="36000"/>
          <a:lstStyle/>
          <a:p>
            <a:pPr algn="ctr"/>
            <a:r>
              <a:rPr lang="it-IT" altLang="en-US" sz="2000" b="1" i="1">
                <a:solidFill>
                  <a:srgbClr val="000066"/>
                </a:solidFill>
                <a:latin typeface="Arial" panose="020B0604020202020204" pitchFamily="34" charset="0"/>
              </a:rPr>
              <a:t>c</a:t>
            </a:r>
            <a:r>
              <a:rPr lang="it-IT" altLang="en-US" sz="2000" b="1" i="1" baseline="-25000">
                <a:solidFill>
                  <a:srgbClr val="000066"/>
                </a:solidFill>
                <a:latin typeface="Arial" panose="020B0604020202020204" pitchFamily="34" charset="0"/>
              </a:rPr>
              <a:t>2,d</a:t>
            </a:r>
            <a:r>
              <a:rPr lang="it-IT" altLang="en-US" sz="2000" b="1" i="1">
                <a:solidFill>
                  <a:srgbClr val="000066"/>
                </a:solidFill>
                <a:latin typeface="Arial" panose="020B0604020202020204" pitchFamily="34" charset="0"/>
              </a:rPr>
              <a:t>(t)</a:t>
            </a:r>
            <a:endParaRPr lang="it-IT" altLang="en-US" sz="2000" b="1">
              <a:solidFill>
                <a:srgbClr val="000066"/>
              </a:solidFill>
              <a:latin typeface="Arial" panose="020B0604020202020204" pitchFamily="34" charset="0"/>
            </a:endParaRPr>
          </a:p>
        </p:txBody>
      </p:sp>
      <p:sp>
        <p:nvSpPr>
          <p:cNvPr id="208997" name="Text Box 101">
            <a:extLst>
              <a:ext uri="{FF2B5EF4-FFF2-40B4-BE49-F238E27FC236}">
                <a16:creationId xmlns:a16="http://schemas.microsoft.com/office/drawing/2014/main" id="{0D358533-C806-0B8D-1706-94762872A6C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36938" y="3303588"/>
            <a:ext cx="785812" cy="431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rgbClr val="000066"/>
                </a:solidFill>
                <a:miter lim="800000"/>
                <a:headEnd/>
                <a:tailEnd/>
              </a14:hiddenLine>
            </a:ext>
          </a:extLst>
        </p:spPr>
        <p:txBody>
          <a:bodyPr lIns="18000" tIns="36000" rIns="18000" bIns="36000"/>
          <a:lstStyle/>
          <a:p>
            <a:pPr algn="ctr"/>
            <a:r>
              <a:rPr lang="it-IT" altLang="en-US" sz="2000" b="1" i="1">
                <a:solidFill>
                  <a:srgbClr val="000066"/>
                </a:solidFill>
                <a:latin typeface="Arial" panose="020B0604020202020204" pitchFamily="34" charset="0"/>
              </a:rPr>
              <a:t>c</a:t>
            </a:r>
            <a:r>
              <a:rPr lang="it-IT" altLang="en-US" sz="2000" b="1" i="1" baseline="-25000">
                <a:solidFill>
                  <a:srgbClr val="000066"/>
                </a:solidFill>
                <a:latin typeface="Arial" panose="020B0604020202020204" pitchFamily="34" charset="0"/>
              </a:rPr>
              <a:t>M,d</a:t>
            </a:r>
            <a:r>
              <a:rPr lang="it-IT" altLang="en-US" sz="2000" b="1" i="1">
                <a:solidFill>
                  <a:srgbClr val="000066"/>
                </a:solidFill>
                <a:latin typeface="Arial" panose="020B0604020202020204" pitchFamily="34" charset="0"/>
              </a:rPr>
              <a:t>(t)</a:t>
            </a:r>
            <a:endParaRPr lang="it-IT" altLang="en-US" sz="2000" b="1">
              <a:solidFill>
                <a:srgbClr val="000066"/>
              </a:solidFill>
              <a:latin typeface="Arial" panose="020B0604020202020204" pitchFamily="34" charset="0"/>
            </a:endParaRPr>
          </a:p>
        </p:txBody>
      </p:sp>
      <p:sp>
        <p:nvSpPr>
          <p:cNvPr id="208998" name="Line 102">
            <a:extLst>
              <a:ext uri="{FF2B5EF4-FFF2-40B4-BE49-F238E27FC236}">
                <a16:creationId xmlns:a16="http://schemas.microsoft.com/office/drawing/2014/main" id="{AFD0C3CF-9D64-990C-36C7-E42A38453A44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7707313" y="3176588"/>
            <a:ext cx="706437" cy="0"/>
          </a:xfrm>
          <a:prstGeom prst="line">
            <a:avLst/>
          </a:prstGeom>
          <a:noFill/>
          <a:ln w="15875">
            <a:solidFill>
              <a:srgbClr val="000066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ransition>
    <p:pull dir="d"/>
  </p:transition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2994" name="Rectangle 2">
            <a:extLst>
              <a:ext uri="{FF2B5EF4-FFF2-40B4-BE49-F238E27FC236}">
                <a16:creationId xmlns:a16="http://schemas.microsoft.com/office/drawing/2014/main" id="{55611274-C45E-231E-93A2-5AD1240BBF70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7200" y="-152400"/>
            <a:ext cx="8229600" cy="939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algn="ctr" eaLnBrk="0" hangingPunct="0">
              <a:lnSpc>
                <a:spcPts val="5800"/>
              </a:lnSpc>
              <a:defRPr sz="3600">
                <a:solidFill>
                  <a:srgbClr val="000099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algn="ctr" eaLnBrk="0" hangingPunct="0">
              <a:lnSpc>
                <a:spcPts val="5800"/>
              </a:lnSpc>
              <a:defRPr sz="3600">
                <a:solidFill>
                  <a:srgbClr val="000099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algn="ctr" eaLnBrk="0" hangingPunct="0">
              <a:lnSpc>
                <a:spcPts val="5800"/>
              </a:lnSpc>
              <a:defRPr sz="3600">
                <a:solidFill>
                  <a:srgbClr val="000099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algn="ctr" eaLnBrk="0" hangingPunct="0">
              <a:lnSpc>
                <a:spcPts val="5800"/>
              </a:lnSpc>
              <a:defRPr sz="3600">
                <a:solidFill>
                  <a:srgbClr val="000099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algn="ctr" eaLnBrk="0" hangingPunct="0">
              <a:lnSpc>
                <a:spcPts val="5800"/>
              </a:lnSpc>
              <a:defRPr sz="3600">
                <a:solidFill>
                  <a:srgbClr val="000099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457200" algn="ctr" eaLnBrk="0" fontAlgn="base" hangingPunct="0">
              <a:lnSpc>
                <a:spcPts val="5800"/>
              </a:lnSpc>
              <a:spcBef>
                <a:spcPct val="0"/>
              </a:spcBef>
              <a:spcAft>
                <a:spcPct val="0"/>
              </a:spcAft>
              <a:defRPr sz="3600">
                <a:solidFill>
                  <a:srgbClr val="000099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914400" algn="ctr" eaLnBrk="0" fontAlgn="base" hangingPunct="0">
              <a:lnSpc>
                <a:spcPts val="5800"/>
              </a:lnSpc>
              <a:spcBef>
                <a:spcPct val="0"/>
              </a:spcBef>
              <a:spcAft>
                <a:spcPct val="0"/>
              </a:spcAft>
              <a:defRPr sz="3600">
                <a:solidFill>
                  <a:srgbClr val="000099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1371600" algn="ctr" eaLnBrk="0" fontAlgn="base" hangingPunct="0">
              <a:lnSpc>
                <a:spcPts val="5800"/>
              </a:lnSpc>
              <a:spcBef>
                <a:spcPct val="0"/>
              </a:spcBef>
              <a:spcAft>
                <a:spcPct val="0"/>
              </a:spcAft>
              <a:defRPr sz="3600">
                <a:solidFill>
                  <a:srgbClr val="000099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1828800" algn="ctr" eaLnBrk="0" fontAlgn="base" hangingPunct="0">
              <a:lnSpc>
                <a:spcPts val="5800"/>
              </a:lnSpc>
              <a:spcBef>
                <a:spcPct val="0"/>
              </a:spcBef>
              <a:spcAft>
                <a:spcPct val="0"/>
              </a:spcAft>
              <a:defRPr sz="3600">
                <a:solidFill>
                  <a:srgbClr val="000099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it-IT" altLang="en-US" sz="3200">
                <a:effectLst>
                  <a:outerShdw blurRad="38100" dist="38100" dir="2700000" algn="tl">
                    <a:srgbClr val="C0C0C0"/>
                  </a:outerShdw>
                </a:effectLst>
              </a:rPr>
              <a:t>Least-squares solution</a:t>
            </a:r>
          </a:p>
        </p:txBody>
      </p:sp>
      <p:sp>
        <p:nvSpPr>
          <p:cNvPr id="212995" name="Line 3">
            <a:extLst>
              <a:ext uri="{FF2B5EF4-FFF2-40B4-BE49-F238E27FC236}">
                <a16:creationId xmlns:a16="http://schemas.microsoft.com/office/drawing/2014/main" id="{16115630-333C-43DA-09D5-921940B6364D}"/>
              </a:ext>
            </a:extLst>
          </p:cNvPr>
          <p:cNvSpPr>
            <a:spLocks noChangeShapeType="1"/>
          </p:cNvSpPr>
          <p:nvPr/>
        </p:nvSpPr>
        <p:spPr bwMode="auto">
          <a:xfrm>
            <a:off x="533400" y="609600"/>
            <a:ext cx="807720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endParaRPr lang="en-GB"/>
          </a:p>
        </p:txBody>
      </p:sp>
      <p:sp>
        <p:nvSpPr>
          <p:cNvPr id="212996" name="Text Box 4">
            <a:extLst>
              <a:ext uri="{FF2B5EF4-FFF2-40B4-BE49-F238E27FC236}">
                <a16:creationId xmlns:a16="http://schemas.microsoft.com/office/drawing/2014/main" id="{60FFF0D8-E7FB-3A0E-CF43-EA014B91A8E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3850" y="928688"/>
            <a:ext cx="8820150" cy="915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/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We compare the results of the numerical inversion with the theoretical response of our target microphones for all the D directions, properly delayed, and sum the squared deviations for defining a total error:</a:t>
            </a:r>
          </a:p>
        </p:txBody>
      </p:sp>
      <p:sp>
        <p:nvSpPr>
          <p:cNvPr id="212997" name="Rectangle 5">
            <a:extLst>
              <a:ext uri="{FF2B5EF4-FFF2-40B4-BE49-F238E27FC236}">
                <a16:creationId xmlns:a16="http://schemas.microsoft.com/office/drawing/2014/main" id="{E82FF95D-C22B-FBBB-780F-2262D73D77A9}"/>
              </a:ext>
            </a:extLst>
          </p:cNvPr>
          <p:cNvSpPr>
            <a:spLocks noChangeArrowheads="1"/>
          </p:cNvSpPr>
          <p:nvPr/>
        </p:nvSpPr>
        <p:spPr bwMode="auto">
          <a:xfrm>
            <a:off x="-323850" y="3603625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212998" name="Text Box 6">
            <a:extLst>
              <a:ext uri="{FF2B5EF4-FFF2-40B4-BE49-F238E27FC236}">
                <a16:creationId xmlns:a16="http://schemas.microsoft.com/office/drawing/2014/main" id="{DD5AAAC3-B50E-1093-1D8C-0E77E08C8E6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3468688"/>
            <a:ext cx="8135938" cy="915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/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The inversion of this matrix system is now performed adding a  regularization parameter </a:t>
            </a:r>
            <a:r>
              <a:rPr lang="en-US" altLang="en-US" b="1" i="1">
                <a:latin typeface="Symbol" panose="05050102010706020507" pitchFamily="18" charset="2"/>
                <a:cs typeface="Arial" panose="020B0604020202020204" pitchFamily="34" charset="0"/>
              </a:rPr>
              <a:t>b</a:t>
            </a:r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, in such a way to minimize the total error (Nelson/Kirkeby approach):</a:t>
            </a:r>
          </a:p>
        </p:txBody>
      </p:sp>
      <p:sp>
        <p:nvSpPr>
          <p:cNvPr id="212999" name="Rectangle 7">
            <a:extLst>
              <a:ext uri="{FF2B5EF4-FFF2-40B4-BE49-F238E27FC236}">
                <a16:creationId xmlns:a16="http://schemas.microsoft.com/office/drawing/2014/main" id="{8B8F2BED-F19A-8302-5F0B-FC5B9980374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3400" y="5667375"/>
            <a:ext cx="82867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eaLnBrk="0" hangingPunct="0"/>
            <a:r>
              <a:rPr lang="en-GB" altLang="en-US">
                <a:latin typeface="Arial" panose="020B0604020202020204" pitchFamily="34" charset="0"/>
              </a:rPr>
              <a:t>It revealed to </a:t>
            </a:r>
            <a:r>
              <a:rPr lang="en-US" altLang="en-US">
                <a:latin typeface="Arial" panose="020B0604020202020204" pitchFamily="34" charset="0"/>
              </a:rPr>
              <a:t>be advantageous to employ a frequency-dependent regularization parameter </a:t>
            </a:r>
            <a:r>
              <a:rPr lang="en-US" altLang="en-US" b="1" i="1">
                <a:latin typeface="Symbol" panose="05050102010706020507" pitchFamily="18" charset="2"/>
              </a:rPr>
              <a:t>b</a:t>
            </a:r>
            <a:r>
              <a:rPr lang="en-US" altLang="en-US" b="1" i="1" baseline="-25000">
                <a:latin typeface="Arial" panose="020B0604020202020204" pitchFamily="34" charset="0"/>
              </a:rPr>
              <a:t>k</a:t>
            </a:r>
            <a:r>
              <a:rPr lang="en-US" altLang="en-US">
                <a:latin typeface="Arial" panose="020B0604020202020204" pitchFamily="34" charset="0"/>
              </a:rPr>
              <a:t>.</a:t>
            </a:r>
          </a:p>
        </p:txBody>
      </p:sp>
      <p:pic>
        <p:nvPicPr>
          <p:cNvPr id="213000" name="Picture 8">
            <a:extLst>
              <a:ext uri="{FF2B5EF4-FFF2-40B4-BE49-F238E27FC236}">
                <a16:creationId xmlns:a16="http://schemas.microsoft.com/office/drawing/2014/main" id="{D32509DC-CD9A-FC0E-7CD3-C387A75D1F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8538" y="1800225"/>
            <a:ext cx="4535487" cy="1700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13001" name="Text Box 9">
            <a:extLst>
              <a:ext uri="{FF2B5EF4-FFF2-40B4-BE49-F238E27FC236}">
                <a16:creationId xmlns:a16="http://schemas.microsoft.com/office/drawing/2014/main" id="{AB4C525C-1C4A-1CF3-B5B9-3314B686154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348038" y="2001838"/>
            <a:ext cx="647700" cy="274637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altLang="en-US" sz="1200" b="1" i="1">
                <a:latin typeface="Arial" panose="020B0604020202020204" pitchFamily="34" charset="0"/>
              </a:rPr>
              <a:t>P</a:t>
            </a:r>
            <a:endParaRPr lang="en-US" altLang="en-US" sz="1200" b="1" i="1">
              <a:latin typeface="Arial" panose="020B0604020202020204" pitchFamily="34" charset="0"/>
            </a:endParaRPr>
          </a:p>
        </p:txBody>
      </p:sp>
      <p:sp>
        <p:nvSpPr>
          <p:cNvPr id="213002" name="Rectangle 10">
            <a:extLst>
              <a:ext uri="{FF2B5EF4-FFF2-40B4-BE49-F238E27FC236}">
                <a16:creationId xmlns:a16="http://schemas.microsoft.com/office/drawing/2014/main" id="{6159178F-EA15-19CD-B4AA-34B24373DE28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3246438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en-GB"/>
          </a:p>
        </p:txBody>
      </p:sp>
      <p:graphicFrame>
        <p:nvGraphicFramePr>
          <p:cNvPr id="213003" name="Object 11">
            <a:extLst>
              <a:ext uri="{FF2B5EF4-FFF2-40B4-BE49-F238E27FC236}">
                <a16:creationId xmlns:a16="http://schemas.microsoft.com/office/drawing/2014/main" id="{A80FB13B-5EA4-0C93-4CF8-9E5DA21B8109}"/>
              </a:ext>
            </a:extLst>
          </p:cNvPr>
          <p:cNvGraphicFramePr>
            <a:graphicFrameLocks noChangeAspect="1"/>
          </p:cNvGraphicFramePr>
          <p:nvPr/>
        </p:nvGraphicFramePr>
        <p:xfrm>
          <a:off x="1449388" y="4384675"/>
          <a:ext cx="6130925" cy="11953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4" imgW="2450880" imgH="482400" progId="Equation.3">
                  <p:embed/>
                </p:oleObj>
              </mc:Choice>
              <mc:Fallback>
                <p:oleObj name="Equation" r:id="rId4" imgW="2450880" imgH="482400" progId="Equation.3">
                  <p:embed/>
                  <p:pic>
                    <p:nvPicPr>
                      <p:cNvPr id="0" name="Object 1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49388" y="4384675"/>
                        <a:ext cx="6130925" cy="11953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>
    <p:pull dir="d"/>
  </p:transition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58DB5F62-9E23-A32F-9F37-6C76D158536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74613"/>
            <a:ext cx="8229600" cy="782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defTabSz="4572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1pPr>
            <a:lvl2pPr defTabSz="4572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2pPr>
            <a:lvl3pPr defTabSz="4572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3pPr>
            <a:lvl4pPr defTabSz="4572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4pPr>
            <a:lvl5pPr defTabSz="4572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5pPr>
            <a:lvl6pPr marL="457200" defTabSz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6pPr>
            <a:lvl7pPr marL="914400" defTabSz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7pPr>
            <a:lvl8pPr marL="1371600" defTabSz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8pPr>
            <a:lvl9pPr marL="1828800" defTabSz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9pPr>
          </a:lstStyle>
          <a:p>
            <a:pPr algn="ctr"/>
            <a:r>
              <a:rPr lang="it-IT" altLang="en-US" sz="3200">
                <a:solidFill>
                  <a:srgbClr val="00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rPr>
              <a:t>regularization parameter</a:t>
            </a:r>
            <a:r>
              <a:rPr lang="it-IT" altLang="en-US" sz="3200">
                <a:solidFill>
                  <a:srgbClr val="00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rebuchet MS" panose="020B0603020202020204" pitchFamily="34" charset="0"/>
              </a:rPr>
              <a:t> </a:t>
            </a:r>
            <a:r>
              <a:rPr lang="it-IT" altLang="en-US" sz="3200" b="1" i="1">
                <a:solidFill>
                  <a:srgbClr val="00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Symbol" panose="05050102010706020507" pitchFamily="18" charset="2"/>
              </a:rPr>
              <a:t>b</a:t>
            </a:r>
            <a:r>
              <a:rPr lang="it-IT" altLang="en-US" sz="3200" b="1" i="1" baseline="-25000">
                <a:solidFill>
                  <a:srgbClr val="00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rPr>
              <a:t>k</a:t>
            </a:r>
            <a:endParaRPr lang="en-GB" altLang="en-US" sz="3200" b="1" i="1" baseline="-25000">
              <a:solidFill>
                <a:srgbClr val="000099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" panose="020B0604020202020204" pitchFamily="34" charset="0"/>
            </a:endParaRPr>
          </a:p>
        </p:txBody>
      </p:sp>
      <p:sp>
        <p:nvSpPr>
          <p:cNvPr id="3" name="Rectangle 3">
            <a:extLst>
              <a:ext uri="{FF2B5EF4-FFF2-40B4-BE49-F238E27FC236}">
                <a16:creationId xmlns:a16="http://schemas.microsoft.com/office/drawing/2014/main" id="{9D06A769-4C05-6E04-7CF2-B4D3B2E611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1022350"/>
            <a:ext cx="8229600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marL="342900" indent="-3429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lnSpc>
                <a:spcPct val="90000"/>
              </a:lnSpc>
              <a:spcBef>
                <a:spcPct val="20000"/>
              </a:spcBef>
              <a:buFontTx/>
              <a:buChar char="•"/>
            </a:pPr>
            <a:r>
              <a:rPr lang="it-IT" altLang="en-US" sz="3200">
                <a:latin typeface="Calibri" panose="020F0502020204030204" pitchFamily="34" charset="0"/>
              </a:rPr>
              <a:t>At very low and very high frequencies it is advisable to increase the value of </a:t>
            </a:r>
            <a:r>
              <a:rPr lang="it-IT" altLang="en-US" sz="3200" b="1" i="1">
                <a:latin typeface="Symbol" panose="05050102010706020507" pitchFamily="18" charset="2"/>
              </a:rPr>
              <a:t>b</a:t>
            </a:r>
            <a:r>
              <a:rPr lang="it-IT" altLang="en-US" sz="3200">
                <a:latin typeface="Calibri" panose="020F0502020204030204" pitchFamily="34" charset="0"/>
              </a:rPr>
              <a:t>.</a:t>
            </a:r>
            <a:endParaRPr lang="en-GB" altLang="en-US" sz="3200">
              <a:latin typeface="Calibri" panose="020F0502020204030204" pitchFamily="34" charset="0"/>
            </a:endParaRPr>
          </a:p>
        </p:txBody>
      </p:sp>
      <p:pic>
        <p:nvPicPr>
          <p:cNvPr id="215052" name="Picture 12">
            <a:extLst>
              <a:ext uri="{FF2B5EF4-FFF2-40B4-BE49-F238E27FC236}">
                <a16:creationId xmlns:a16="http://schemas.microsoft.com/office/drawing/2014/main" id="{3E7A0739-7974-CDB1-BC2A-AC26042BE3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438" y="1933575"/>
            <a:ext cx="7820025" cy="4930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4346" name="Group 26">
            <a:extLst>
              <a:ext uri="{FF2B5EF4-FFF2-40B4-BE49-F238E27FC236}">
                <a16:creationId xmlns:a16="http://schemas.microsoft.com/office/drawing/2014/main" id="{829C18BB-F7F5-4628-373A-51697A41ABEF}"/>
              </a:ext>
            </a:extLst>
          </p:cNvPr>
          <p:cNvGrpSpPr>
            <a:grpSpLocks/>
          </p:cNvGrpSpPr>
          <p:nvPr/>
        </p:nvGrpSpPr>
        <p:grpSpPr bwMode="auto">
          <a:xfrm>
            <a:off x="798513" y="863600"/>
            <a:ext cx="8358187" cy="5391150"/>
            <a:chOff x="503" y="544"/>
            <a:chExt cx="5265" cy="3396"/>
          </a:xfrm>
        </p:grpSpPr>
        <p:pic>
          <p:nvPicPr>
            <p:cNvPr id="184323" name="Immagine 4" descr="Cardioid4thOrder_polar.png">
              <a:extLst>
                <a:ext uri="{FF2B5EF4-FFF2-40B4-BE49-F238E27FC236}">
                  <a16:creationId xmlns:a16="http://schemas.microsoft.com/office/drawing/2014/main" id="{AADC0F82-075C-E93D-D2AB-87E10DFD51E2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34" y="544"/>
              <a:ext cx="2334" cy="210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1" name="Rectangle 12">
              <a:extLst>
                <a:ext uri="{FF2B5EF4-FFF2-40B4-BE49-F238E27FC236}">
                  <a16:creationId xmlns:a16="http://schemas.microsoft.com/office/drawing/2014/main" id="{F06373AA-22E0-AD05-F151-B84E7B9D34C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82" y="3363"/>
              <a:ext cx="3937" cy="2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Palatino Linotype" panose="02040502050505030304" pitchFamily="18" charset="0"/>
                  <a:ea typeface="ＭＳ Ｐゴシック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Palatino Linotype" panose="02040502050505030304" pitchFamily="18" charset="0"/>
                  <a:ea typeface="ＭＳ Ｐゴシック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Palatino Linotype" panose="02040502050505030304" pitchFamily="18" charset="0"/>
                  <a:ea typeface="ＭＳ Ｐゴシック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Palatino Linotype" panose="02040502050505030304" pitchFamily="18" charset="0"/>
                  <a:ea typeface="ＭＳ Ｐゴシック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Palatino Linotype" panose="02040502050505030304" pitchFamily="18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Palatino Linotype" panose="02040502050505030304" pitchFamily="18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Palatino Linotype" panose="02040502050505030304" pitchFamily="18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Palatino Linotype" panose="02040502050505030304" pitchFamily="18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Palatino Linotype" panose="02040502050505030304" pitchFamily="18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/>
              <a:r>
                <a:rPr lang="en-GB" altLang="en-US" sz="2000">
                  <a:solidFill>
                    <a:srgbClr val="000000"/>
                  </a:solidFill>
                  <a:latin typeface="Century Gothic" panose="020B0502020202020204" pitchFamily="34" charset="0"/>
                </a:rPr>
                <a:t>Polar patterns of virtual microphones:  </a:t>
              </a:r>
            </a:p>
          </p:txBody>
        </p:sp>
        <p:sp>
          <p:nvSpPr>
            <p:cNvPr id="22" name="Rectangle 12">
              <a:extLst>
                <a:ext uri="{FF2B5EF4-FFF2-40B4-BE49-F238E27FC236}">
                  <a16:creationId xmlns:a16="http://schemas.microsoft.com/office/drawing/2014/main" id="{FCE5861A-62B7-5CAC-8ED7-ABAA0BE737B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03" y="3690"/>
              <a:ext cx="4858" cy="2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Palatino Linotype" panose="02040502050505030304" pitchFamily="18" charset="0"/>
                  <a:ea typeface="ＭＳ Ｐゴシック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Palatino Linotype" panose="02040502050505030304" pitchFamily="18" charset="0"/>
                  <a:ea typeface="ＭＳ Ｐゴシック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Palatino Linotype" panose="02040502050505030304" pitchFamily="18" charset="0"/>
                  <a:ea typeface="ＭＳ Ｐゴシック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Palatino Linotype" panose="02040502050505030304" pitchFamily="18" charset="0"/>
                  <a:ea typeface="ＭＳ Ｐゴシック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Palatino Linotype" panose="02040502050505030304" pitchFamily="18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Palatino Linotype" panose="02040502050505030304" pitchFamily="18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Palatino Linotype" panose="02040502050505030304" pitchFamily="18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Palatino Linotype" panose="02040502050505030304" pitchFamily="18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Palatino Linotype" panose="02040502050505030304" pitchFamily="18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/>
              <a:r>
                <a:rPr lang="en-GB" altLang="en-US" sz="2000" b="1">
                  <a:solidFill>
                    <a:srgbClr val="000000"/>
                  </a:solidFill>
                  <a:latin typeface="Century Gothic" panose="020B0502020202020204" pitchFamily="34" charset="0"/>
                </a:rPr>
                <a:t>From OMNI to CARDIOIDS up to 6</a:t>
              </a:r>
              <a:r>
                <a:rPr lang="en-GB" altLang="en-US" sz="2000" b="1" baseline="30000">
                  <a:solidFill>
                    <a:srgbClr val="000000"/>
                  </a:solidFill>
                  <a:latin typeface="Century Gothic" panose="020B0502020202020204" pitchFamily="34" charset="0"/>
                </a:rPr>
                <a:t>th</a:t>
              </a:r>
              <a:r>
                <a:rPr lang="en-GB" altLang="en-US" sz="2000" b="1">
                  <a:solidFill>
                    <a:srgbClr val="000000"/>
                  </a:solidFill>
                  <a:latin typeface="Century Gothic" panose="020B0502020202020204" pitchFamily="34" charset="0"/>
                </a:rPr>
                <a:t> order</a:t>
              </a:r>
            </a:p>
          </p:txBody>
        </p:sp>
      </p:grpSp>
      <p:sp>
        <p:nvSpPr>
          <p:cNvPr id="6" name="Rectangle 7">
            <a:extLst>
              <a:ext uri="{FF2B5EF4-FFF2-40B4-BE49-F238E27FC236}">
                <a16:creationId xmlns:a16="http://schemas.microsoft.com/office/drawing/2014/main" id="{CBF6BBD0-0F56-4B0D-03D7-3B0EA6F72C8D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803275"/>
            <a:ext cx="6083300" cy="1920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1pPr>
            <a:lvl2pPr marL="800100" indent="-3429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buFont typeface="Arial" panose="020B0604020202020204" pitchFamily="34" charset="0"/>
              <a:buChar char="•"/>
            </a:pPr>
            <a:r>
              <a:rPr lang="en-GB" altLang="en-US" sz="2000">
                <a:latin typeface="Century Gothic" panose="020B0502020202020204" pitchFamily="34" charset="0"/>
              </a:rPr>
              <a:t>Inputs: </a:t>
            </a:r>
          </a:p>
          <a:p>
            <a:pPr lvl="1" eaLnBrk="1" hangingPunct="1">
              <a:buFont typeface="Wingdings" panose="05000000000000000000" pitchFamily="2" charset="2"/>
              <a:buChar char="ü"/>
            </a:pPr>
            <a:r>
              <a:rPr lang="en-GB" altLang="en-US" sz="2000">
                <a:latin typeface="Century Gothic" panose="020B0502020202020204" pitchFamily="34" charset="0"/>
              </a:rPr>
              <a:t>684 IRs, 2048 samples long</a:t>
            </a:r>
          </a:p>
          <a:p>
            <a:pPr lvl="1" eaLnBrk="1" hangingPunct="1">
              <a:buFont typeface="Wingdings" panose="05000000000000000000" pitchFamily="2" charset="2"/>
              <a:buChar char="ü"/>
            </a:pPr>
            <a:r>
              <a:rPr lang="en-GB" altLang="en-US" sz="2000">
                <a:latin typeface="Century Gothic" panose="020B0502020202020204" pitchFamily="34" charset="0"/>
              </a:rPr>
              <a:t>Number of virtual microphones (32 max)</a:t>
            </a:r>
          </a:p>
          <a:p>
            <a:pPr lvl="1" eaLnBrk="1" hangingPunct="1">
              <a:buFont typeface="Wingdings" panose="05000000000000000000" pitchFamily="2" charset="2"/>
              <a:buChar char="ü"/>
            </a:pPr>
            <a:r>
              <a:rPr lang="en-GB" altLang="en-US" sz="2000">
                <a:latin typeface="Century Gothic" panose="020B0502020202020204" pitchFamily="34" charset="0"/>
              </a:rPr>
              <a:t>Directivity of each virtual microphone</a:t>
            </a:r>
          </a:p>
          <a:p>
            <a:pPr lvl="1" eaLnBrk="1" hangingPunct="1">
              <a:buFont typeface="Wingdings" panose="05000000000000000000" pitchFamily="2" charset="2"/>
              <a:buChar char="ü"/>
            </a:pPr>
            <a:r>
              <a:rPr lang="en-GB" altLang="en-US" sz="2000">
                <a:latin typeface="Century Gothic" panose="020B0502020202020204" pitchFamily="34" charset="0"/>
              </a:rPr>
              <a:t>Azimuth and elevation of each virtual microphone</a:t>
            </a:r>
          </a:p>
        </p:txBody>
      </p:sp>
      <p:grpSp>
        <p:nvGrpSpPr>
          <p:cNvPr id="2" name="Gruppo 1">
            <a:extLst>
              <a:ext uri="{FF2B5EF4-FFF2-40B4-BE49-F238E27FC236}">
                <a16:creationId xmlns:a16="http://schemas.microsoft.com/office/drawing/2014/main" id="{2AD6A60C-A16D-5130-8252-49FCEB8D4A67}"/>
              </a:ext>
            </a:extLst>
          </p:cNvPr>
          <p:cNvGrpSpPr>
            <a:grpSpLocks/>
          </p:cNvGrpSpPr>
          <p:nvPr/>
        </p:nvGrpSpPr>
        <p:grpSpPr bwMode="auto">
          <a:xfrm>
            <a:off x="1538288" y="2432050"/>
            <a:ext cx="2460625" cy="825500"/>
            <a:chOff x="1538288" y="2143125"/>
            <a:chExt cx="2460625" cy="825500"/>
          </a:xfrm>
        </p:grpSpPr>
        <p:sp>
          <p:nvSpPr>
            <p:cNvPr id="7" name="Rectangle 12">
              <a:extLst>
                <a:ext uri="{FF2B5EF4-FFF2-40B4-BE49-F238E27FC236}">
                  <a16:creationId xmlns:a16="http://schemas.microsoft.com/office/drawing/2014/main" id="{C3D32161-915B-3A59-B287-712079229E1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538288" y="2571750"/>
              <a:ext cx="2460625" cy="3968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GB" sz="2000" dirty="0">
                  <a:solidFill>
                    <a:srgbClr val="000000"/>
                  </a:solidFill>
                  <a:latin typeface="+mj-lt"/>
                  <a:ea typeface="+mn-ea"/>
                </a:rPr>
                <a:t>IRs Matrix inversion</a:t>
              </a:r>
            </a:p>
          </p:txBody>
        </p:sp>
        <p:sp>
          <p:nvSpPr>
            <p:cNvPr id="8" name="Freccia giù 7">
              <a:extLst>
                <a:ext uri="{FF2B5EF4-FFF2-40B4-BE49-F238E27FC236}">
                  <a16:creationId xmlns:a16="http://schemas.microsoft.com/office/drawing/2014/main" id="{38782291-AE66-6E05-8E1C-88BE76D666A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20963" y="2143125"/>
              <a:ext cx="284162" cy="441325"/>
            </a:xfrm>
            <a:prstGeom prst="downArrow">
              <a:avLst>
                <a:gd name="adj1" fmla="val 50000"/>
                <a:gd name="adj2" fmla="val 50000"/>
              </a:avLst>
            </a:prstGeom>
            <a:solidFill>
              <a:srgbClr val="FF00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>
              <a:outerShdw blurRad="40000" dist="23000" dir="5400000" rotWithShape="0">
                <a:srgbClr val="808080">
                  <a:alpha val="34999"/>
                </a:srgbClr>
              </a:outerShdw>
            </a:effectLst>
          </p:spPr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it-IT">
                <a:solidFill>
                  <a:schemeClr val="lt1"/>
                </a:solidFill>
                <a:latin typeface="+mn-lt"/>
                <a:ea typeface="+mn-ea"/>
              </a:endParaRPr>
            </a:p>
          </p:txBody>
        </p:sp>
      </p:grpSp>
      <p:grpSp>
        <p:nvGrpSpPr>
          <p:cNvPr id="3" name="Gruppo 2">
            <a:extLst>
              <a:ext uri="{FF2B5EF4-FFF2-40B4-BE49-F238E27FC236}">
                <a16:creationId xmlns:a16="http://schemas.microsoft.com/office/drawing/2014/main" id="{5FC4D057-E7FD-1324-FB84-8DA85FE2365F}"/>
              </a:ext>
            </a:extLst>
          </p:cNvPr>
          <p:cNvGrpSpPr>
            <a:grpSpLocks/>
          </p:cNvGrpSpPr>
          <p:nvPr/>
        </p:nvGrpSpPr>
        <p:grpSpPr bwMode="auto">
          <a:xfrm>
            <a:off x="1230313" y="3255963"/>
            <a:ext cx="3067050" cy="842962"/>
            <a:chOff x="1230313" y="3033713"/>
            <a:chExt cx="3067050" cy="842962"/>
          </a:xfrm>
        </p:grpSpPr>
        <p:sp>
          <p:nvSpPr>
            <p:cNvPr id="9" name="Freccia giù 8">
              <a:extLst>
                <a:ext uri="{FF2B5EF4-FFF2-40B4-BE49-F238E27FC236}">
                  <a16:creationId xmlns:a16="http://schemas.microsoft.com/office/drawing/2014/main" id="{5E0D8568-E28D-66CC-6EF7-54FB4DB1FB8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20963" y="3033713"/>
              <a:ext cx="284162" cy="442912"/>
            </a:xfrm>
            <a:prstGeom prst="downArrow">
              <a:avLst>
                <a:gd name="adj1" fmla="val 50000"/>
                <a:gd name="adj2" fmla="val 50000"/>
              </a:avLst>
            </a:prstGeom>
            <a:solidFill>
              <a:srgbClr val="FF00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>
              <a:outerShdw blurRad="40000" dist="23000" dir="5400000" rotWithShape="0">
                <a:srgbClr val="808080">
                  <a:alpha val="34999"/>
                </a:srgbClr>
              </a:outerShdw>
            </a:effectLst>
          </p:spPr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it-IT">
                <a:solidFill>
                  <a:schemeClr val="lt1"/>
                </a:solidFill>
                <a:latin typeface="+mn-lt"/>
                <a:ea typeface="+mn-ea"/>
              </a:endParaRPr>
            </a:p>
          </p:txBody>
        </p:sp>
        <p:sp>
          <p:nvSpPr>
            <p:cNvPr id="10" name="Rectangle 12">
              <a:extLst>
                <a:ext uri="{FF2B5EF4-FFF2-40B4-BE49-F238E27FC236}">
                  <a16:creationId xmlns:a16="http://schemas.microsoft.com/office/drawing/2014/main" id="{EF05C455-E3E2-8DF2-A66D-ABAC6DE3C7B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230313" y="3479800"/>
              <a:ext cx="3067050" cy="3968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GB" sz="2000" dirty="0">
                  <a:solidFill>
                    <a:srgbClr val="000000"/>
                  </a:solidFill>
                  <a:latin typeface="+mj-lt"/>
                  <a:ea typeface="+mn-ea"/>
                </a:rPr>
                <a:t>Output: FIR filters matrix</a:t>
              </a:r>
            </a:p>
          </p:txBody>
        </p:sp>
      </p:grpSp>
      <p:grpSp>
        <p:nvGrpSpPr>
          <p:cNvPr id="9224" name="Gruppo 19">
            <a:extLst>
              <a:ext uri="{FF2B5EF4-FFF2-40B4-BE49-F238E27FC236}">
                <a16:creationId xmlns:a16="http://schemas.microsoft.com/office/drawing/2014/main" id="{661C1EC8-24EA-8D08-F514-C6A515C38A27}"/>
              </a:ext>
            </a:extLst>
          </p:cNvPr>
          <p:cNvGrpSpPr>
            <a:grpSpLocks/>
          </p:cNvGrpSpPr>
          <p:nvPr/>
        </p:nvGrpSpPr>
        <p:grpSpPr bwMode="auto">
          <a:xfrm>
            <a:off x="487363" y="4235450"/>
            <a:ext cx="8197850" cy="1039813"/>
            <a:chOff x="295071" y="4771898"/>
            <a:chExt cx="8197848" cy="1039042"/>
          </a:xfrm>
        </p:grpSpPr>
        <p:sp>
          <p:nvSpPr>
            <p:cNvPr id="19" name="Rettangolo arrotondato 18">
              <a:extLst>
                <a:ext uri="{FF2B5EF4-FFF2-40B4-BE49-F238E27FC236}">
                  <a16:creationId xmlns:a16="http://schemas.microsoft.com/office/drawing/2014/main" id="{F1A5D107-3F5F-C1A0-AF89-D02CAC9F354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95071" y="4771898"/>
              <a:ext cx="8197848" cy="1039042"/>
            </a:xfrm>
            <a:prstGeom prst="roundRect">
              <a:avLst>
                <a:gd name="adj" fmla="val 16667"/>
              </a:avLst>
            </a:prstGeom>
            <a:solidFill>
              <a:srgbClr val="C7E68F"/>
            </a:solidFill>
            <a:ln w="9525">
              <a:solidFill>
                <a:srgbClr val="008000"/>
              </a:solidFill>
              <a:round/>
              <a:headEnd/>
              <a:tailEnd/>
            </a:ln>
            <a:effectLst>
              <a:outerShdw blurRad="40000" dist="23000" dir="5400000" rotWithShape="0">
                <a:srgbClr val="808080">
                  <a:alpha val="34999"/>
                </a:srgbClr>
              </a:outerShdw>
            </a:effectLst>
          </p:spPr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it-IT">
                <a:solidFill>
                  <a:schemeClr val="lt1"/>
                </a:solidFill>
                <a:latin typeface="+mn-lt"/>
                <a:ea typeface="+mn-ea"/>
              </a:endParaRPr>
            </a:p>
          </p:txBody>
        </p:sp>
        <p:sp>
          <p:nvSpPr>
            <p:cNvPr id="11" name="Rectangle 12">
              <a:extLst>
                <a:ext uri="{FF2B5EF4-FFF2-40B4-BE49-F238E27FC236}">
                  <a16:creationId xmlns:a16="http://schemas.microsoft.com/office/drawing/2014/main" id="{BD99764B-66EF-3DD0-0EE1-52270AAC9A2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90334" y="5098195"/>
              <a:ext cx="1481155" cy="400110"/>
            </a:xfrm>
            <a:prstGeom prst="rect">
              <a:avLst/>
            </a:prstGeom>
            <a:ln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GB" sz="2000" dirty="0">
                  <a:ln>
                    <a:solidFill>
                      <a:schemeClr val="bg1"/>
                    </a:solidFill>
                  </a:ln>
                  <a:solidFill>
                    <a:schemeClr val="bg1"/>
                  </a:solidFill>
                  <a:latin typeface="+mj-lt"/>
                </a:rPr>
                <a:t>FIRs matrix</a:t>
              </a:r>
            </a:p>
          </p:txBody>
        </p:sp>
        <p:grpSp>
          <p:nvGrpSpPr>
            <p:cNvPr id="184337" name="Gruppo 14">
              <a:extLst>
                <a:ext uri="{FF2B5EF4-FFF2-40B4-BE49-F238E27FC236}">
                  <a16:creationId xmlns:a16="http://schemas.microsoft.com/office/drawing/2014/main" id="{79A35D9B-1E3A-A0C6-909D-5A35D4DAFFEB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2175365" y="4971415"/>
              <a:ext cx="493018" cy="580009"/>
              <a:chOff x="2175365" y="4971415"/>
              <a:chExt cx="493018" cy="580009"/>
            </a:xfrm>
          </p:grpSpPr>
          <p:sp>
            <p:nvSpPr>
              <p:cNvPr id="184338" name="CasellaDiTesto 11">
                <a:extLst>
                  <a:ext uri="{FF2B5EF4-FFF2-40B4-BE49-F238E27FC236}">
                    <a16:creationId xmlns:a16="http://schemas.microsoft.com/office/drawing/2014/main" id="{DBE57D18-505B-23EE-2EA7-6D91C4786EB0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2175365" y="4971415"/>
                <a:ext cx="446420" cy="58000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Palatino Linotype" panose="02040502050505030304" pitchFamily="18" charset="0"/>
                    <a:ea typeface="ＭＳ Ｐゴシック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Palatino Linotype" panose="02040502050505030304" pitchFamily="18" charset="0"/>
                    <a:ea typeface="ＭＳ Ｐゴシック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Palatino Linotype" panose="02040502050505030304" pitchFamily="18" charset="0"/>
                    <a:ea typeface="ＭＳ Ｐゴシック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Palatino Linotype" panose="02040502050505030304" pitchFamily="18" charset="0"/>
                    <a:ea typeface="ＭＳ Ｐゴシック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Palatino Linotype" panose="02040502050505030304" pitchFamily="18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Palatino Linotype" panose="02040502050505030304" pitchFamily="18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Palatino Linotype" panose="02040502050505030304" pitchFamily="18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Palatino Linotype" panose="02040502050505030304" pitchFamily="18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Palatino Linotype" panose="02040502050505030304" pitchFamily="18" charset="0"/>
                    <a:ea typeface="ＭＳ Ｐゴシック" panose="020B0600070205080204" pitchFamily="34" charset="-128"/>
                  </a:defRPr>
                </a:lvl9pPr>
              </a:lstStyle>
              <a:p>
                <a:pPr eaLnBrk="1" hangingPunct="1"/>
                <a:r>
                  <a:rPr lang="it-IT" altLang="en-US" sz="3200">
                    <a:latin typeface="Zapf Dingbats" charset="2"/>
                    <a:sym typeface="Zapf Dingbats" charset="2"/>
                  </a:rPr>
                  <a:t>✕</a:t>
                </a:r>
                <a:endParaRPr lang="it-IT" altLang="en-US" sz="3200"/>
              </a:p>
            </p:txBody>
          </p:sp>
          <p:sp>
            <p:nvSpPr>
              <p:cNvPr id="13" name="Ovale 12">
                <a:extLst>
                  <a:ext uri="{FF2B5EF4-FFF2-40B4-BE49-F238E27FC236}">
                    <a16:creationId xmlns:a16="http://schemas.microsoft.com/office/drawing/2014/main" id="{6CF05EB3-8B21-6E54-6BBC-DCF524B9B88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177846" y="5036814"/>
                <a:ext cx="490537" cy="494934"/>
              </a:xfrm>
              <a:prstGeom prst="ellipse">
                <a:avLst/>
              </a:prstGeom>
              <a:gradFill rotWithShape="1">
                <a:gsLst>
                  <a:gs pos="0">
                    <a:srgbClr val="4F6CBD">
                      <a:alpha val="0"/>
                    </a:srgbClr>
                  </a:gs>
                  <a:gs pos="20000">
                    <a:srgbClr val="506CBA">
                      <a:alpha val="0"/>
                    </a:srgbClr>
                  </a:gs>
                  <a:gs pos="100000">
                    <a:srgbClr val="3C518E">
                      <a:alpha val="0"/>
                    </a:srgbClr>
                  </a:gs>
                </a:gsLst>
                <a:lin ang="5400000"/>
              </a:gradFill>
              <a:ln w="9525">
                <a:solidFill>
                  <a:srgbClr val="000000"/>
                </a:solidFill>
                <a:round/>
                <a:headEnd/>
                <a:tailEnd/>
              </a:ln>
              <a:effectLst>
                <a:outerShdw blurRad="40000" dist="23000" dir="5400000" rotWithShape="0">
                  <a:srgbClr val="808080">
                    <a:alpha val="34999"/>
                  </a:srgbClr>
                </a:outerShdw>
              </a:effectLst>
            </p:spPr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it-IT">
                  <a:solidFill>
                    <a:schemeClr val="lt1"/>
                  </a:solidFill>
                  <a:latin typeface="+mn-lt"/>
                  <a:ea typeface="+mn-ea"/>
                </a:endParaRPr>
              </a:p>
            </p:txBody>
          </p:sp>
        </p:grpSp>
        <p:sp>
          <p:nvSpPr>
            <p:cNvPr id="16" name="Rectangle 12">
              <a:extLst>
                <a:ext uri="{FF2B5EF4-FFF2-40B4-BE49-F238E27FC236}">
                  <a16:creationId xmlns:a16="http://schemas.microsoft.com/office/drawing/2014/main" id="{05AF5818-4A27-118F-DCFD-9D681668AFE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815532" y="5098195"/>
              <a:ext cx="2380287" cy="400110"/>
            </a:xfrm>
            <a:prstGeom prst="rect">
              <a:avLst/>
            </a:prstGeom>
            <a:ln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GB" sz="2000" dirty="0">
                  <a:ln>
                    <a:solidFill>
                      <a:schemeClr val="bg1"/>
                    </a:solidFill>
                  </a:ln>
                  <a:solidFill>
                    <a:schemeClr val="bg1"/>
                  </a:solidFill>
                  <a:latin typeface="+mj-lt"/>
                </a:rPr>
                <a:t>Capsules’ signals</a:t>
              </a:r>
            </a:p>
          </p:txBody>
        </p:sp>
        <p:sp>
          <p:nvSpPr>
            <p:cNvPr id="184341" name="CasellaDiTesto 16">
              <a:extLst>
                <a:ext uri="{FF2B5EF4-FFF2-40B4-BE49-F238E27FC236}">
                  <a16:creationId xmlns:a16="http://schemas.microsoft.com/office/drawing/2014/main" id="{A7BCED91-1BE0-6EB2-F8A1-2F05C60E8CC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317920" y="4933703"/>
              <a:ext cx="573087" cy="61073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Palatino Linotype" panose="02040502050505030304" pitchFamily="18" charset="0"/>
                  <a:ea typeface="ＭＳ Ｐゴシック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Palatino Linotype" panose="02040502050505030304" pitchFamily="18" charset="0"/>
                  <a:ea typeface="ＭＳ Ｐゴシック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Palatino Linotype" panose="02040502050505030304" pitchFamily="18" charset="0"/>
                  <a:ea typeface="ＭＳ Ｐゴシック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Palatino Linotype" panose="02040502050505030304" pitchFamily="18" charset="0"/>
                  <a:ea typeface="ＭＳ Ｐゴシック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Palatino Linotype" panose="02040502050505030304" pitchFamily="18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Palatino Linotype" panose="02040502050505030304" pitchFamily="18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Palatino Linotype" panose="02040502050505030304" pitchFamily="18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Palatino Linotype" panose="02040502050505030304" pitchFamily="18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Palatino Linotype" panose="02040502050505030304" pitchFamily="18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/>
              <a:endParaRPr lang="it-IT" altLang="en-US" sz="600"/>
            </a:p>
            <a:p>
              <a:pPr eaLnBrk="1" hangingPunct="1"/>
              <a:r>
                <a:rPr lang="it-IT" altLang="en-US" sz="2800"/>
                <a:t>=&gt;</a:t>
              </a:r>
            </a:p>
          </p:txBody>
        </p:sp>
        <p:sp>
          <p:nvSpPr>
            <p:cNvPr id="18" name="Rectangle 12">
              <a:extLst>
                <a:ext uri="{FF2B5EF4-FFF2-40B4-BE49-F238E27FC236}">
                  <a16:creationId xmlns:a16="http://schemas.microsoft.com/office/drawing/2014/main" id="{28712B72-6E9A-624C-4F53-012E71A98B8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891074" y="5109487"/>
              <a:ext cx="2380287" cy="400110"/>
            </a:xfrm>
            <a:prstGeom prst="rect">
              <a:avLst/>
            </a:prstGeom>
            <a:ln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GB" sz="2000" dirty="0">
                  <a:ln>
                    <a:solidFill>
                      <a:schemeClr val="bg1"/>
                    </a:solidFill>
                  </a:ln>
                  <a:solidFill>
                    <a:schemeClr val="bg1"/>
                  </a:solidFill>
                  <a:latin typeface="+mj-lt"/>
                </a:rPr>
                <a:t>Virtual </a:t>
              </a:r>
              <a:r>
                <a:rPr lang="en-GB" sz="2000" dirty="0" err="1">
                  <a:ln>
                    <a:solidFill>
                      <a:schemeClr val="bg1"/>
                    </a:solidFill>
                  </a:ln>
                  <a:solidFill>
                    <a:schemeClr val="bg1"/>
                  </a:solidFill>
                  <a:latin typeface="+mj-lt"/>
                </a:rPr>
                <a:t>mics</a:t>
              </a:r>
              <a:endParaRPr lang="en-GB" sz="2000" dirty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  <a:latin typeface="+mj-lt"/>
              </a:endParaRPr>
            </a:p>
          </p:txBody>
        </p:sp>
      </p:grpSp>
      <p:sp>
        <p:nvSpPr>
          <p:cNvPr id="6148" name="Rectangle 4">
            <a:extLst>
              <a:ext uri="{FF2B5EF4-FFF2-40B4-BE49-F238E27FC236}">
                <a16:creationId xmlns:a16="http://schemas.microsoft.com/office/drawing/2014/main" id="{3F541238-6694-BD6B-6E61-AB0BF8B0C1F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09675" y="171450"/>
            <a:ext cx="6696075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/>
            <a:r>
              <a:rPr lang="it-IT" altLang="en-US" sz="3200">
                <a:solidFill>
                  <a:srgbClr val="000099"/>
                </a:solidFill>
                <a:latin typeface="Arial" panose="020B0604020202020204" pitchFamily="34" charset="0"/>
              </a:rPr>
              <a:t>Design of the FIR filters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92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843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7090" name="Rectangle 2">
            <a:extLst>
              <a:ext uri="{FF2B5EF4-FFF2-40B4-BE49-F238E27FC236}">
                <a16:creationId xmlns:a16="http://schemas.microsoft.com/office/drawing/2014/main" id="{B0A5748A-B144-427D-3831-7B9F134B70D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87450" y="0"/>
            <a:ext cx="6840538" cy="836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algn="ctr" eaLnBrk="0" hangingPunct="0">
              <a:lnSpc>
                <a:spcPts val="5800"/>
              </a:lnSpc>
              <a:defRPr sz="3600">
                <a:solidFill>
                  <a:srgbClr val="000099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algn="ctr" eaLnBrk="0" hangingPunct="0">
              <a:lnSpc>
                <a:spcPts val="5800"/>
              </a:lnSpc>
              <a:defRPr sz="3600">
                <a:solidFill>
                  <a:srgbClr val="000099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algn="ctr" eaLnBrk="0" hangingPunct="0">
              <a:lnSpc>
                <a:spcPts val="5800"/>
              </a:lnSpc>
              <a:defRPr sz="3600">
                <a:solidFill>
                  <a:srgbClr val="000099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algn="ctr" eaLnBrk="0" hangingPunct="0">
              <a:lnSpc>
                <a:spcPts val="5800"/>
              </a:lnSpc>
              <a:defRPr sz="3600">
                <a:solidFill>
                  <a:srgbClr val="000099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algn="ctr" eaLnBrk="0" hangingPunct="0">
              <a:lnSpc>
                <a:spcPts val="5800"/>
              </a:lnSpc>
              <a:defRPr sz="3600">
                <a:solidFill>
                  <a:srgbClr val="000099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457200" algn="ctr" eaLnBrk="0" fontAlgn="base" hangingPunct="0">
              <a:lnSpc>
                <a:spcPts val="5800"/>
              </a:lnSpc>
              <a:spcBef>
                <a:spcPct val="0"/>
              </a:spcBef>
              <a:spcAft>
                <a:spcPct val="0"/>
              </a:spcAft>
              <a:defRPr sz="3600">
                <a:solidFill>
                  <a:srgbClr val="000099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914400" algn="ctr" eaLnBrk="0" fontAlgn="base" hangingPunct="0">
              <a:lnSpc>
                <a:spcPts val="5800"/>
              </a:lnSpc>
              <a:spcBef>
                <a:spcPct val="0"/>
              </a:spcBef>
              <a:spcAft>
                <a:spcPct val="0"/>
              </a:spcAft>
              <a:defRPr sz="3600">
                <a:solidFill>
                  <a:srgbClr val="000099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1371600" algn="ctr" eaLnBrk="0" fontAlgn="base" hangingPunct="0">
              <a:lnSpc>
                <a:spcPts val="5800"/>
              </a:lnSpc>
              <a:spcBef>
                <a:spcPct val="0"/>
              </a:spcBef>
              <a:spcAft>
                <a:spcPct val="0"/>
              </a:spcAft>
              <a:defRPr sz="3600">
                <a:solidFill>
                  <a:srgbClr val="000099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1828800" algn="ctr" eaLnBrk="0" fontAlgn="base" hangingPunct="0">
              <a:lnSpc>
                <a:spcPts val="5800"/>
              </a:lnSpc>
              <a:spcBef>
                <a:spcPct val="0"/>
              </a:spcBef>
              <a:spcAft>
                <a:spcPct val="0"/>
              </a:spcAft>
              <a:defRPr sz="3600">
                <a:solidFill>
                  <a:srgbClr val="000099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it-IT" altLang="en-US" sz="3200"/>
              <a:t>Anechoic measurements</a:t>
            </a:r>
            <a:endParaRPr lang="it-IT" altLang="en-US" sz="3200" baseline="30000"/>
          </a:p>
        </p:txBody>
      </p:sp>
      <p:sp>
        <p:nvSpPr>
          <p:cNvPr id="217091" name="Rectangle 3">
            <a:extLst>
              <a:ext uri="{FF2B5EF4-FFF2-40B4-BE49-F238E27FC236}">
                <a16:creationId xmlns:a16="http://schemas.microsoft.com/office/drawing/2014/main" id="{D4E19FB4-B130-9D30-6D16-490CE607D3D7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276225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217092" name="Rectangle 4">
            <a:extLst>
              <a:ext uri="{FF2B5EF4-FFF2-40B4-BE49-F238E27FC236}">
                <a16:creationId xmlns:a16="http://schemas.microsoft.com/office/drawing/2014/main" id="{D4342428-0EC8-A184-3B0C-CA12A97C95ED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276225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217093" name="Rectangle 5">
            <a:extLst>
              <a:ext uri="{FF2B5EF4-FFF2-40B4-BE49-F238E27FC236}">
                <a16:creationId xmlns:a16="http://schemas.microsoft.com/office/drawing/2014/main" id="{6B82E4A7-C616-D161-2464-ECC36822D3E6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276225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217094" name="Rectangle 6">
            <a:extLst>
              <a:ext uri="{FF2B5EF4-FFF2-40B4-BE49-F238E27FC236}">
                <a16:creationId xmlns:a16="http://schemas.microsoft.com/office/drawing/2014/main" id="{E2A3075D-3141-BC58-ACCB-8D3EB70FDD39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325755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217095" name="Rectangle 7">
            <a:extLst>
              <a:ext uri="{FF2B5EF4-FFF2-40B4-BE49-F238E27FC236}">
                <a16:creationId xmlns:a16="http://schemas.microsoft.com/office/drawing/2014/main" id="{2EB69737-AA65-672A-7A04-1773F656B0A5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276225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217096" name="Rectangle 8">
            <a:extLst>
              <a:ext uri="{FF2B5EF4-FFF2-40B4-BE49-F238E27FC236}">
                <a16:creationId xmlns:a16="http://schemas.microsoft.com/office/drawing/2014/main" id="{D1C5DD8C-6DB7-44D5-62A3-4ACB4032A1A7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3214688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217097" name="Rectangle 9">
            <a:extLst>
              <a:ext uri="{FF2B5EF4-FFF2-40B4-BE49-F238E27FC236}">
                <a16:creationId xmlns:a16="http://schemas.microsoft.com/office/drawing/2014/main" id="{BAB684D9-2820-B67F-22D9-F11A44396F4B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30718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en-GB"/>
          </a:p>
        </p:txBody>
      </p:sp>
      <p:pic>
        <p:nvPicPr>
          <p:cNvPr id="217098" name="Picture 10">
            <a:extLst>
              <a:ext uri="{FF2B5EF4-FFF2-40B4-BE49-F238E27FC236}">
                <a16:creationId xmlns:a16="http://schemas.microsoft.com/office/drawing/2014/main" id="{2A05C973-A15D-6903-B01F-230258E3CF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750" y="3500438"/>
            <a:ext cx="5256213" cy="3030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17099" name="Text Box 11">
            <a:extLst>
              <a:ext uri="{FF2B5EF4-FFF2-40B4-BE49-F238E27FC236}">
                <a16:creationId xmlns:a16="http://schemas.microsoft.com/office/drawing/2014/main" id="{C38652F2-EE23-BB31-7203-93EAD98A0EA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11188" y="936625"/>
            <a:ext cx="7993062" cy="1589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 typeface="Wingdings" panose="05000000000000000000" pitchFamily="2" charset="2"/>
              <a:buChar char="Ø"/>
            </a:pPr>
            <a:r>
              <a:rPr lang="it-IT" altLang="en-US">
                <a:solidFill>
                  <a:srgbClr val="000066"/>
                </a:solidFill>
                <a:latin typeface="Arial" panose="020B0604020202020204" pitchFamily="34" charset="0"/>
                <a:sym typeface="Wingdings" panose="05000000000000000000" pitchFamily="2" charset="2"/>
              </a:rPr>
              <a:t> </a:t>
            </a:r>
            <a:r>
              <a:rPr lang="it-IT" altLang="en-US" sz="1600">
                <a:solidFill>
                  <a:srgbClr val="000066"/>
                </a:solidFill>
                <a:latin typeface="Arial" panose="020B0604020202020204" pitchFamily="34" charset="0"/>
                <a:sym typeface="Wingdings" panose="05000000000000000000" pitchFamily="2" charset="2"/>
              </a:rPr>
              <a:t>A large anechoic room was employed for full-range measurements</a:t>
            </a:r>
          </a:p>
          <a:p>
            <a:pPr>
              <a:spcBef>
                <a:spcPct val="50000"/>
              </a:spcBef>
              <a:buFont typeface="Wingdings" panose="05000000000000000000" pitchFamily="2" charset="2"/>
              <a:buChar char="Ø"/>
            </a:pPr>
            <a:r>
              <a:rPr lang="it-IT" altLang="en-US" sz="1600">
                <a:solidFill>
                  <a:srgbClr val="000066"/>
                </a:solidFill>
                <a:latin typeface="Arial" panose="020B0604020202020204" pitchFamily="34" charset="0"/>
                <a:sym typeface="Wingdings" panose="05000000000000000000" pitchFamily="2" charset="2"/>
              </a:rPr>
              <a:t> A computer-controlled turntable was employed for rotation at fixed angular</a:t>
            </a:r>
            <a:br>
              <a:rPr lang="it-IT" altLang="en-US" sz="1600">
                <a:solidFill>
                  <a:srgbClr val="000066"/>
                </a:solidFill>
                <a:latin typeface="Arial" panose="020B0604020202020204" pitchFamily="34" charset="0"/>
                <a:sym typeface="Wingdings" panose="05000000000000000000" pitchFamily="2" charset="2"/>
              </a:rPr>
            </a:br>
            <a:r>
              <a:rPr lang="it-IT" altLang="en-US" sz="1600">
                <a:solidFill>
                  <a:srgbClr val="000066"/>
                </a:solidFill>
                <a:latin typeface="Arial" panose="020B0604020202020204" pitchFamily="34" charset="0"/>
                <a:sym typeface="Wingdings" panose="05000000000000000000" pitchFamily="2" charset="2"/>
              </a:rPr>
              <a:t>    steps</a:t>
            </a:r>
          </a:p>
          <a:p>
            <a:pPr>
              <a:spcBef>
                <a:spcPct val="50000"/>
              </a:spcBef>
              <a:buFont typeface="Wingdings" panose="05000000000000000000" pitchFamily="2" charset="2"/>
              <a:buChar char="Ø"/>
            </a:pPr>
            <a:r>
              <a:rPr lang="it-IT" altLang="en-US" sz="1600">
                <a:solidFill>
                  <a:srgbClr val="000066"/>
                </a:solidFill>
                <a:latin typeface="Arial" panose="020B0604020202020204" pitchFamily="34" charset="0"/>
                <a:sym typeface="Wingdings" panose="05000000000000000000" pitchFamily="2" charset="2"/>
              </a:rPr>
              <a:t> The AURORA software was employed for generating the test signals and</a:t>
            </a:r>
            <a:br>
              <a:rPr lang="it-IT" altLang="en-US" sz="1600">
                <a:solidFill>
                  <a:srgbClr val="000066"/>
                </a:solidFill>
                <a:latin typeface="Arial" panose="020B0604020202020204" pitchFamily="34" charset="0"/>
                <a:sym typeface="Wingdings" panose="05000000000000000000" pitchFamily="2" charset="2"/>
              </a:rPr>
            </a:br>
            <a:r>
              <a:rPr lang="it-IT" altLang="en-US" sz="1600">
                <a:solidFill>
                  <a:srgbClr val="000066"/>
                </a:solidFill>
                <a:latin typeface="Arial" panose="020B0604020202020204" pitchFamily="34" charset="0"/>
                <a:sym typeface="Wingdings" panose="05000000000000000000" pitchFamily="2" charset="2"/>
              </a:rPr>
              <a:t>    the control pulses for the turntable</a:t>
            </a:r>
          </a:p>
        </p:txBody>
      </p:sp>
      <p:grpSp>
        <p:nvGrpSpPr>
          <p:cNvPr id="217100" name="Group 12">
            <a:extLst>
              <a:ext uri="{FF2B5EF4-FFF2-40B4-BE49-F238E27FC236}">
                <a16:creationId xmlns:a16="http://schemas.microsoft.com/office/drawing/2014/main" id="{BB44AF79-2EDB-BDDF-3536-56C404BA98B7}"/>
              </a:ext>
            </a:extLst>
          </p:cNvPr>
          <p:cNvGrpSpPr>
            <a:grpSpLocks/>
          </p:cNvGrpSpPr>
          <p:nvPr/>
        </p:nvGrpSpPr>
        <p:grpSpPr bwMode="auto">
          <a:xfrm>
            <a:off x="611188" y="2517775"/>
            <a:ext cx="8135937" cy="4117975"/>
            <a:chOff x="385" y="1480"/>
            <a:chExt cx="5125" cy="2594"/>
          </a:xfrm>
        </p:grpSpPr>
        <p:grpSp>
          <p:nvGrpSpPr>
            <p:cNvPr id="217101" name="Group 13">
              <a:extLst>
                <a:ext uri="{FF2B5EF4-FFF2-40B4-BE49-F238E27FC236}">
                  <a16:creationId xmlns:a16="http://schemas.microsoft.com/office/drawing/2014/main" id="{129415D1-B41E-1D81-5C24-CE36A8A5D86A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696" y="2251"/>
              <a:ext cx="1814" cy="1823"/>
              <a:chOff x="3515" y="2115"/>
              <a:chExt cx="1814" cy="1823"/>
            </a:xfrm>
          </p:grpSpPr>
          <p:pic>
            <p:nvPicPr>
              <p:cNvPr id="217102" name="Picture 14">
                <a:extLst>
                  <a:ext uri="{FF2B5EF4-FFF2-40B4-BE49-F238E27FC236}">
                    <a16:creationId xmlns:a16="http://schemas.microsoft.com/office/drawing/2014/main" id="{91A88E3E-73ED-F497-C04E-948FAFD520F5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4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606" y="2976"/>
                <a:ext cx="1723" cy="63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217103" name="Picture 15">
                <a:extLst>
                  <a:ext uri="{FF2B5EF4-FFF2-40B4-BE49-F238E27FC236}">
                    <a16:creationId xmlns:a16="http://schemas.microsoft.com/office/drawing/2014/main" id="{D4CF2C0C-B427-65B4-48BC-D5DA5E2D4A29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5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560" y="2614"/>
                <a:ext cx="1270" cy="25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217104" name="Picture 16">
                <a:extLst>
                  <a:ext uri="{FF2B5EF4-FFF2-40B4-BE49-F238E27FC236}">
                    <a16:creationId xmlns:a16="http://schemas.microsoft.com/office/drawing/2014/main" id="{104FE510-F90F-D972-7008-BAD474D696B1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059" y="2115"/>
                <a:ext cx="1088" cy="45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217105" name="Picture 17">
                <a:extLst>
                  <a:ext uri="{FF2B5EF4-FFF2-40B4-BE49-F238E27FC236}">
                    <a16:creationId xmlns:a16="http://schemas.microsoft.com/office/drawing/2014/main" id="{85CF9D1E-4E82-E740-79ED-82E5EDA52FC3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7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515" y="2205"/>
                <a:ext cx="474" cy="263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217106" name="Picture 18">
                <a:extLst>
                  <a:ext uri="{FF2B5EF4-FFF2-40B4-BE49-F238E27FC236}">
                    <a16:creationId xmlns:a16="http://schemas.microsoft.com/office/drawing/2014/main" id="{5D245EBB-3B41-ADC9-C1A5-05E266B1DE71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8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595" y="3702"/>
                <a:ext cx="1281" cy="236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sp>
          <p:nvSpPr>
            <p:cNvPr id="217107" name="Text Box 19">
              <a:extLst>
                <a:ext uri="{FF2B5EF4-FFF2-40B4-BE49-F238E27FC236}">
                  <a16:creationId xmlns:a16="http://schemas.microsoft.com/office/drawing/2014/main" id="{51D7ABFE-F79F-327D-ADE4-A4E222C2E31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85" y="1480"/>
              <a:ext cx="5035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  <a:buFont typeface="Wingdings" panose="05000000000000000000" pitchFamily="2" charset="2"/>
                <a:buChar char="Ø"/>
              </a:pPr>
              <a:r>
                <a:rPr lang="it-IT" altLang="en-US">
                  <a:solidFill>
                    <a:srgbClr val="000066"/>
                  </a:solidFill>
                  <a:latin typeface="Arial" panose="020B0604020202020204" pitchFamily="34" charset="0"/>
                  <a:sym typeface="Wingdings" panose="05000000000000000000" pitchFamily="2" charset="2"/>
                </a:rPr>
                <a:t> </a:t>
              </a:r>
              <a:r>
                <a:rPr lang="it-IT" altLang="en-US" sz="1600">
                  <a:solidFill>
                    <a:srgbClr val="000066"/>
                  </a:solidFill>
                  <a:latin typeface="Arial" panose="020B0604020202020204" pitchFamily="34" charset="0"/>
                  <a:sym typeface="Wingdings" panose="05000000000000000000" pitchFamily="2" charset="2"/>
                </a:rPr>
                <a:t>ESS (Exponential Sine Sweep) test signal</a:t>
              </a:r>
            </a:p>
          </p:txBody>
        </p:sp>
      </p:grpSp>
      <p:sp>
        <p:nvSpPr>
          <p:cNvPr id="217108" name="Text Box 20">
            <a:extLst>
              <a:ext uri="{FF2B5EF4-FFF2-40B4-BE49-F238E27FC236}">
                <a16:creationId xmlns:a16="http://schemas.microsoft.com/office/drawing/2014/main" id="{C70BEA32-779C-3045-0259-3CE8722F7EB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11188" y="2921000"/>
            <a:ext cx="7993062" cy="58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 typeface="Wingdings" panose="05000000000000000000" pitchFamily="2" charset="2"/>
              <a:buChar char="Ø"/>
            </a:pPr>
            <a:r>
              <a:rPr lang="it-IT" altLang="en-US" sz="1600">
                <a:solidFill>
                  <a:srgbClr val="000066"/>
                </a:solidFill>
                <a:latin typeface="Arial" panose="020B0604020202020204" pitchFamily="34" charset="0"/>
                <a:sym typeface="Wingdings" panose="05000000000000000000" pitchFamily="2" charset="2"/>
              </a:rPr>
              <a:t> The loudspeaker response was measured with a class-0 B&amp;K microphone,</a:t>
            </a:r>
            <a:br>
              <a:rPr lang="it-IT" altLang="en-US" sz="1600">
                <a:solidFill>
                  <a:srgbClr val="000066"/>
                </a:solidFill>
                <a:latin typeface="Arial" panose="020B0604020202020204" pitchFamily="34" charset="0"/>
                <a:sym typeface="Wingdings" panose="05000000000000000000" pitchFamily="2" charset="2"/>
              </a:rPr>
            </a:br>
            <a:r>
              <a:rPr lang="it-IT" altLang="en-US" sz="1600">
                <a:solidFill>
                  <a:srgbClr val="000066"/>
                </a:solidFill>
                <a:latin typeface="Arial" panose="020B0604020202020204" pitchFamily="34" charset="0"/>
                <a:sym typeface="Wingdings" panose="05000000000000000000" pitchFamily="2" charset="2"/>
              </a:rPr>
              <a:t>    and a suitable inverse filter applied to the test signal</a:t>
            </a:r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17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17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7108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1186" name="Picture 2">
            <a:extLst>
              <a:ext uri="{FF2B5EF4-FFF2-40B4-BE49-F238E27FC236}">
                <a16:creationId xmlns:a16="http://schemas.microsoft.com/office/drawing/2014/main" id="{D5EF0688-B1E1-7E16-E24F-DC5B2F37CA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638" y="1908175"/>
            <a:ext cx="3732212" cy="2949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221187" name="Group 3">
            <a:extLst>
              <a:ext uri="{FF2B5EF4-FFF2-40B4-BE49-F238E27FC236}">
                <a16:creationId xmlns:a16="http://schemas.microsoft.com/office/drawing/2014/main" id="{886277D8-C996-35B8-F3A8-54C24985E99B}"/>
              </a:ext>
            </a:extLst>
          </p:cNvPr>
          <p:cNvGrpSpPr>
            <a:grpSpLocks/>
          </p:cNvGrpSpPr>
          <p:nvPr/>
        </p:nvGrpSpPr>
        <p:grpSpPr bwMode="auto">
          <a:xfrm>
            <a:off x="4211638" y="1952625"/>
            <a:ext cx="4176712" cy="3044825"/>
            <a:chOff x="2653" y="1966"/>
            <a:chExt cx="2631" cy="1918"/>
          </a:xfrm>
        </p:grpSpPr>
        <p:pic>
          <p:nvPicPr>
            <p:cNvPr id="221188" name="Picture 4">
              <a:extLst>
                <a:ext uri="{FF2B5EF4-FFF2-40B4-BE49-F238E27FC236}">
                  <a16:creationId xmlns:a16="http://schemas.microsoft.com/office/drawing/2014/main" id="{E9272BD9-E6A6-2B75-6C7E-DF2F606A11BE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53" y="1966"/>
              <a:ext cx="2631" cy="191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21189" name="Picture 5">
              <a:extLst>
                <a:ext uri="{FF2B5EF4-FFF2-40B4-BE49-F238E27FC236}">
                  <a16:creationId xmlns:a16="http://schemas.microsoft.com/office/drawing/2014/main" id="{92946E06-175B-2D3F-B18D-72DF6DC0DBA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>
              <a:clrChange>
                <a:clrFrom>
                  <a:srgbClr val="00F611"/>
                </a:clrFrom>
                <a:clrTo>
                  <a:srgbClr val="00F611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38" y="3040"/>
              <a:ext cx="380" cy="40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21190" name="Text Box 6">
            <a:extLst>
              <a:ext uri="{FF2B5EF4-FFF2-40B4-BE49-F238E27FC236}">
                <a16:creationId xmlns:a16="http://schemas.microsoft.com/office/drawing/2014/main" id="{5B18FE76-3ECD-B457-5F5D-1D03A162AB9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97313" y="976313"/>
            <a:ext cx="5113337" cy="915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buFont typeface="Wingdings" panose="05000000000000000000" pitchFamily="2" charset="2"/>
              <a:buNone/>
            </a:pPr>
            <a:r>
              <a:rPr lang="it-IT" altLang="en-US">
                <a:solidFill>
                  <a:srgbClr val="000066"/>
                </a:solidFill>
                <a:latin typeface="Arial" panose="020B0604020202020204" pitchFamily="34" charset="0"/>
                <a:sym typeface="Wingdings" panose="05000000000000000000" pitchFamily="2" charset="2"/>
              </a:rPr>
              <a:t>Subsequent rotations of the probe along a meridian, after selecting the meridian by manual rotation of the support.</a:t>
            </a:r>
          </a:p>
        </p:txBody>
      </p:sp>
      <p:pic>
        <p:nvPicPr>
          <p:cNvPr id="221197" name="Picture 13">
            <a:extLst>
              <a:ext uri="{FF2B5EF4-FFF2-40B4-BE49-F238E27FC236}">
                <a16:creationId xmlns:a16="http://schemas.microsoft.com/office/drawing/2014/main" id="{0F5D955D-76D9-3740-FBF8-CBB7420293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650" y="1847850"/>
            <a:ext cx="2455863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21198" name="Text Box 14">
            <a:extLst>
              <a:ext uri="{FF2B5EF4-FFF2-40B4-BE49-F238E27FC236}">
                <a16:creationId xmlns:a16="http://schemas.microsoft.com/office/drawing/2014/main" id="{2678AA92-BBAD-7A51-7F08-6F73CD85241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79413" y="1543050"/>
            <a:ext cx="31686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buFont typeface="Wingdings" panose="05000000000000000000" pitchFamily="2" charset="2"/>
              <a:buNone/>
            </a:pPr>
            <a:r>
              <a:rPr lang="it-IT" altLang="en-US">
                <a:solidFill>
                  <a:srgbClr val="000066"/>
                </a:solidFill>
                <a:latin typeface="Arial" panose="020B0604020202020204" pitchFamily="34" charset="0"/>
                <a:sym typeface="Wingdings" panose="05000000000000000000" pitchFamily="2" charset="2"/>
              </a:rPr>
              <a:t>Support for rotating the probe</a:t>
            </a:r>
          </a:p>
        </p:txBody>
      </p:sp>
      <p:sp>
        <p:nvSpPr>
          <p:cNvPr id="221199" name="Text Box 15">
            <a:extLst>
              <a:ext uri="{FF2B5EF4-FFF2-40B4-BE49-F238E27FC236}">
                <a16:creationId xmlns:a16="http://schemas.microsoft.com/office/drawing/2014/main" id="{516E07E3-4C3F-AC86-1985-0246D787D8D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11188" y="5114925"/>
            <a:ext cx="8532812" cy="1681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 typeface="Wingdings" panose="05000000000000000000" pitchFamily="2" charset="2"/>
              <a:buChar char="Ø"/>
            </a:pPr>
            <a:r>
              <a:rPr lang="it-IT" altLang="en-US" sz="1600">
                <a:solidFill>
                  <a:srgbClr val="000066"/>
                </a:solidFill>
                <a:latin typeface="Arial" panose="020B0604020202020204" pitchFamily="34" charset="0"/>
                <a:sym typeface="Wingdings" panose="05000000000000000000" pitchFamily="2" charset="2"/>
              </a:rPr>
              <a:t> Reduced angular resolution for shortening measurement times</a:t>
            </a:r>
          </a:p>
          <a:p>
            <a:pPr>
              <a:spcBef>
                <a:spcPct val="50000"/>
              </a:spcBef>
              <a:buFont typeface="Wingdings" panose="05000000000000000000" pitchFamily="2" charset="2"/>
              <a:buNone/>
            </a:pPr>
            <a:r>
              <a:rPr lang="it-IT" altLang="en-US" sz="1600">
                <a:solidFill>
                  <a:srgbClr val="000066"/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Angular step:		 		10° x </a:t>
            </a:r>
            <a:r>
              <a:rPr lang="it-IT" altLang="en-US" sz="1600">
                <a:solidFill>
                  <a:srgbClr val="000066"/>
                </a:solidFill>
                <a:latin typeface="Arial" panose="020B0604020202020204" pitchFamily="34" charset="0"/>
                <a:sym typeface="Wingdings" panose="05000000000000000000" pitchFamily="2" charset="2"/>
              </a:rPr>
              <a:t>10°</a:t>
            </a:r>
            <a:br>
              <a:rPr lang="it-IT" altLang="en-US" sz="1600">
                <a:solidFill>
                  <a:srgbClr val="000066"/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</a:br>
            <a:r>
              <a:rPr lang="it-IT" altLang="en-US" sz="1600">
                <a:solidFill>
                  <a:srgbClr val="000066"/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N. of measurements: 		684 (36 meridians x 19 parallels, including the poles) </a:t>
            </a:r>
            <a:br>
              <a:rPr lang="it-IT" altLang="en-US" sz="1600">
                <a:solidFill>
                  <a:srgbClr val="000066"/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</a:br>
            <a:r>
              <a:rPr lang="it-IT" altLang="en-US" sz="1600">
                <a:solidFill>
                  <a:srgbClr val="000066"/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ESS signal duration: 		10 sec</a:t>
            </a:r>
            <a:br>
              <a:rPr lang="it-IT" altLang="en-US" sz="1600">
                <a:solidFill>
                  <a:srgbClr val="000066"/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</a:br>
            <a:r>
              <a:rPr lang="it-IT" altLang="en-US" sz="1600">
                <a:solidFill>
                  <a:srgbClr val="000066"/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Total measurmenet time: 	approximately 3 hours </a:t>
            </a:r>
            <a:endParaRPr lang="el-GR" altLang="en-US" sz="1600">
              <a:solidFill>
                <a:srgbClr val="000066"/>
              </a:solidFill>
              <a:latin typeface="Arial" panose="020B0604020202020204" pitchFamily="34" charset="0"/>
              <a:cs typeface="Arial" panose="020B0604020202020204" pitchFamily="34" charset="0"/>
              <a:sym typeface="Wingdings" panose="05000000000000000000" pitchFamily="2" charset="2"/>
            </a:endParaRPr>
          </a:p>
        </p:txBody>
      </p:sp>
      <p:sp>
        <p:nvSpPr>
          <p:cNvPr id="221200" name="Rectangle 16">
            <a:extLst>
              <a:ext uri="{FF2B5EF4-FFF2-40B4-BE49-F238E27FC236}">
                <a16:creationId xmlns:a16="http://schemas.microsoft.com/office/drawing/2014/main" id="{1B889397-49B3-271D-556C-CCB1218D30B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87450" y="0"/>
            <a:ext cx="6840538" cy="836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algn="ctr" eaLnBrk="0" hangingPunct="0">
              <a:lnSpc>
                <a:spcPts val="5800"/>
              </a:lnSpc>
              <a:defRPr sz="3600">
                <a:solidFill>
                  <a:srgbClr val="000099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algn="ctr" eaLnBrk="0" hangingPunct="0">
              <a:lnSpc>
                <a:spcPts val="5800"/>
              </a:lnSpc>
              <a:defRPr sz="3600">
                <a:solidFill>
                  <a:srgbClr val="000099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algn="ctr" eaLnBrk="0" hangingPunct="0">
              <a:lnSpc>
                <a:spcPts val="5800"/>
              </a:lnSpc>
              <a:defRPr sz="3600">
                <a:solidFill>
                  <a:srgbClr val="000099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algn="ctr" eaLnBrk="0" hangingPunct="0">
              <a:lnSpc>
                <a:spcPts val="5800"/>
              </a:lnSpc>
              <a:defRPr sz="3600">
                <a:solidFill>
                  <a:srgbClr val="000099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algn="ctr" eaLnBrk="0" hangingPunct="0">
              <a:lnSpc>
                <a:spcPts val="5800"/>
              </a:lnSpc>
              <a:defRPr sz="3600">
                <a:solidFill>
                  <a:srgbClr val="000099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457200" algn="ctr" eaLnBrk="0" fontAlgn="base" hangingPunct="0">
              <a:lnSpc>
                <a:spcPts val="5800"/>
              </a:lnSpc>
              <a:spcBef>
                <a:spcPct val="0"/>
              </a:spcBef>
              <a:spcAft>
                <a:spcPct val="0"/>
              </a:spcAft>
              <a:defRPr sz="3600">
                <a:solidFill>
                  <a:srgbClr val="000099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914400" algn="ctr" eaLnBrk="0" fontAlgn="base" hangingPunct="0">
              <a:lnSpc>
                <a:spcPts val="5800"/>
              </a:lnSpc>
              <a:spcBef>
                <a:spcPct val="0"/>
              </a:spcBef>
              <a:spcAft>
                <a:spcPct val="0"/>
              </a:spcAft>
              <a:defRPr sz="3600">
                <a:solidFill>
                  <a:srgbClr val="000099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1371600" algn="ctr" eaLnBrk="0" fontAlgn="base" hangingPunct="0">
              <a:lnSpc>
                <a:spcPts val="5800"/>
              </a:lnSpc>
              <a:spcBef>
                <a:spcPct val="0"/>
              </a:spcBef>
              <a:spcAft>
                <a:spcPct val="0"/>
              </a:spcAft>
              <a:defRPr sz="3600">
                <a:solidFill>
                  <a:srgbClr val="000099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1828800" algn="ctr" eaLnBrk="0" fontAlgn="base" hangingPunct="0">
              <a:lnSpc>
                <a:spcPts val="5800"/>
              </a:lnSpc>
              <a:spcBef>
                <a:spcPct val="0"/>
              </a:spcBef>
              <a:spcAft>
                <a:spcPct val="0"/>
              </a:spcAft>
              <a:defRPr sz="3600">
                <a:solidFill>
                  <a:srgbClr val="000099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it-IT" altLang="en-US" sz="2800"/>
              <a:t>Measurements on the whole sphere</a:t>
            </a:r>
            <a:endParaRPr lang="it-IT" altLang="en-US" sz="2800" baseline="30000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211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211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22118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1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211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21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1190" grpId="0"/>
      <p:bldP spid="221199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9138" name="Rectangle 2">
            <a:extLst>
              <a:ext uri="{FF2B5EF4-FFF2-40B4-BE49-F238E27FC236}">
                <a16:creationId xmlns:a16="http://schemas.microsoft.com/office/drawing/2014/main" id="{77E514BC-09F9-2EEC-C277-947EBFB9E36E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276225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219139" name="Rectangle 3">
            <a:extLst>
              <a:ext uri="{FF2B5EF4-FFF2-40B4-BE49-F238E27FC236}">
                <a16:creationId xmlns:a16="http://schemas.microsoft.com/office/drawing/2014/main" id="{C496C8B9-E255-5F38-331D-4C9C08C26065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276225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219140" name="Rectangle 4">
            <a:extLst>
              <a:ext uri="{FF2B5EF4-FFF2-40B4-BE49-F238E27FC236}">
                <a16:creationId xmlns:a16="http://schemas.microsoft.com/office/drawing/2014/main" id="{428AD9FD-B759-11D4-D3B1-DCF95065C0EF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276225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219141" name="Rectangle 5">
            <a:extLst>
              <a:ext uri="{FF2B5EF4-FFF2-40B4-BE49-F238E27FC236}">
                <a16:creationId xmlns:a16="http://schemas.microsoft.com/office/drawing/2014/main" id="{06AE3105-D966-8D0D-2859-9267FF9F2E1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325755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219142" name="Rectangle 6">
            <a:extLst>
              <a:ext uri="{FF2B5EF4-FFF2-40B4-BE49-F238E27FC236}">
                <a16:creationId xmlns:a16="http://schemas.microsoft.com/office/drawing/2014/main" id="{962533C7-7823-42EF-B777-62E49655235D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276225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219143" name="Rectangle 7">
            <a:extLst>
              <a:ext uri="{FF2B5EF4-FFF2-40B4-BE49-F238E27FC236}">
                <a16:creationId xmlns:a16="http://schemas.microsoft.com/office/drawing/2014/main" id="{CCA96DFE-F0EC-89E9-E616-FDE28EAA7C6C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3214688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219144" name="Rectangle 8">
            <a:extLst>
              <a:ext uri="{FF2B5EF4-FFF2-40B4-BE49-F238E27FC236}">
                <a16:creationId xmlns:a16="http://schemas.microsoft.com/office/drawing/2014/main" id="{B2C7E63E-A428-6175-3CAA-6330926E53FB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30718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219145" name="Rectangle 9">
            <a:extLst>
              <a:ext uri="{FF2B5EF4-FFF2-40B4-BE49-F238E27FC236}">
                <a16:creationId xmlns:a16="http://schemas.microsoft.com/office/drawing/2014/main" id="{522FB74A-8A53-70A2-95ED-264BDF0F0189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30718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en-GB"/>
          </a:p>
        </p:txBody>
      </p:sp>
      <p:pic>
        <p:nvPicPr>
          <p:cNvPr id="219146" name="Picture 10">
            <a:extLst>
              <a:ext uri="{FF2B5EF4-FFF2-40B4-BE49-F238E27FC236}">
                <a16:creationId xmlns:a16="http://schemas.microsoft.com/office/drawing/2014/main" id="{FDC75AE0-5140-3883-8CE1-93BE24B53E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6013" y="3584575"/>
            <a:ext cx="4014787" cy="3013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9147" name="Text Box 11">
            <a:extLst>
              <a:ext uri="{FF2B5EF4-FFF2-40B4-BE49-F238E27FC236}">
                <a16:creationId xmlns:a16="http://schemas.microsoft.com/office/drawing/2014/main" id="{308D907D-D42F-55A9-D0E7-AA3E8A0D97E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11188" y="1069975"/>
            <a:ext cx="7993062" cy="2290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 typeface="Wingdings" panose="05000000000000000000" pitchFamily="2" charset="2"/>
              <a:buChar char="Ø"/>
            </a:pPr>
            <a:r>
              <a:rPr lang="it-IT" altLang="en-US">
                <a:solidFill>
                  <a:srgbClr val="000066"/>
                </a:solidFill>
                <a:latin typeface="Arial" panose="020B0604020202020204" pitchFamily="34" charset="0"/>
                <a:sym typeface="Wingdings" panose="05000000000000000000" pitchFamily="2" charset="2"/>
              </a:rPr>
              <a:t> Small angular steps </a:t>
            </a:r>
          </a:p>
          <a:p>
            <a:pPr>
              <a:spcBef>
                <a:spcPct val="50000"/>
              </a:spcBef>
              <a:buFont typeface="Wingdings" panose="05000000000000000000" pitchFamily="2" charset="2"/>
              <a:buChar char="Ø"/>
            </a:pPr>
            <a:r>
              <a:rPr lang="it-IT" altLang="en-US">
                <a:solidFill>
                  <a:srgbClr val="000066"/>
                </a:solidFill>
                <a:latin typeface="Arial" panose="020B0604020202020204" pitchFamily="34" charset="0"/>
                <a:sym typeface="Wingdings" panose="05000000000000000000" pitchFamily="2" charset="2"/>
              </a:rPr>
              <a:t> These are the verification measurements, employed for checking the polar</a:t>
            </a:r>
            <a:br>
              <a:rPr lang="it-IT" altLang="en-US">
                <a:solidFill>
                  <a:srgbClr val="000066"/>
                </a:solidFill>
                <a:latin typeface="Arial" panose="020B0604020202020204" pitchFamily="34" charset="0"/>
                <a:sym typeface="Wingdings" panose="05000000000000000000" pitchFamily="2" charset="2"/>
              </a:rPr>
            </a:br>
            <a:r>
              <a:rPr lang="it-IT" altLang="en-US">
                <a:solidFill>
                  <a:srgbClr val="000066"/>
                </a:solidFill>
                <a:latin typeface="Arial" panose="020B0604020202020204" pitchFamily="34" charset="0"/>
                <a:sym typeface="Wingdings" panose="05000000000000000000" pitchFamily="2" charset="2"/>
              </a:rPr>
              <a:t>    responses of the virtual microphones</a:t>
            </a:r>
          </a:p>
          <a:p>
            <a:pPr>
              <a:spcBef>
                <a:spcPct val="50000"/>
              </a:spcBef>
              <a:buFont typeface="Wingdings" panose="05000000000000000000" pitchFamily="2" charset="2"/>
              <a:buNone/>
            </a:pPr>
            <a:r>
              <a:rPr lang="it-IT" altLang="en-US">
                <a:solidFill>
                  <a:srgbClr val="000066"/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Angular step: 		5°</a:t>
            </a:r>
            <a:br>
              <a:rPr lang="it-IT" altLang="en-US">
                <a:solidFill>
                  <a:srgbClr val="000066"/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</a:br>
            <a:r>
              <a:rPr lang="it-IT" altLang="en-US">
                <a:solidFill>
                  <a:srgbClr val="000066"/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N. of measurements: 	72</a:t>
            </a:r>
            <a:br>
              <a:rPr lang="it-IT" altLang="en-US">
                <a:solidFill>
                  <a:srgbClr val="000066"/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</a:br>
            <a:r>
              <a:rPr lang="it-IT" altLang="en-US">
                <a:solidFill>
                  <a:srgbClr val="000066"/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ESS signal duration: 	10 seconds</a:t>
            </a:r>
            <a:br>
              <a:rPr lang="it-IT" altLang="en-US">
                <a:solidFill>
                  <a:srgbClr val="000066"/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</a:br>
            <a:r>
              <a:rPr lang="it-IT" altLang="en-US">
                <a:solidFill>
                  <a:srgbClr val="000066"/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Total measurement time: approximately 18 minutes</a:t>
            </a:r>
            <a:endParaRPr lang="el-GR" altLang="en-US">
              <a:solidFill>
                <a:srgbClr val="000066"/>
              </a:solidFill>
              <a:latin typeface="Arial" panose="020B0604020202020204" pitchFamily="34" charset="0"/>
              <a:cs typeface="Arial" panose="020B0604020202020204" pitchFamily="34" charset="0"/>
              <a:sym typeface="Wingdings" panose="05000000000000000000" pitchFamily="2" charset="2"/>
            </a:endParaRPr>
          </a:p>
        </p:txBody>
      </p:sp>
      <p:pic>
        <p:nvPicPr>
          <p:cNvPr id="219148" name="Picture 12">
            <a:extLst>
              <a:ext uri="{FF2B5EF4-FFF2-40B4-BE49-F238E27FC236}">
                <a16:creationId xmlns:a16="http://schemas.microsoft.com/office/drawing/2014/main" id="{BD3D5647-F7BB-2C20-3A30-251F759D2F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8013" y="3573463"/>
            <a:ext cx="2268537" cy="30241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9149" name="Rectangle 13">
            <a:extLst>
              <a:ext uri="{FF2B5EF4-FFF2-40B4-BE49-F238E27FC236}">
                <a16:creationId xmlns:a16="http://schemas.microsoft.com/office/drawing/2014/main" id="{50986C05-E344-3438-E39B-5BEABB12793F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87450" y="0"/>
            <a:ext cx="6840538" cy="836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algn="ctr" eaLnBrk="0" hangingPunct="0">
              <a:lnSpc>
                <a:spcPts val="5800"/>
              </a:lnSpc>
              <a:defRPr sz="3600">
                <a:solidFill>
                  <a:srgbClr val="000099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algn="ctr" eaLnBrk="0" hangingPunct="0">
              <a:lnSpc>
                <a:spcPts val="5800"/>
              </a:lnSpc>
              <a:defRPr sz="3600">
                <a:solidFill>
                  <a:srgbClr val="000099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algn="ctr" eaLnBrk="0" hangingPunct="0">
              <a:lnSpc>
                <a:spcPts val="5800"/>
              </a:lnSpc>
              <a:defRPr sz="3600">
                <a:solidFill>
                  <a:srgbClr val="000099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algn="ctr" eaLnBrk="0" hangingPunct="0">
              <a:lnSpc>
                <a:spcPts val="5800"/>
              </a:lnSpc>
              <a:defRPr sz="3600">
                <a:solidFill>
                  <a:srgbClr val="000099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algn="ctr" eaLnBrk="0" hangingPunct="0">
              <a:lnSpc>
                <a:spcPts val="5800"/>
              </a:lnSpc>
              <a:defRPr sz="3600">
                <a:solidFill>
                  <a:srgbClr val="000099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457200" algn="ctr" eaLnBrk="0" fontAlgn="base" hangingPunct="0">
              <a:lnSpc>
                <a:spcPts val="5800"/>
              </a:lnSpc>
              <a:spcBef>
                <a:spcPct val="0"/>
              </a:spcBef>
              <a:spcAft>
                <a:spcPct val="0"/>
              </a:spcAft>
              <a:defRPr sz="3600">
                <a:solidFill>
                  <a:srgbClr val="000099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914400" algn="ctr" eaLnBrk="0" fontAlgn="base" hangingPunct="0">
              <a:lnSpc>
                <a:spcPts val="5800"/>
              </a:lnSpc>
              <a:spcBef>
                <a:spcPct val="0"/>
              </a:spcBef>
              <a:spcAft>
                <a:spcPct val="0"/>
              </a:spcAft>
              <a:defRPr sz="3600">
                <a:solidFill>
                  <a:srgbClr val="000099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1371600" algn="ctr" eaLnBrk="0" fontAlgn="base" hangingPunct="0">
              <a:lnSpc>
                <a:spcPts val="5800"/>
              </a:lnSpc>
              <a:spcBef>
                <a:spcPct val="0"/>
              </a:spcBef>
              <a:spcAft>
                <a:spcPct val="0"/>
              </a:spcAft>
              <a:defRPr sz="3600">
                <a:solidFill>
                  <a:srgbClr val="000099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1828800" algn="ctr" eaLnBrk="0" fontAlgn="base" hangingPunct="0">
              <a:lnSpc>
                <a:spcPts val="5800"/>
              </a:lnSpc>
              <a:spcBef>
                <a:spcPct val="0"/>
              </a:spcBef>
              <a:spcAft>
                <a:spcPct val="0"/>
              </a:spcAft>
              <a:defRPr sz="3600">
                <a:solidFill>
                  <a:srgbClr val="000099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it-IT" altLang="en-US" sz="2800"/>
              <a:t>Measurements in the horizontal plane</a:t>
            </a:r>
            <a:endParaRPr lang="it-IT" altLang="en-US" sz="2800" baseline="30000"/>
          </a:p>
        </p:txBody>
      </p:sp>
    </p:spTree>
  </p:cSld>
  <p:clrMapOvr>
    <a:masterClrMapping/>
  </p:clrMapOvr>
  <p:transition>
    <p:pull dir="d"/>
  </p:transition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3234" name="TextBox 1">
            <a:extLst>
              <a:ext uri="{FF2B5EF4-FFF2-40B4-BE49-F238E27FC236}">
                <a16:creationId xmlns:a16="http://schemas.microsoft.com/office/drawing/2014/main" id="{E4FD0103-9CE9-F981-173F-7D880052AEC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74750" y="225425"/>
            <a:ext cx="6892925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1429" tIns="45715" rIns="91429" bIns="45715">
            <a:spAutoFit/>
          </a:bodyPr>
          <a:lstStyle>
            <a:lvl1pPr defTabSz="4572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1pPr>
            <a:lvl2pPr marL="37926963" indent="-37469763" defTabSz="4572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/>
            <a:r>
              <a:rPr lang="en-US" altLang="en-US" sz="2800">
                <a:solidFill>
                  <a:srgbClr val="00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real-time microphone system</a:t>
            </a:r>
          </a:p>
        </p:txBody>
      </p:sp>
      <p:sp>
        <p:nvSpPr>
          <p:cNvPr id="223235" name="Text Box 3">
            <a:extLst>
              <a:ext uri="{FF2B5EF4-FFF2-40B4-BE49-F238E27FC236}">
                <a16:creationId xmlns:a16="http://schemas.microsoft.com/office/drawing/2014/main" id="{91EA8387-0EDA-5133-C1C3-2C257E22532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3935413"/>
            <a:ext cx="3109913" cy="1730375"/>
          </a:xfrm>
          <a:prstGeom prst="rect">
            <a:avLst/>
          </a:prstGeom>
          <a:noFill/>
          <a:ln>
            <a:noFill/>
          </a:ln>
          <a:effectLst>
            <a:prstShdw prst="shdw17" dist="17961" dir="2700000">
              <a:schemeClr val="bg1">
                <a:gamma/>
                <a:shade val="60000"/>
                <a:invGamma/>
              </a:schemeClr>
            </a:prst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82967" tIns="41484" rIns="82967" bIns="41484">
            <a:spAutoFit/>
          </a:bodyPr>
          <a:lstStyle>
            <a:lvl1pPr marL="381000" indent="-381000" defTabSz="1068388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1pPr>
            <a:lvl2pPr marL="438150" defTabSz="1068388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2pPr>
            <a:lvl3pPr marL="876300" defTabSz="1068388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3pPr>
            <a:lvl4pPr marL="1314450" defTabSz="1068388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4pPr>
            <a:lvl5pPr marL="1751013" defTabSz="1068388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5pPr>
            <a:lvl6pPr marL="2208213" defTabSz="1068388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6pPr>
            <a:lvl7pPr marL="2665413" defTabSz="1068388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7pPr>
            <a:lvl8pPr marL="3122613" defTabSz="1068388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8pPr>
            <a:lvl9pPr marL="3579813" defTabSz="1068388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18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“Black box” runs currently also on the laptop, in background, employing the open-source convolution engine BruteFIR</a:t>
            </a:r>
            <a:endParaRPr lang="en-US" altLang="en-US" sz="180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3236" name="Text Box 4">
            <a:extLst>
              <a:ext uri="{FF2B5EF4-FFF2-40B4-BE49-F238E27FC236}">
                <a16:creationId xmlns:a16="http://schemas.microsoft.com/office/drawing/2014/main" id="{F832A762-28FE-91E8-0289-6A0BE0B48BE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8950" y="2312988"/>
            <a:ext cx="3003550" cy="1455737"/>
          </a:xfrm>
          <a:prstGeom prst="rect">
            <a:avLst/>
          </a:prstGeom>
          <a:noFill/>
          <a:ln>
            <a:noFill/>
          </a:ln>
          <a:effectLst>
            <a:prstShdw prst="shdw17" dist="17961" dir="2700000">
              <a:schemeClr val="accent1">
                <a:gamma/>
                <a:shade val="60000"/>
                <a:invGamma/>
              </a:schemeClr>
            </a:prst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82967" tIns="41484" rIns="82967" bIns="41484">
            <a:spAutoFit/>
          </a:bodyPr>
          <a:lstStyle>
            <a:lvl1pPr marL="381000" indent="-381000" defTabSz="1068388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1pPr>
            <a:lvl2pPr marL="438150" defTabSz="1068388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2pPr>
            <a:lvl3pPr marL="876300" defTabSz="1068388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3pPr>
            <a:lvl4pPr marL="1314450" defTabSz="1068388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4pPr>
            <a:lvl5pPr marL="1751013" defTabSz="1068388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5pPr>
            <a:lvl6pPr marL="2208213" defTabSz="1068388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6pPr>
            <a:lvl7pPr marL="2665413" defTabSz="1068388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7pPr>
            <a:lvl8pPr marL="3122613" defTabSz="1068388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8pPr>
            <a:lvl9pPr marL="3579813" defTabSz="1068388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18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Laptop operates with a GUI written in Python, and controlled with a mouse or a joystick</a:t>
            </a:r>
            <a:endParaRPr lang="en-US" altLang="en-US" sz="180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23237" name="Picture 5">
            <a:extLst>
              <a:ext uri="{FF2B5EF4-FFF2-40B4-BE49-F238E27FC236}">
                <a16:creationId xmlns:a16="http://schemas.microsoft.com/office/drawing/2014/main" id="{A0B25D17-322E-F764-B544-AFE397322C7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9825" y="814388"/>
            <a:ext cx="5464175" cy="5929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7961" dir="2700000" algn="ctr" rotWithShape="0">
                    <a:schemeClr val="accent1">
                      <a:gamma/>
                      <a:shade val="60000"/>
                      <a:invGamma/>
                    </a:schemeClr>
                  </a:outerShdw>
                </a:effectLst>
              </a14:hiddenEffects>
            </a:ext>
          </a:extLst>
        </p:spPr>
      </p:pic>
      <p:sp>
        <p:nvSpPr>
          <p:cNvPr id="223238" name="Text Box 6">
            <a:extLst>
              <a:ext uri="{FF2B5EF4-FFF2-40B4-BE49-F238E27FC236}">
                <a16:creationId xmlns:a16="http://schemas.microsoft.com/office/drawing/2014/main" id="{38CCF1EE-4C16-4B07-C158-67807696F8A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8638" y="1062038"/>
            <a:ext cx="2963862" cy="1181100"/>
          </a:xfrm>
          <a:prstGeom prst="rect">
            <a:avLst/>
          </a:prstGeom>
          <a:noFill/>
          <a:ln>
            <a:noFill/>
          </a:ln>
          <a:effectLst>
            <a:prstShdw prst="shdw17" dist="17961" dir="2700000">
              <a:schemeClr val="accent1">
                <a:gamma/>
                <a:shade val="60000"/>
                <a:invGamma/>
              </a:schemeClr>
            </a:prst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82967" tIns="41484" rIns="82967" bIns="41484">
            <a:spAutoFit/>
          </a:bodyPr>
          <a:lstStyle>
            <a:lvl1pPr marL="381000" indent="-381000" defTabSz="1068388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1pPr>
            <a:lvl2pPr marL="438150" defTabSz="1068388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2pPr>
            <a:lvl3pPr marL="876300" defTabSz="1068388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3pPr>
            <a:lvl4pPr marL="1314450" defTabSz="1068388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4pPr>
            <a:lvl5pPr marL="1751013" defTabSz="1068388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5pPr>
            <a:lvl6pPr marL="2208213" defTabSz="1068388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6pPr>
            <a:lvl7pPr marL="2665413" defTabSz="1068388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7pPr>
            <a:lvl8pPr marL="3122613" defTabSz="1068388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8pPr>
            <a:lvl9pPr marL="3579813" defTabSz="1068388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18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panoramic camera provides the background live video imaging</a:t>
            </a:r>
            <a:endParaRPr lang="en-US" altLang="en-US" sz="180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2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2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3235" grpId="0"/>
      <p:bldP spid="223236" grpId="0"/>
      <p:bldP spid="223238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282" name="Picture 2">
            <a:extLst>
              <a:ext uri="{FF2B5EF4-FFF2-40B4-BE49-F238E27FC236}">
                <a16:creationId xmlns:a16="http://schemas.microsoft.com/office/drawing/2014/main" id="{99C967A9-B80F-C44A-100C-23BA6F0ACFBD}"/>
              </a:ext>
            </a:extLst>
          </p:cNvPr>
          <p:cNvPicPr>
            <a:picLocks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84163" y="1230313"/>
            <a:ext cx="3771900" cy="5029200"/>
          </a:xfrm>
          <a:noFill/>
          <a:ln/>
        </p:spPr>
      </p:pic>
      <p:sp>
        <p:nvSpPr>
          <p:cNvPr id="225283" name="Rectangle 3">
            <a:extLst>
              <a:ext uri="{FF2B5EF4-FFF2-40B4-BE49-F238E27FC236}">
                <a16:creationId xmlns:a16="http://schemas.microsoft.com/office/drawing/2014/main" id="{E7A570F3-1A64-0151-1B5F-BE2D92F0E98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1174750" y="14288"/>
            <a:ext cx="6723063" cy="82867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cmpd="sng" algn="ctr">
                <a:solidFill>
                  <a:srgbClr val="000000"/>
                </a:solidFill>
                <a:prstDash val="solid"/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1429" tIns="45715" rIns="91429" bIns="45715" anchor="t">
            <a:spAutoFit/>
          </a:bodyPr>
          <a:lstStyle/>
          <a:p>
            <a:pPr defTabSz="406400" eaLnBrk="1" hangingPunct="1"/>
            <a:r>
              <a:rPr lang="en-GB" altLang="en-US" sz="3200">
                <a:effectLst/>
                <a:ea typeface="ＭＳ Ｐゴシック" panose="020B0600070205080204" pitchFamily="34" charset="-128"/>
              </a:rPr>
              <a:t>Hardware for 360° video</a:t>
            </a:r>
            <a:endParaRPr lang="en-US" altLang="en-US" sz="3200">
              <a:effectLst/>
              <a:ea typeface="ＭＳ Ｐゴシック" panose="020B0600070205080204" pitchFamily="34" charset="-128"/>
            </a:endParaRPr>
          </a:p>
        </p:txBody>
      </p:sp>
      <p:sp>
        <p:nvSpPr>
          <p:cNvPr id="225284" name="Text Box 4">
            <a:extLst>
              <a:ext uri="{FF2B5EF4-FFF2-40B4-BE49-F238E27FC236}">
                <a16:creationId xmlns:a16="http://schemas.microsoft.com/office/drawing/2014/main" id="{66E2F93A-3939-A7F5-2B88-610D76A9A38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64025" y="1014413"/>
            <a:ext cx="3633788" cy="52562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87583" tIns="43792" rIns="87583" bIns="43792">
            <a:spAutoFit/>
          </a:bodyPr>
          <a:lstStyle>
            <a:lvl1pPr defTabSz="8763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1pPr>
            <a:lvl2pPr marL="438150" defTabSz="8763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2pPr>
            <a:lvl3pPr marL="876300" defTabSz="8763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3pPr>
            <a:lvl4pPr marL="1314450" defTabSz="8763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4pPr>
            <a:lvl5pPr marL="1751013" defTabSz="8763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5pPr>
            <a:lvl6pPr marL="2208213" defTabSz="8763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6pPr>
            <a:lvl7pPr marL="2665413" defTabSz="8763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7pPr>
            <a:lvl8pPr marL="3122613" defTabSz="8763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8pPr>
            <a:lvl9pPr marL="3579813" defTabSz="8763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en-GB" altLang="en-US" sz="20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2 Mp hires Logitech webcam is mounted under a parabolic mirror, inside a Perspex tube</a:t>
            </a:r>
          </a:p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en-GB" altLang="en-US" sz="20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The video stream from the Logitech webcam is processed with a realtime video-unwrapping software, written by Adriano Farina in “Processing”, a  Java-based programming language and environment</a:t>
            </a:r>
          </a:p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en-GB" altLang="en-US" sz="20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It is possible to record the unwrapped video stream to a standard MOV file</a:t>
            </a:r>
            <a:endParaRPr lang="en-US" altLang="en-US" sz="200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5285" name="Line 5">
            <a:extLst>
              <a:ext uri="{FF2B5EF4-FFF2-40B4-BE49-F238E27FC236}">
                <a16:creationId xmlns:a16="http://schemas.microsoft.com/office/drawing/2014/main" id="{CB02C2D3-281A-830C-93DC-C87CF1394C56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2170113" y="1597025"/>
            <a:ext cx="2112962" cy="3484563"/>
          </a:xfrm>
          <a:prstGeom prst="line">
            <a:avLst/>
          </a:prstGeom>
          <a:noFill/>
          <a:ln w="50800">
            <a:solidFill>
              <a:srgbClr val="0000FF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endParaRPr lang="en-GB"/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7330" name="Rectangle 2">
            <a:extLst>
              <a:ext uri="{FF2B5EF4-FFF2-40B4-BE49-F238E27FC236}">
                <a16:creationId xmlns:a16="http://schemas.microsoft.com/office/drawing/2014/main" id="{D60AB948-3CB9-FA5F-9994-F5E3A9312D4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1174750" y="23813"/>
            <a:ext cx="7512050" cy="77787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r>
              <a:rPr lang="en-GB" altLang="en-US">
                <a:effectLst/>
                <a:ea typeface="ＭＳ Ｐゴシック" panose="020B0600070205080204" pitchFamily="34" charset="-128"/>
              </a:rPr>
              <a:t>Video unwrapping</a:t>
            </a:r>
            <a:endParaRPr lang="en-US" altLang="en-US">
              <a:effectLst/>
              <a:ea typeface="ＭＳ Ｐゴシック" panose="020B0600070205080204" pitchFamily="34" charset="-128"/>
            </a:endParaRPr>
          </a:p>
        </p:txBody>
      </p:sp>
      <p:sp>
        <p:nvSpPr>
          <p:cNvPr id="227331" name="Text Box 3">
            <a:extLst>
              <a:ext uri="{FF2B5EF4-FFF2-40B4-BE49-F238E27FC236}">
                <a16:creationId xmlns:a16="http://schemas.microsoft.com/office/drawing/2014/main" id="{B03EFE43-C66A-3326-ADFE-4CCA78F7EE3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03825" y="2854325"/>
            <a:ext cx="2332038" cy="347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87583" tIns="43792" rIns="87583" bIns="43792">
            <a:spAutoFit/>
          </a:bodyPr>
          <a:lstStyle>
            <a:lvl1pPr defTabSz="8763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1pPr>
            <a:lvl2pPr marL="438150" defTabSz="8763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2pPr>
            <a:lvl3pPr marL="876300" defTabSz="8763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3pPr>
            <a:lvl4pPr marL="1314450" defTabSz="8763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4pPr>
            <a:lvl5pPr marL="1751013" defTabSz="8763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5pPr>
            <a:lvl6pPr marL="2208213" defTabSz="8763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6pPr>
            <a:lvl7pPr marL="2665413" defTabSz="8763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7pPr>
            <a:lvl8pPr marL="3122613" defTabSz="8763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8pPr>
            <a:lvl9pPr marL="3579813" defTabSz="8763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 sz="17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Unwrapped image</a:t>
            </a:r>
            <a:endParaRPr lang="en-US" altLang="en-US" sz="170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7332" name="AutoShape 4">
            <a:extLst>
              <a:ext uri="{FF2B5EF4-FFF2-40B4-BE49-F238E27FC236}">
                <a16:creationId xmlns:a16="http://schemas.microsoft.com/office/drawing/2014/main" id="{628D4924-E189-C2A4-569E-1B74C9D8B7F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02188" y="1374775"/>
            <a:ext cx="936625" cy="360363"/>
          </a:xfrm>
          <a:prstGeom prst="leftArrow">
            <a:avLst>
              <a:gd name="adj1" fmla="val 50000"/>
              <a:gd name="adj2" fmla="val 64978"/>
            </a:avLst>
          </a:prstGeom>
          <a:solidFill>
            <a:srgbClr val="FFFF00"/>
          </a:solidFill>
          <a:ln w="9525" algn="ctr">
            <a:solidFill>
              <a:srgbClr val="0000FF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27333" name="AutoShape 5">
            <a:extLst>
              <a:ext uri="{FF2B5EF4-FFF2-40B4-BE49-F238E27FC236}">
                <a16:creationId xmlns:a16="http://schemas.microsoft.com/office/drawing/2014/main" id="{EBAA9794-2CC6-E240-26E2-400D963FF75C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5954713" y="3503613"/>
            <a:ext cx="793750" cy="355600"/>
          </a:xfrm>
          <a:prstGeom prst="leftArrow">
            <a:avLst>
              <a:gd name="adj1" fmla="val 50000"/>
              <a:gd name="adj2" fmla="val 55804"/>
            </a:avLst>
          </a:prstGeom>
          <a:solidFill>
            <a:srgbClr val="FFFF00"/>
          </a:solidFill>
          <a:ln w="9525" algn="ctr">
            <a:solidFill>
              <a:srgbClr val="0000FF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pic>
        <p:nvPicPr>
          <p:cNvPr id="227334" name="Picture 6">
            <a:extLst>
              <a:ext uri="{FF2B5EF4-FFF2-40B4-BE49-F238E27FC236}">
                <a16:creationId xmlns:a16="http://schemas.microsoft.com/office/drawing/2014/main" id="{A365CFB9-8FB0-AED1-A4CD-3F0570FB7BE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650" y="923925"/>
            <a:ext cx="4143375" cy="3079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7335" name="Text Box 7">
            <a:extLst>
              <a:ext uri="{FF2B5EF4-FFF2-40B4-BE49-F238E27FC236}">
                <a16:creationId xmlns:a16="http://schemas.microsoft.com/office/drawing/2014/main" id="{EEB71719-30AD-E174-3E2D-484AA8ACF8A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26125" y="1374775"/>
            <a:ext cx="2154238" cy="347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87583" tIns="43792" rIns="87583" bIns="43792">
            <a:spAutoFit/>
          </a:bodyPr>
          <a:lstStyle>
            <a:lvl1pPr defTabSz="8763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1pPr>
            <a:lvl2pPr marL="438150" defTabSz="8763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2pPr>
            <a:lvl3pPr marL="876300" defTabSz="8763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3pPr>
            <a:lvl4pPr marL="1314450" defTabSz="8763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4pPr>
            <a:lvl5pPr marL="1751013" defTabSz="8763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5pPr>
            <a:lvl6pPr marL="2208213" defTabSz="8763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6pPr>
            <a:lvl7pPr marL="2665413" defTabSz="8763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7pPr>
            <a:lvl8pPr marL="3122613" defTabSz="8763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8pPr>
            <a:lvl9pPr marL="3579813" defTabSz="8763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17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Original image</a:t>
            </a:r>
          </a:p>
        </p:txBody>
      </p:sp>
      <p:pic>
        <p:nvPicPr>
          <p:cNvPr id="227336" name="Picture 8">
            <a:extLst>
              <a:ext uri="{FF2B5EF4-FFF2-40B4-BE49-F238E27FC236}">
                <a16:creationId xmlns:a16="http://schemas.microsoft.com/office/drawing/2014/main" id="{8DC0927F-A13C-A648-268A-B316BAE6A27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4750" y="4130675"/>
            <a:ext cx="7005638" cy="2678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9378" name="Rectangle 2">
            <a:extLst>
              <a:ext uri="{FF2B5EF4-FFF2-40B4-BE49-F238E27FC236}">
                <a16:creationId xmlns:a16="http://schemas.microsoft.com/office/drawing/2014/main" id="{C8305710-E9E9-FD1D-8FFD-596267F3246B}"/>
              </a:ext>
            </a:extLst>
          </p:cNvPr>
          <p:cNvSpPr>
            <a:spLocks noChangeArrowheads="1"/>
          </p:cNvSpPr>
          <p:nvPr>
            <p:ph type="title"/>
          </p:nvPr>
        </p:nvSpPr>
        <p:spPr bwMode="auto">
          <a:xfrm>
            <a:off x="995363" y="192088"/>
            <a:ext cx="7107237" cy="633412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sz="3200">
                <a:effectLst/>
                <a:ea typeface="ＭＳ Ｐゴシック" panose="020B0600070205080204" pitchFamily="34" charset="-128"/>
              </a:rPr>
              <a:t>Video Sample: ScreenRecording</a:t>
            </a:r>
            <a:endParaRPr lang="en-US" altLang="en-US" sz="3200">
              <a:effectLst/>
              <a:ea typeface="ＭＳ Ｐゴシック" panose="020B0600070205080204" pitchFamily="34" charset="-128"/>
            </a:endParaRPr>
          </a:p>
        </p:txBody>
      </p:sp>
      <p:sp>
        <p:nvSpPr>
          <p:cNvPr id="229379" name="Rectangle 3">
            <a:extLst>
              <a:ext uri="{FF2B5EF4-FFF2-40B4-BE49-F238E27FC236}">
                <a16:creationId xmlns:a16="http://schemas.microsoft.com/office/drawing/2014/main" id="{7DDD4170-24DE-3A69-035D-DD4D7DA4BF0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74750" y="246063"/>
            <a:ext cx="7500938" cy="411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87583" tIns="43792" rIns="87583" bIns="43792" anchor="ctr"/>
          <a:lstStyle>
            <a:lvl1pPr algn="ctr" eaLnBrk="0" hangingPunct="0">
              <a:lnSpc>
                <a:spcPts val="5800"/>
              </a:lnSpc>
              <a:defRPr sz="3600">
                <a:solidFill>
                  <a:srgbClr val="000099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algn="ctr" eaLnBrk="0" hangingPunct="0">
              <a:lnSpc>
                <a:spcPts val="5800"/>
              </a:lnSpc>
              <a:defRPr sz="3600">
                <a:solidFill>
                  <a:srgbClr val="000099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algn="ctr" eaLnBrk="0" hangingPunct="0">
              <a:lnSpc>
                <a:spcPts val="5800"/>
              </a:lnSpc>
              <a:defRPr sz="3600">
                <a:solidFill>
                  <a:srgbClr val="000099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algn="ctr" eaLnBrk="0" hangingPunct="0">
              <a:lnSpc>
                <a:spcPts val="5800"/>
              </a:lnSpc>
              <a:defRPr sz="3600">
                <a:solidFill>
                  <a:srgbClr val="000099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algn="ctr" eaLnBrk="0" hangingPunct="0">
              <a:lnSpc>
                <a:spcPts val="5800"/>
              </a:lnSpc>
              <a:defRPr sz="3600">
                <a:solidFill>
                  <a:srgbClr val="000099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457200" algn="ctr" eaLnBrk="0" fontAlgn="base" hangingPunct="0">
              <a:lnSpc>
                <a:spcPts val="5800"/>
              </a:lnSpc>
              <a:spcBef>
                <a:spcPct val="0"/>
              </a:spcBef>
              <a:spcAft>
                <a:spcPct val="0"/>
              </a:spcAft>
              <a:defRPr sz="3600">
                <a:solidFill>
                  <a:srgbClr val="000099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914400" algn="ctr" eaLnBrk="0" fontAlgn="base" hangingPunct="0">
              <a:lnSpc>
                <a:spcPts val="5800"/>
              </a:lnSpc>
              <a:spcBef>
                <a:spcPct val="0"/>
              </a:spcBef>
              <a:spcAft>
                <a:spcPct val="0"/>
              </a:spcAft>
              <a:defRPr sz="3600">
                <a:solidFill>
                  <a:srgbClr val="000099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1371600" algn="ctr" eaLnBrk="0" fontAlgn="base" hangingPunct="0">
              <a:lnSpc>
                <a:spcPts val="5800"/>
              </a:lnSpc>
              <a:spcBef>
                <a:spcPct val="0"/>
              </a:spcBef>
              <a:spcAft>
                <a:spcPct val="0"/>
              </a:spcAft>
              <a:defRPr sz="3600">
                <a:solidFill>
                  <a:srgbClr val="000099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1828800" algn="ctr" eaLnBrk="0" fontAlgn="base" hangingPunct="0">
              <a:lnSpc>
                <a:spcPts val="5800"/>
              </a:lnSpc>
              <a:spcBef>
                <a:spcPct val="0"/>
              </a:spcBef>
              <a:spcAft>
                <a:spcPct val="0"/>
              </a:spcAft>
              <a:defRPr sz="3600">
                <a:solidFill>
                  <a:srgbClr val="000099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endParaRPr lang="en-US" altLang="en-US"/>
          </a:p>
        </p:txBody>
      </p:sp>
      <p:pic>
        <p:nvPicPr>
          <p:cNvPr id="229382" name="Picture 6">
            <a:extLst>
              <a:ext uri="{FF2B5EF4-FFF2-40B4-BE49-F238E27FC236}">
                <a16:creationId xmlns:a16="http://schemas.microsoft.com/office/drawing/2014/main" id="{A3F3576A-AFA7-7BCB-F12C-DA4A5248C9AF}"/>
              </a:ext>
            </a:extLst>
          </p:cNvPr>
          <p:cNvPicPr>
            <a:picLocks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19138" y="963613"/>
            <a:ext cx="7680325" cy="5761037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FE99F2-5BE5-A20A-94CF-E7F886BB38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9378" name="Rectangle 2">
            <a:extLst>
              <a:ext uri="{FF2B5EF4-FFF2-40B4-BE49-F238E27FC236}">
                <a16:creationId xmlns:a16="http://schemas.microsoft.com/office/drawing/2014/main" id="{A8D5BBF4-868C-B62D-4AB0-2E834F4DB771}"/>
              </a:ext>
            </a:extLst>
          </p:cNvPr>
          <p:cNvSpPr>
            <a:spLocks noChangeArrowheads="1"/>
          </p:cNvSpPr>
          <p:nvPr>
            <p:ph type="title"/>
          </p:nvPr>
        </p:nvSpPr>
        <p:spPr bwMode="auto">
          <a:xfrm>
            <a:off x="995363" y="192088"/>
            <a:ext cx="7107237" cy="633412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sz="3200">
                <a:effectLst/>
                <a:ea typeface="ＭＳ Ｐゴシック" panose="020B0600070205080204" pitchFamily="34" charset="-128"/>
              </a:rPr>
              <a:t>Video Sample: ScreenRecording</a:t>
            </a:r>
            <a:endParaRPr lang="en-US" altLang="en-US" sz="3200">
              <a:effectLst/>
              <a:ea typeface="ＭＳ Ｐゴシック" panose="020B0600070205080204" pitchFamily="34" charset="-128"/>
            </a:endParaRPr>
          </a:p>
        </p:txBody>
      </p:sp>
      <p:sp>
        <p:nvSpPr>
          <p:cNvPr id="229379" name="Rectangle 3">
            <a:extLst>
              <a:ext uri="{FF2B5EF4-FFF2-40B4-BE49-F238E27FC236}">
                <a16:creationId xmlns:a16="http://schemas.microsoft.com/office/drawing/2014/main" id="{11D67326-D6D5-5F7A-C021-E888CD977BF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74750" y="246063"/>
            <a:ext cx="7500938" cy="411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87583" tIns="43792" rIns="87583" bIns="43792" anchor="ctr"/>
          <a:lstStyle>
            <a:lvl1pPr algn="ctr" eaLnBrk="0" hangingPunct="0">
              <a:lnSpc>
                <a:spcPts val="5800"/>
              </a:lnSpc>
              <a:defRPr sz="3600">
                <a:solidFill>
                  <a:srgbClr val="000099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algn="ctr" eaLnBrk="0" hangingPunct="0">
              <a:lnSpc>
                <a:spcPts val="5800"/>
              </a:lnSpc>
              <a:defRPr sz="3600">
                <a:solidFill>
                  <a:srgbClr val="000099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algn="ctr" eaLnBrk="0" hangingPunct="0">
              <a:lnSpc>
                <a:spcPts val="5800"/>
              </a:lnSpc>
              <a:defRPr sz="3600">
                <a:solidFill>
                  <a:srgbClr val="000099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algn="ctr" eaLnBrk="0" hangingPunct="0">
              <a:lnSpc>
                <a:spcPts val="5800"/>
              </a:lnSpc>
              <a:defRPr sz="3600">
                <a:solidFill>
                  <a:srgbClr val="000099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algn="ctr" eaLnBrk="0" hangingPunct="0">
              <a:lnSpc>
                <a:spcPts val="5800"/>
              </a:lnSpc>
              <a:defRPr sz="3600">
                <a:solidFill>
                  <a:srgbClr val="000099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457200" algn="ctr" eaLnBrk="0" fontAlgn="base" hangingPunct="0">
              <a:lnSpc>
                <a:spcPts val="5800"/>
              </a:lnSpc>
              <a:spcBef>
                <a:spcPct val="0"/>
              </a:spcBef>
              <a:spcAft>
                <a:spcPct val="0"/>
              </a:spcAft>
              <a:defRPr sz="3600">
                <a:solidFill>
                  <a:srgbClr val="000099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914400" algn="ctr" eaLnBrk="0" fontAlgn="base" hangingPunct="0">
              <a:lnSpc>
                <a:spcPts val="5800"/>
              </a:lnSpc>
              <a:spcBef>
                <a:spcPct val="0"/>
              </a:spcBef>
              <a:spcAft>
                <a:spcPct val="0"/>
              </a:spcAft>
              <a:defRPr sz="3600">
                <a:solidFill>
                  <a:srgbClr val="000099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1371600" algn="ctr" eaLnBrk="0" fontAlgn="base" hangingPunct="0">
              <a:lnSpc>
                <a:spcPts val="5800"/>
              </a:lnSpc>
              <a:spcBef>
                <a:spcPct val="0"/>
              </a:spcBef>
              <a:spcAft>
                <a:spcPct val="0"/>
              </a:spcAft>
              <a:defRPr sz="3600">
                <a:solidFill>
                  <a:srgbClr val="000099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1828800" algn="ctr" eaLnBrk="0" fontAlgn="base" hangingPunct="0">
              <a:lnSpc>
                <a:spcPts val="5800"/>
              </a:lnSpc>
              <a:spcBef>
                <a:spcPct val="0"/>
              </a:spcBef>
              <a:spcAft>
                <a:spcPct val="0"/>
              </a:spcAft>
              <a:defRPr sz="3600">
                <a:solidFill>
                  <a:srgbClr val="000099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endParaRPr lang="en-US" altLang="en-US"/>
          </a:p>
        </p:txBody>
      </p:sp>
      <p:pic>
        <p:nvPicPr>
          <p:cNvPr id="229382" name="Picture 6">
            <a:extLst>
              <a:ext uri="{FF2B5EF4-FFF2-40B4-BE49-F238E27FC236}">
                <a16:creationId xmlns:a16="http://schemas.microsoft.com/office/drawing/2014/main" id="{137B4279-0FCB-3C53-C9ED-EBA2541FBC86}"/>
              </a:ext>
            </a:extLst>
          </p:cNvPr>
          <p:cNvPicPr>
            <a:picLocks noChangeAspect="1" noChangeArrowheads="1"/>
          </p:cNvPicPr>
          <p:nvPr>
            <p:ph sz="half" idx="2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19138" y="963613"/>
            <a:ext cx="7680325" cy="5761037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Screen Recording 2">
            <a:hlinkClick r:id="" action="ppaction://media"/>
            <a:extLst>
              <a:ext uri="{FF2B5EF4-FFF2-40B4-BE49-F238E27FC236}">
                <a16:creationId xmlns:a16="http://schemas.microsoft.com/office/drawing/2014/main" id="{F1FA471C-A914-9CD2-7C09-572FDE8C43A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19137" y="963613"/>
            <a:ext cx="7680325" cy="57602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65160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978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D5C79845-CE4A-0925-0382-ACCA26BAE3E0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1441450" y="192088"/>
            <a:ext cx="6218238" cy="1141412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01046" tIns="50523" rIns="101046" bIns="50523" anchor="ctr"/>
          <a:lstStyle/>
          <a:p>
            <a:r>
              <a:rPr lang="en-US" altLang="en-US">
                <a:effectLst/>
                <a:ea typeface="ＭＳ Ｐゴシック" panose="020B0600070205080204" pitchFamily="34" charset="-128"/>
              </a:rPr>
              <a:t>Example of post-processing </a:t>
            </a:r>
            <a:r>
              <a:rPr lang="en-US" altLang="en-US" sz="2800">
                <a:solidFill>
                  <a:schemeClr val="tx1"/>
                </a:solidFill>
                <a:effectLst/>
                <a:ea typeface="ＭＳ Ｐゴシック" panose="020B0600070205080204" pitchFamily="34" charset="-128"/>
              </a:rPr>
              <a:t>with 7 fixed microphones</a:t>
            </a:r>
            <a:endParaRPr lang="it-IT" altLang="en-US" sz="2800">
              <a:solidFill>
                <a:schemeClr val="tx1"/>
              </a:solidFill>
              <a:effectLst/>
              <a:ea typeface="ＭＳ Ｐゴシック" panose="020B0600070205080204" pitchFamily="34" charset="-128"/>
            </a:endParaRPr>
          </a:p>
        </p:txBody>
      </p:sp>
      <p:pic>
        <p:nvPicPr>
          <p:cNvPr id="235523" name="Immagine 7" descr="Pagine da 101-02.jpg">
            <a:extLst>
              <a:ext uri="{FF2B5EF4-FFF2-40B4-BE49-F238E27FC236}">
                <a16:creationId xmlns:a16="http://schemas.microsoft.com/office/drawing/2014/main" id="{97475561-201B-C2FE-D532-A29D3040428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913" y="1481138"/>
            <a:ext cx="7889875" cy="19478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524" name="Picture 4">
            <a:extLst>
              <a:ext uri="{FF2B5EF4-FFF2-40B4-BE49-F238E27FC236}">
                <a16:creationId xmlns:a16="http://schemas.microsoft.com/office/drawing/2014/main" id="{A8D57FB5-6F99-74B8-3C20-0855C11D88A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3825" y="3346450"/>
            <a:ext cx="3325813" cy="3475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5525" name="Freeform 5">
            <a:extLst>
              <a:ext uri="{FF2B5EF4-FFF2-40B4-BE49-F238E27FC236}">
                <a16:creationId xmlns:a16="http://schemas.microsoft.com/office/drawing/2014/main" id="{84303736-BB38-F89C-70CC-187842B964BA}"/>
              </a:ext>
            </a:extLst>
          </p:cNvPr>
          <p:cNvSpPr>
            <a:spLocks/>
          </p:cNvSpPr>
          <p:nvPr/>
        </p:nvSpPr>
        <p:spPr bwMode="auto">
          <a:xfrm>
            <a:off x="4203700" y="3071813"/>
            <a:ext cx="244475" cy="766762"/>
          </a:xfrm>
          <a:custGeom>
            <a:avLst/>
            <a:gdLst>
              <a:gd name="T0" fmla="*/ 38 w 272"/>
              <a:gd name="T1" fmla="*/ 370 h 424"/>
              <a:gd name="T2" fmla="*/ 0 w 272"/>
              <a:gd name="T3" fmla="*/ 272 h 424"/>
              <a:gd name="T4" fmla="*/ 0 w 272"/>
              <a:gd name="T5" fmla="*/ 136 h 424"/>
              <a:gd name="T6" fmla="*/ 45 w 272"/>
              <a:gd name="T7" fmla="*/ 45 h 424"/>
              <a:gd name="T8" fmla="*/ 91 w 272"/>
              <a:gd name="T9" fmla="*/ 0 h 424"/>
              <a:gd name="T10" fmla="*/ 181 w 272"/>
              <a:gd name="T11" fmla="*/ 0 h 424"/>
              <a:gd name="T12" fmla="*/ 227 w 272"/>
              <a:gd name="T13" fmla="*/ 45 h 424"/>
              <a:gd name="T14" fmla="*/ 272 w 272"/>
              <a:gd name="T15" fmla="*/ 136 h 424"/>
              <a:gd name="T16" fmla="*/ 272 w 272"/>
              <a:gd name="T17" fmla="*/ 272 h 424"/>
              <a:gd name="T18" fmla="*/ 236 w 272"/>
              <a:gd name="T19" fmla="*/ 376 h 424"/>
              <a:gd name="T20" fmla="*/ 182 w 272"/>
              <a:gd name="T21" fmla="*/ 424 h 424"/>
              <a:gd name="T22" fmla="*/ 136 w 272"/>
              <a:gd name="T23" fmla="*/ 408 h 424"/>
              <a:gd name="T24" fmla="*/ 86 w 272"/>
              <a:gd name="T25" fmla="*/ 424 h 424"/>
              <a:gd name="T26" fmla="*/ 38 w 272"/>
              <a:gd name="T27" fmla="*/ 370 h 42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0" t="0" r="r" b="b"/>
            <a:pathLst>
              <a:path w="272" h="424">
                <a:moveTo>
                  <a:pt x="38" y="370"/>
                </a:moveTo>
                <a:lnTo>
                  <a:pt x="0" y="272"/>
                </a:lnTo>
                <a:lnTo>
                  <a:pt x="0" y="136"/>
                </a:lnTo>
                <a:lnTo>
                  <a:pt x="45" y="45"/>
                </a:lnTo>
                <a:lnTo>
                  <a:pt x="91" y="0"/>
                </a:lnTo>
                <a:lnTo>
                  <a:pt x="181" y="0"/>
                </a:lnTo>
                <a:lnTo>
                  <a:pt x="227" y="45"/>
                </a:lnTo>
                <a:lnTo>
                  <a:pt x="272" y="136"/>
                </a:lnTo>
                <a:lnTo>
                  <a:pt x="272" y="272"/>
                </a:lnTo>
                <a:lnTo>
                  <a:pt x="236" y="376"/>
                </a:lnTo>
                <a:lnTo>
                  <a:pt x="182" y="424"/>
                </a:lnTo>
                <a:lnTo>
                  <a:pt x="136" y="408"/>
                </a:lnTo>
                <a:lnTo>
                  <a:pt x="86" y="424"/>
                </a:lnTo>
                <a:lnTo>
                  <a:pt x="38" y="370"/>
                </a:lnTo>
                <a:close/>
              </a:path>
            </a:pathLst>
          </a:custGeom>
          <a:noFill/>
          <a:ln w="25400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17961" dir="2700000" algn="ctr" rotWithShape="0">
                    <a:srgbClr val="FF0000">
                      <a:gamma/>
                      <a:shade val="60000"/>
                      <a:invGamma/>
                    </a:srgbClr>
                  </a:outerShdw>
                </a:effectLst>
              </a14:hiddenEffects>
            </a:ext>
          </a:extLst>
        </p:spPr>
        <p:txBody>
          <a:bodyPr lIns="86621" tIns="43311" rIns="86621" bIns="43311"/>
          <a:lstStyle/>
          <a:p>
            <a:endParaRPr lang="en-GB"/>
          </a:p>
        </p:txBody>
      </p:sp>
      <p:sp>
        <p:nvSpPr>
          <p:cNvPr id="235526" name="Freeform 6">
            <a:extLst>
              <a:ext uri="{FF2B5EF4-FFF2-40B4-BE49-F238E27FC236}">
                <a16:creationId xmlns:a16="http://schemas.microsoft.com/office/drawing/2014/main" id="{E99D36EC-B367-370E-1760-FFF45C71F0F7}"/>
              </a:ext>
            </a:extLst>
          </p:cNvPr>
          <p:cNvSpPr>
            <a:spLocks/>
          </p:cNvSpPr>
          <p:nvPr/>
        </p:nvSpPr>
        <p:spPr bwMode="auto">
          <a:xfrm rot="-2218656">
            <a:off x="3956050" y="3154363"/>
            <a:ext cx="368300" cy="768350"/>
          </a:xfrm>
          <a:custGeom>
            <a:avLst/>
            <a:gdLst>
              <a:gd name="T0" fmla="*/ 38 w 272"/>
              <a:gd name="T1" fmla="*/ 370 h 424"/>
              <a:gd name="T2" fmla="*/ 0 w 272"/>
              <a:gd name="T3" fmla="*/ 272 h 424"/>
              <a:gd name="T4" fmla="*/ 0 w 272"/>
              <a:gd name="T5" fmla="*/ 136 h 424"/>
              <a:gd name="T6" fmla="*/ 45 w 272"/>
              <a:gd name="T7" fmla="*/ 45 h 424"/>
              <a:gd name="T8" fmla="*/ 91 w 272"/>
              <a:gd name="T9" fmla="*/ 0 h 424"/>
              <a:gd name="T10" fmla="*/ 181 w 272"/>
              <a:gd name="T11" fmla="*/ 0 h 424"/>
              <a:gd name="T12" fmla="*/ 227 w 272"/>
              <a:gd name="T13" fmla="*/ 45 h 424"/>
              <a:gd name="T14" fmla="*/ 272 w 272"/>
              <a:gd name="T15" fmla="*/ 136 h 424"/>
              <a:gd name="T16" fmla="*/ 272 w 272"/>
              <a:gd name="T17" fmla="*/ 272 h 424"/>
              <a:gd name="T18" fmla="*/ 236 w 272"/>
              <a:gd name="T19" fmla="*/ 376 h 424"/>
              <a:gd name="T20" fmla="*/ 182 w 272"/>
              <a:gd name="T21" fmla="*/ 424 h 424"/>
              <a:gd name="T22" fmla="*/ 136 w 272"/>
              <a:gd name="T23" fmla="*/ 408 h 424"/>
              <a:gd name="T24" fmla="*/ 86 w 272"/>
              <a:gd name="T25" fmla="*/ 424 h 424"/>
              <a:gd name="T26" fmla="*/ 38 w 272"/>
              <a:gd name="T27" fmla="*/ 370 h 42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0" t="0" r="r" b="b"/>
            <a:pathLst>
              <a:path w="272" h="424">
                <a:moveTo>
                  <a:pt x="38" y="370"/>
                </a:moveTo>
                <a:lnTo>
                  <a:pt x="0" y="272"/>
                </a:lnTo>
                <a:lnTo>
                  <a:pt x="0" y="136"/>
                </a:lnTo>
                <a:lnTo>
                  <a:pt x="45" y="45"/>
                </a:lnTo>
                <a:lnTo>
                  <a:pt x="91" y="0"/>
                </a:lnTo>
                <a:lnTo>
                  <a:pt x="181" y="0"/>
                </a:lnTo>
                <a:lnTo>
                  <a:pt x="227" y="45"/>
                </a:lnTo>
                <a:lnTo>
                  <a:pt x="272" y="136"/>
                </a:lnTo>
                <a:lnTo>
                  <a:pt x="272" y="272"/>
                </a:lnTo>
                <a:lnTo>
                  <a:pt x="236" y="376"/>
                </a:lnTo>
                <a:lnTo>
                  <a:pt x="182" y="424"/>
                </a:lnTo>
                <a:lnTo>
                  <a:pt x="136" y="408"/>
                </a:lnTo>
                <a:lnTo>
                  <a:pt x="86" y="424"/>
                </a:lnTo>
                <a:lnTo>
                  <a:pt x="38" y="370"/>
                </a:lnTo>
                <a:close/>
              </a:path>
            </a:pathLst>
          </a:custGeom>
          <a:noFill/>
          <a:ln w="25400">
            <a:solidFill>
              <a:srgbClr val="FFFF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17961" dir="2700000" algn="ctr" rotWithShape="0">
                    <a:srgbClr val="FFFF00">
                      <a:gamma/>
                      <a:shade val="60000"/>
                      <a:invGamma/>
                    </a:srgbClr>
                  </a:outerShdw>
                </a:effectLst>
              </a14:hiddenEffects>
            </a:ext>
          </a:extLst>
        </p:spPr>
        <p:txBody>
          <a:bodyPr lIns="86621" tIns="43311" rIns="86621" bIns="43311"/>
          <a:lstStyle/>
          <a:p>
            <a:endParaRPr lang="en-GB"/>
          </a:p>
        </p:txBody>
      </p:sp>
      <p:sp>
        <p:nvSpPr>
          <p:cNvPr id="235527" name="Freeform 7">
            <a:extLst>
              <a:ext uri="{FF2B5EF4-FFF2-40B4-BE49-F238E27FC236}">
                <a16:creationId xmlns:a16="http://schemas.microsoft.com/office/drawing/2014/main" id="{3B258F34-3215-13A5-8831-2DD71523D447}"/>
              </a:ext>
            </a:extLst>
          </p:cNvPr>
          <p:cNvSpPr>
            <a:spLocks/>
          </p:cNvSpPr>
          <p:nvPr/>
        </p:nvSpPr>
        <p:spPr bwMode="auto">
          <a:xfrm rot="2218656" flipH="1">
            <a:off x="4325938" y="3154363"/>
            <a:ext cx="369887" cy="768350"/>
          </a:xfrm>
          <a:custGeom>
            <a:avLst/>
            <a:gdLst>
              <a:gd name="T0" fmla="*/ 38 w 272"/>
              <a:gd name="T1" fmla="*/ 370 h 424"/>
              <a:gd name="T2" fmla="*/ 0 w 272"/>
              <a:gd name="T3" fmla="*/ 272 h 424"/>
              <a:gd name="T4" fmla="*/ 0 w 272"/>
              <a:gd name="T5" fmla="*/ 136 h 424"/>
              <a:gd name="T6" fmla="*/ 45 w 272"/>
              <a:gd name="T7" fmla="*/ 45 h 424"/>
              <a:gd name="T8" fmla="*/ 91 w 272"/>
              <a:gd name="T9" fmla="*/ 0 h 424"/>
              <a:gd name="T10" fmla="*/ 181 w 272"/>
              <a:gd name="T11" fmla="*/ 0 h 424"/>
              <a:gd name="T12" fmla="*/ 227 w 272"/>
              <a:gd name="T13" fmla="*/ 45 h 424"/>
              <a:gd name="T14" fmla="*/ 272 w 272"/>
              <a:gd name="T15" fmla="*/ 136 h 424"/>
              <a:gd name="T16" fmla="*/ 272 w 272"/>
              <a:gd name="T17" fmla="*/ 272 h 424"/>
              <a:gd name="T18" fmla="*/ 236 w 272"/>
              <a:gd name="T19" fmla="*/ 376 h 424"/>
              <a:gd name="T20" fmla="*/ 182 w 272"/>
              <a:gd name="T21" fmla="*/ 424 h 424"/>
              <a:gd name="T22" fmla="*/ 136 w 272"/>
              <a:gd name="T23" fmla="*/ 408 h 424"/>
              <a:gd name="T24" fmla="*/ 86 w 272"/>
              <a:gd name="T25" fmla="*/ 424 h 424"/>
              <a:gd name="T26" fmla="*/ 38 w 272"/>
              <a:gd name="T27" fmla="*/ 370 h 42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0" t="0" r="r" b="b"/>
            <a:pathLst>
              <a:path w="272" h="424">
                <a:moveTo>
                  <a:pt x="38" y="370"/>
                </a:moveTo>
                <a:lnTo>
                  <a:pt x="0" y="272"/>
                </a:lnTo>
                <a:lnTo>
                  <a:pt x="0" y="136"/>
                </a:lnTo>
                <a:lnTo>
                  <a:pt x="45" y="45"/>
                </a:lnTo>
                <a:lnTo>
                  <a:pt x="91" y="0"/>
                </a:lnTo>
                <a:lnTo>
                  <a:pt x="181" y="0"/>
                </a:lnTo>
                <a:lnTo>
                  <a:pt x="227" y="45"/>
                </a:lnTo>
                <a:lnTo>
                  <a:pt x="272" y="136"/>
                </a:lnTo>
                <a:lnTo>
                  <a:pt x="272" y="272"/>
                </a:lnTo>
                <a:lnTo>
                  <a:pt x="236" y="376"/>
                </a:lnTo>
                <a:lnTo>
                  <a:pt x="182" y="424"/>
                </a:lnTo>
                <a:lnTo>
                  <a:pt x="136" y="408"/>
                </a:lnTo>
                <a:lnTo>
                  <a:pt x="86" y="424"/>
                </a:lnTo>
                <a:lnTo>
                  <a:pt x="38" y="370"/>
                </a:lnTo>
                <a:close/>
              </a:path>
            </a:pathLst>
          </a:custGeom>
          <a:noFill/>
          <a:ln w="25400">
            <a:solidFill>
              <a:srgbClr val="FFFF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17961" dir="2700000" algn="ctr" rotWithShape="0">
                    <a:srgbClr val="FFFF00">
                      <a:gamma/>
                      <a:shade val="60000"/>
                      <a:invGamma/>
                    </a:srgbClr>
                  </a:outerShdw>
                </a:effectLst>
              </a14:hiddenEffects>
            </a:ext>
          </a:extLst>
        </p:spPr>
        <p:txBody>
          <a:bodyPr lIns="86621" tIns="43311" rIns="86621" bIns="43311"/>
          <a:lstStyle/>
          <a:p>
            <a:endParaRPr lang="en-GB"/>
          </a:p>
        </p:txBody>
      </p:sp>
      <p:sp>
        <p:nvSpPr>
          <p:cNvPr id="235528" name="Freeform 8">
            <a:extLst>
              <a:ext uri="{FF2B5EF4-FFF2-40B4-BE49-F238E27FC236}">
                <a16:creationId xmlns:a16="http://schemas.microsoft.com/office/drawing/2014/main" id="{767F87C7-CFA0-C44A-C361-A023081AAF7E}"/>
              </a:ext>
            </a:extLst>
          </p:cNvPr>
          <p:cNvSpPr>
            <a:spLocks/>
          </p:cNvSpPr>
          <p:nvPr/>
        </p:nvSpPr>
        <p:spPr bwMode="auto">
          <a:xfrm rot="16719620">
            <a:off x="3770312" y="3509963"/>
            <a:ext cx="574675" cy="577850"/>
          </a:xfrm>
          <a:custGeom>
            <a:avLst/>
            <a:gdLst>
              <a:gd name="T0" fmla="*/ 38 w 272"/>
              <a:gd name="T1" fmla="*/ 370 h 424"/>
              <a:gd name="T2" fmla="*/ 0 w 272"/>
              <a:gd name="T3" fmla="*/ 272 h 424"/>
              <a:gd name="T4" fmla="*/ 0 w 272"/>
              <a:gd name="T5" fmla="*/ 136 h 424"/>
              <a:gd name="T6" fmla="*/ 45 w 272"/>
              <a:gd name="T7" fmla="*/ 45 h 424"/>
              <a:gd name="T8" fmla="*/ 91 w 272"/>
              <a:gd name="T9" fmla="*/ 0 h 424"/>
              <a:gd name="T10" fmla="*/ 181 w 272"/>
              <a:gd name="T11" fmla="*/ 0 h 424"/>
              <a:gd name="T12" fmla="*/ 227 w 272"/>
              <a:gd name="T13" fmla="*/ 45 h 424"/>
              <a:gd name="T14" fmla="*/ 272 w 272"/>
              <a:gd name="T15" fmla="*/ 136 h 424"/>
              <a:gd name="T16" fmla="*/ 272 w 272"/>
              <a:gd name="T17" fmla="*/ 272 h 424"/>
              <a:gd name="T18" fmla="*/ 236 w 272"/>
              <a:gd name="T19" fmla="*/ 376 h 424"/>
              <a:gd name="T20" fmla="*/ 182 w 272"/>
              <a:gd name="T21" fmla="*/ 424 h 424"/>
              <a:gd name="T22" fmla="*/ 136 w 272"/>
              <a:gd name="T23" fmla="*/ 408 h 424"/>
              <a:gd name="T24" fmla="*/ 86 w 272"/>
              <a:gd name="T25" fmla="*/ 424 h 424"/>
              <a:gd name="T26" fmla="*/ 38 w 272"/>
              <a:gd name="T27" fmla="*/ 370 h 42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0" t="0" r="r" b="b"/>
            <a:pathLst>
              <a:path w="272" h="424">
                <a:moveTo>
                  <a:pt x="38" y="370"/>
                </a:moveTo>
                <a:lnTo>
                  <a:pt x="0" y="272"/>
                </a:lnTo>
                <a:lnTo>
                  <a:pt x="0" y="136"/>
                </a:lnTo>
                <a:lnTo>
                  <a:pt x="45" y="45"/>
                </a:lnTo>
                <a:lnTo>
                  <a:pt x="91" y="0"/>
                </a:lnTo>
                <a:lnTo>
                  <a:pt x="181" y="0"/>
                </a:lnTo>
                <a:lnTo>
                  <a:pt x="227" y="45"/>
                </a:lnTo>
                <a:lnTo>
                  <a:pt x="272" y="136"/>
                </a:lnTo>
                <a:lnTo>
                  <a:pt x="272" y="272"/>
                </a:lnTo>
                <a:lnTo>
                  <a:pt x="236" y="376"/>
                </a:lnTo>
                <a:lnTo>
                  <a:pt x="182" y="424"/>
                </a:lnTo>
                <a:lnTo>
                  <a:pt x="136" y="408"/>
                </a:lnTo>
                <a:lnTo>
                  <a:pt x="86" y="424"/>
                </a:lnTo>
                <a:lnTo>
                  <a:pt x="38" y="370"/>
                </a:lnTo>
                <a:close/>
              </a:path>
            </a:pathLst>
          </a:custGeom>
          <a:noFill/>
          <a:ln w="25400">
            <a:solidFill>
              <a:srgbClr val="0000FF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17961" dir="2700000" algn="ctr" rotWithShape="0">
                    <a:srgbClr val="0000FF">
                      <a:gamma/>
                      <a:shade val="60000"/>
                      <a:invGamma/>
                    </a:srgbClr>
                  </a:outerShdw>
                </a:effectLst>
              </a14:hiddenEffects>
            </a:ext>
          </a:extLst>
        </p:spPr>
        <p:txBody>
          <a:bodyPr lIns="86621" tIns="43311" rIns="86621" bIns="43311"/>
          <a:lstStyle/>
          <a:p>
            <a:endParaRPr lang="en-GB"/>
          </a:p>
        </p:txBody>
      </p:sp>
      <p:sp>
        <p:nvSpPr>
          <p:cNvPr id="235529" name="Freeform 9">
            <a:extLst>
              <a:ext uri="{FF2B5EF4-FFF2-40B4-BE49-F238E27FC236}">
                <a16:creationId xmlns:a16="http://schemas.microsoft.com/office/drawing/2014/main" id="{B18E73AF-B7AC-3B16-096D-F6A4741CF8F5}"/>
              </a:ext>
            </a:extLst>
          </p:cNvPr>
          <p:cNvSpPr>
            <a:spLocks/>
          </p:cNvSpPr>
          <p:nvPr/>
        </p:nvSpPr>
        <p:spPr bwMode="auto">
          <a:xfrm rot="4811023" flipH="1">
            <a:off x="4306094" y="3512344"/>
            <a:ext cx="574675" cy="573087"/>
          </a:xfrm>
          <a:custGeom>
            <a:avLst/>
            <a:gdLst>
              <a:gd name="T0" fmla="*/ 38 w 272"/>
              <a:gd name="T1" fmla="*/ 370 h 424"/>
              <a:gd name="T2" fmla="*/ 0 w 272"/>
              <a:gd name="T3" fmla="*/ 272 h 424"/>
              <a:gd name="T4" fmla="*/ 0 w 272"/>
              <a:gd name="T5" fmla="*/ 136 h 424"/>
              <a:gd name="T6" fmla="*/ 45 w 272"/>
              <a:gd name="T7" fmla="*/ 45 h 424"/>
              <a:gd name="T8" fmla="*/ 91 w 272"/>
              <a:gd name="T9" fmla="*/ 0 h 424"/>
              <a:gd name="T10" fmla="*/ 181 w 272"/>
              <a:gd name="T11" fmla="*/ 0 h 424"/>
              <a:gd name="T12" fmla="*/ 227 w 272"/>
              <a:gd name="T13" fmla="*/ 45 h 424"/>
              <a:gd name="T14" fmla="*/ 272 w 272"/>
              <a:gd name="T15" fmla="*/ 136 h 424"/>
              <a:gd name="T16" fmla="*/ 272 w 272"/>
              <a:gd name="T17" fmla="*/ 272 h 424"/>
              <a:gd name="T18" fmla="*/ 236 w 272"/>
              <a:gd name="T19" fmla="*/ 376 h 424"/>
              <a:gd name="T20" fmla="*/ 182 w 272"/>
              <a:gd name="T21" fmla="*/ 424 h 424"/>
              <a:gd name="T22" fmla="*/ 136 w 272"/>
              <a:gd name="T23" fmla="*/ 408 h 424"/>
              <a:gd name="T24" fmla="*/ 86 w 272"/>
              <a:gd name="T25" fmla="*/ 424 h 424"/>
              <a:gd name="T26" fmla="*/ 38 w 272"/>
              <a:gd name="T27" fmla="*/ 370 h 42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0" t="0" r="r" b="b"/>
            <a:pathLst>
              <a:path w="272" h="424">
                <a:moveTo>
                  <a:pt x="38" y="370"/>
                </a:moveTo>
                <a:lnTo>
                  <a:pt x="0" y="272"/>
                </a:lnTo>
                <a:lnTo>
                  <a:pt x="0" y="136"/>
                </a:lnTo>
                <a:lnTo>
                  <a:pt x="45" y="45"/>
                </a:lnTo>
                <a:lnTo>
                  <a:pt x="91" y="0"/>
                </a:lnTo>
                <a:lnTo>
                  <a:pt x="181" y="0"/>
                </a:lnTo>
                <a:lnTo>
                  <a:pt x="227" y="45"/>
                </a:lnTo>
                <a:lnTo>
                  <a:pt x="272" y="136"/>
                </a:lnTo>
                <a:lnTo>
                  <a:pt x="272" y="272"/>
                </a:lnTo>
                <a:lnTo>
                  <a:pt x="236" y="376"/>
                </a:lnTo>
                <a:lnTo>
                  <a:pt x="182" y="424"/>
                </a:lnTo>
                <a:lnTo>
                  <a:pt x="136" y="408"/>
                </a:lnTo>
                <a:lnTo>
                  <a:pt x="86" y="424"/>
                </a:lnTo>
                <a:lnTo>
                  <a:pt x="38" y="370"/>
                </a:lnTo>
                <a:close/>
              </a:path>
            </a:pathLst>
          </a:custGeom>
          <a:noFill/>
          <a:ln w="25400">
            <a:solidFill>
              <a:srgbClr val="0000FF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17961" dir="2700000" algn="ctr" rotWithShape="0">
                    <a:srgbClr val="0000FF">
                      <a:gamma/>
                      <a:shade val="60000"/>
                      <a:invGamma/>
                    </a:srgbClr>
                  </a:outerShdw>
                </a:effectLst>
              </a14:hiddenEffects>
            </a:ext>
          </a:extLst>
        </p:spPr>
        <p:txBody>
          <a:bodyPr lIns="86621" tIns="43311" rIns="86621" bIns="43311"/>
          <a:lstStyle/>
          <a:p>
            <a:endParaRPr lang="en-GB"/>
          </a:p>
        </p:txBody>
      </p:sp>
      <p:sp>
        <p:nvSpPr>
          <p:cNvPr id="235530" name="Freeform 10">
            <a:extLst>
              <a:ext uri="{FF2B5EF4-FFF2-40B4-BE49-F238E27FC236}">
                <a16:creationId xmlns:a16="http://schemas.microsoft.com/office/drawing/2014/main" id="{B0383636-BAE3-4187-8CF5-77B686388BD4}"/>
              </a:ext>
            </a:extLst>
          </p:cNvPr>
          <p:cNvSpPr>
            <a:spLocks/>
          </p:cNvSpPr>
          <p:nvPr/>
        </p:nvSpPr>
        <p:spPr bwMode="auto">
          <a:xfrm rot="12694496">
            <a:off x="3892550" y="3759200"/>
            <a:ext cx="555625" cy="766763"/>
          </a:xfrm>
          <a:custGeom>
            <a:avLst/>
            <a:gdLst>
              <a:gd name="T0" fmla="*/ 38 w 272"/>
              <a:gd name="T1" fmla="*/ 370 h 424"/>
              <a:gd name="T2" fmla="*/ 0 w 272"/>
              <a:gd name="T3" fmla="*/ 272 h 424"/>
              <a:gd name="T4" fmla="*/ 0 w 272"/>
              <a:gd name="T5" fmla="*/ 136 h 424"/>
              <a:gd name="T6" fmla="*/ 45 w 272"/>
              <a:gd name="T7" fmla="*/ 45 h 424"/>
              <a:gd name="T8" fmla="*/ 91 w 272"/>
              <a:gd name="T9" fmla="*/ 0 h 424"/>
              <a:gd name="T10" fmla="*/ 181 w 272"/>
              <a:gd name="T11" fmla="*/ 0 h 424"/>
              <a:gd name="T12" fmla="*/ 227 w 272"/>
              <a:gd name="T13" fmla="*/ 45 h 424"/>
              <a:gd name="T14" fmla="*/ 272 w 272"/>
              <a:gd name="T15" fmla="*/ 136 h 424"/>
              <a:gd name="T16" fmla="*/ 272 w 272"/>
              <a:gd name="T17" fmla="*/ 272 h 424"/>
              <a:gd name="T18" fmla="*/ 236 w 272"/>
              <a:gd name="T19" fmla="*/ 376 h 424"/>
              <a:gd name="T20" fmla="*/ 182 w 272"/>
              <a:gd name="T21" fmla="*/ 424 h 424"/>
              <a:gd name="T22" fmla="*/ 136 w 272"/>
              <a:gd name="T23" fmla="*/ 408 h 424"/>
              <a:gd name="T24" fmla="*/ 86 w 272"/>
              <a:gd name="T25" fmla="*/ 424 h 424"/>
              <a:gd name="T26" fmla="*/ 38 w 272"/>
              <a:gd name="T27" fmla="*/ 370 h 42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0" t="0" r="r" b="b"/>
            <a:pathLst>
              <a:path w="272" h="424">
                <a:moveTo>
                  <a:pt x="38" y="370"/>
                </a:moveTo>
                <a:lnTo>
                  <a:pt x="0" y="272"/>
                </a:lnTo>
                <a:lnTo>
                  <a:pt x="0" y="136"/>
                </a:lnTo>
                <a:lnTo>
                  <a:pt x="45" y="45"/>
                </a:lnTo>
                <a:lnTo>
                  <a:pt x="91" y="0"/>
                </a:lnTo>
                <a:lnTo>
                  <a:pt x="181" y="0"/>
                </a:lnTo>
                <a:lnTo>
                  <a:pt x="227" y="45"/>
                </a:lnTo>
                <a:lnTo>
                  <a:pt x="272" y="136"/>
                </a:lnTo>
                <a:lnTo>
                  <a:pt x="272" y="272"/>
                </a:lnTo>
                <a:lnTo>
                  <a:pt x="236" y="376"/>
                </a:lnTo>
                <a:lnTo>
                  <a:pt x="182" y="424"/>
                </a:lnTo>
                <a:lnTo>
                  <a:pt x="136" y="408"/>
                </a:lnTo>
                <a:lnTo>
                  <a:pt x="86" y="424"/>
                </a:lnTo>
                <a:lnTo>
                  <a:pt x="38" y="370"/>
                </a:lnTo>
                <a:close/>
              </a:path>
            </a:pathLst>
          </a:cu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17961" dir="2700000" algn="ctr" rotWithShape="0">
                    <a:schemeClr val="tx1">
                      <a:gamma/>
                      <a:shade val="60000"/>
                      <a:invGamma/>
                    </a:schemeClr>
                  </a:outerShdw>
                </a:effectLst>
              </a14:hiddenEffects>
            </a:ext>
          </a:extLst>
        </p:spPr>
        <p:txBody>
          <a:bodyPr lIns="86621" tIns="43311" rIns="86621" bIns="43311"/>
          <a:lstStyle/>
          <a:p>
            <a:endParaRPr lang="en-GB"/>
          </a:p>
        </p:txBody>
      </p:sp>
      <p:sp>
        <p:nvSpPr>
          <p:cNvPr id="235531" name="Freeform 11">
            <a:extLst>
              <a:ext uri="{FF2B5EF4-FFF2-40B4-BE49-F238E27FC236}">
                <a16:creationId xmlns:a16="http://schemas.microsoft.com/office/drawing/2014/main" id="{E87BCB60-B11A-0793-6F04-6CE77261B256}"/>
              </a:ext>
            </a:extLst>
          </p:cNvPr>
          <p:cNvSpPr>
            <a:spLocks/>
          </p:cNvSpPr>
          <p:nvPr/>
        </p:nvSpPr>
        <p:spPr bwMode="auto">
          <a:xfrm rot="8905504" flipH="1">
            <a:off x="4203700" y="3759200"/>
            <a:ext cx="552450" cy="766763"/>
          </a:xfrm>
          <a:custGeom>
            <a:avLst/>
            <a:gdLst>
              <a:gd name="T0" fmla="*/ 38 w 272"/>
              <a:gd name="T1" fmla="*/ 370 h 424"/>
              <a:gd name="T2" fmla="*/ 0 w 272"/>
              <a:gd name="T3" fmla="*/ 272 h 424"/>
              <a:gd name="T4" fmla="*/ 0 w 272"/>
              <a:gd name="T5" fmla="*/ 136 h 424"/>
              <a:gd name="T6" fmla="*/ 45 w 272"/>
              <a:gd name="T7" fmla="*/ 45 h 424"/>
              <a:gd name="T8" fmla="*/ 91 w 272"/>
              <a:gd name="T9" fmla="*/ 0 h 424"/>
              <a:gd name="T10" fmla="*/ 181 w 272"/>
              <a:gd name="T11" fmla="*/ 0 h 424"/>
              <a:gd name="T12" fmla="*/ 227 w 272"/>
              <a:gd name="T13" fmla="*/ 45 h 424"/>
              <a:gd name="T14" fmla="*/ 272 w 272"/>
              <a:gd name="T15" fmla="*/ 136 h 424"/>
              <a:gd name="T16" fmla="*/ 272 w 272"/>
              <a:gd name="T17" fmla="*/ 272 h 424"/>
              <a:gd name="T18" fmla="*/ 236 w 272"/>
              <a:gd name="T19" fmla="*/ 376 h 424"/>
              <a:gd name="T20" fmla="*/ 182 w 272"/>
              <a:gd name="T21" fmla="*/ 424 h 424"/>
              <a:gd name="T22" fmla="*/ 136 w 272"/>
              <a:gd name="T23" fmla="*/ 408 h 424"/>
              <a:gd name="T24" fmla="*/ 86 w 272"/>
              <a:gd name="T25" fmla="*/ 424 h 424"/>
              <a:gd name="T26" fmla="*/ 38 w 272"/>
              <a:gd name="T27" fmla="*/ 370 h 42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0" t="0" r="r" b="b"/>
            <a:pathLst>
              <a:path w="272" h="424">
                <a:moveTo>
                  <a:pt x="38" y="370"/>
                </a:moveTo>
                <a:lnTo>
                  <a:pt x="0" y="272"/>
                </a:lnTo>
                <a:lnTo>
                  <a:pt x="0" y="136"/>
                </a:lnTo>
                <a:lnTo>
                  <a:pt x="45" y="45"/>
                </a:lnTo>
                <a:lnTo>
                  <a:pt x="91" y="0"/>
                </a:lnTo>
                <a:lnTo>
                  <a:pt x="181" y="0"/>
                </a:lnTo>
                <a:lnTo>
                  <a:pt x="227" y="45"/>
                </a:lnTo>
                <a:lnTo>
                  <a:pt x="272" y="136"/>
                </a:lnTo>
                <a:lnTo>
                  <a:pt x="272" y="272"/>
                </a:lnTo>
                <a:lnTo>
                  <a:pt x="236" y="376"/>
                </a:lnTo>
                <a:lnTo>
                  <a:pt x="182" y="424"/>
                </a:lnTo>
                <a:lnTo>
                  <a:pt x="136" y="408"/>
                </a:lnTo>
                <a:lnTo>
                  <a:pt x="86" y="424"/>
                </a:lnTo>
                <a:lnTo>
                  <a:pt x="38" y="370"/>
                </a:lnTo>
                <a:close/>
              </a:path>
            </a:pathLst>
          </a:cu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17961" dir="2700000" algn="ctr" rotWithShape="0">
                    <a:schemeClr val="tx1">
                      <a:gamma/>
                      <a:shade val="60000"/>
                      <a:invGamma/>
                    </a:schemeClr>
                  </a:outerShdw>
                </a:effectLst>
              </a14:hiddenEffects>
            </a:ext>
          </a:extLst>
        </p:spPr>
        <p:txBody>
          <a:bodyPr lIns="86621" tIns="43311" rIns="86621" bIns="43311"/>
          <a:lstStyle/>
          <a:p>
            <a:endParaRPr lang="en-GB"/>
          </a:p>
        </p:txBody>
      </p:sp>
      <p:sp>
        <p:nvSpPr>
          <p:cNvPr id="235532" name="CasellaDiTesto 4">
            <a:extLst>
              <a:ext uri="{FF2B5EF4-FFF2-40B4-BE49-F238E27FC236}">
                <a16:creationId xmlns:a16="http://schemas.microsoft.com/office/drawing/2014/main" id="{226BD657-DEEB-C5FA-0954-EEAB1098127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641975" y="5454650"/>
            <a:ext cx="2327275" cy="1096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06668" tIns="53333" rIns="106668" bIns="53333">
            <a:spAutoFit/>
          </a:bodyPr>
          <a:lstStyle>
            <a:lvl1pPr defTabSz="1068388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1pPr>
            <a:lvl2pPr marL="865188" indent="-331788" defTabSz="1068388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2pPr>
            <a:lvl3pPr marL="1333500" indent="-265113" defTabSz="1068388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3pPr>
            <a:lvl4pPr marL="1866900" indent="-266700" defTabSz="1068388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4pPr>
            <a:lvl5pPr marL="2398713" indent="-265113" defTabSz="1068388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5pPr>
            <a:lvl6pPr marL="2855913" indent="-265113" defTabSz="1068388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6pPr>
            <a:lvl7pPr marL="3313113" indent="-265113" defTabSz="1068388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7pPr>
            <a:lvl8pPr marL="3770313" indent="-265113" defTabSz="1068388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8pPr>
            <a:lvl9pPr marL="4227513" indent="-265113" defTabSz="1068388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9pPr>
          </a:lstStyle>
          <a:p>
            <a:pPr algn="ctr">
              <a:spcBef>
                <a:spcPct val="20000"/>
              </a:spcBef>
            </a:pPr>
            <a:r>
              <a:rPr lang="it-IT" altLang="en-US" sz="1600" b="1">
                <a:solidFill>
                  <a:srgbClr val="000099"/>
                </a:solidFill>
                <a:latin typeface="Futura" pitchFamily="-111" charset="0"/>
                <a:cs typeface="Arial" panose="020B0604020202020204" pitchFamily="34" charset="0"/>
              </a:rPr>
              <a:t>La Bohème</a:t>
            </a:r>
          </a:p>
          <a:p>
            <a:pPr algn="ctr">
              <a:spcBef>
                <a:spcPct val="20000"/>
              </a:spcBef>
            </a:pPr>
            <a:r>
              <a:rPr lang="it-IT" altLang="en-US" sz="1600">
                <a:solidFill>
                  <a:srgbClr val="000099"/>
                </a:solidFill>
                <a:latin typeface="Futura" pitchFamily="-111" charset="0"/>
                <a:cs typeface="Arial" panose="020B0604020202020204" pitchFamily="34" charset="0"/>
              </a:rPr>
              <a:t>Theater  Regio Turin</a:t>
            </a:r>
          </a:p>
          <a:p>
            <a:pPr algn="ctr">
              <a:spcBef>
                <a:spcPct val="20000"/>
              </a:spcBef>
            </a:pPr>
            <a:r>
              <a:rPr lang="it-IT" altLang="en-US" sz="1600">
                <a:solidFill>
                  <a:srgbClr val="000099"/>
                </a:solidFill>
                <a:latin typeface="Futura" pitchFamily="-111" charset="0"/>
                <a:cs typeface="Arial" panose="020B0604020202020204" pitchFamily="34" charset="0"/>
              </a:rPr>
              <a:t>20 may 2010</a:t>
            </a:r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7570" name="Rectangle 2">
            <a:extLst>
              <a:ext uri="{FF2B5EF4-FFF2-40B4-BE49-F238E27FC236}">
                <a16:creationId xmlns:a16="http://schemas.microsoft.com/office/drawing/2014/main" id="{F9241C5F-35D2-5204-D982-4A9DE57FDD55}"/>
              </a:ext>
            </a:extLst>
          </p:cNvPr>
          <p:cNvSpPr>
            <a:spLocks noChangeArrowheads="1"/>
          </p:cNvSpPr>
          <p:nvPr>
            <p:ph type="title"/>
          </p:nvPr>
        </p:nvSpPr>
        <p:spPr bwMode="auto">
          <a:xfrm>
            <a:off x="1174750" y="0"/>
            <a:ext cx="6426200" cy="7715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>
                <a:effectLst/>
                <a:ea typeface="ＭＳ Ｐゴシック" panose="020B0600070205080204" pitchFamily="34" charset="-128"/>
              </a:rPr>
              <a:t>Video Sample: Boheme</a:t>
            </a:r>
            <a:endParaRPr lang="en-US" altLang="en-US">
              <a:effectLst/>
              <a:ea typeface="ＭＳ Ｐゴシック" panose="020B0600070205080204" pitchFamily="34" charset="-128"/>
            </a:endParaRPr>
          </a:p>
        </p:txBody>
      </p:sp>
      <p:pic>
        <p:nvPicPr>
          <p:cNvPr id="3" name="DemoBoheme2">
            <a:hlinkClick r:id="" action="ppaction://media"/>
            <a:extLst>
              <a:ext uri="{FF2B5EF4-FFF2-40B4-BE49-F238E27FC236}">
                <a16:creationId xmlns:a16="http://schemas.microsoft.com/office/drawing/2014/main" id="{022F2204-AD59-D7F2-8F36-CF9ED0E2A08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945228"/>
            <a:ext cx="9150839" cy="514734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651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1" name="CasellaDiTesto 5">
            <a:extLst>
              <a:ext uri="{FF2B5EF4-FFF2-40B4-BE49-F238E27FC236}">
                <a16:creationId xmlns:a16="http://schemas.microsoft.com/office/drawing/2014/main" id="{5E0617A1-FEFE-4B0C-CCD7-B5EB27822E5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00138" y="169863"/>
            <a:ext cx="6910387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/>
            <a:r>
              <a:rPr lang="en-GB" altLang="en-US" sz="3200">
                <a:solidFill>
                  <a:srgbClr val="000099"/>
                </a:solidFill>
                <a:latin typeface="Arial" panose="020B0604020202020204" pitchFamily="34" charset="0"/>
              </a:rPr>
              <a:t>3) Spatial PCM Sampling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DA90684-6683-BA2F-EAB6-00EB5BA51721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8125" y="1016000"/>
            <a:ext cx="8636000" cy="1190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GB" altLang="en-US" sz="1800" b="1">
                <a:solidFill>
                  <a:srgbClr val="000000"/>
                </a:solidFill>
                <a:latin typeface="Arial" panose="020B0604020202020204" pitchFamily="34" charset="0"/>
              </a:rPr>
              <a:t>Whilst Sherical Harmonics are the “spatial” equivalent of the Fourier analysis of a wavefront, we can use our “virtual microphone” approach for synthesizing 32 ultradirective microphones, representing the whole spatial information as a number of “spatial pulses” (PCM, pulse code modulation)</a:t>
            </a:r>
          </a:p>
        </p:txBody>
      </p:sp>
      <p:grpSp>
        <p:nvGrpSpPr>
          <p:cNvPr id="3" name="Gruppo 2">
            <a:extLst>
              <a:ext uri="{FF2B5EF4-FFF2-40B4-BE49-F238E27FC236}">
                <a16:creationId xmlns:a16="http://schemas.microsoft.com/office/drawing/2014/main" id="{359FDF25-7F9A-E47F-FF5E-4B1C3CF57F90}"/>
              </a:ext>
            </a:extLst>
          </p:cNvPr>
          <p:cNvGrpSpPr>
            <a:grpSpLocks/>
          </p:cNvGrpSpPr>
          <p:nvPr/>
        </p:nvGrpSpPr>
        <p:grpSpPr bwMode="auto">
          <a:xfrm>
            <a:off x="5665788" y="2870200"/>
            <a:ext cx="3151187" cy="3705225"/>
            <a:chOff x="4897438" y="2870200"/>
            <a:chExt cx="3151187" cy="3705225"/>
          </a:xfrm>
        </p:grpSpPr>
        <p:grpSp>
          <p:nvGrpSpPr>
            <p:cNvPr id="124952" name="Gruppo 67">
              <a:extLst>
                <a:ext uri="{FF2B5EF4-FFF2-40B4-BE49-F238E27FC236}">
                  <a16:creationId xmlns:a16="http://schemas.microsoft.com/office/drawing/2014/main" id="{5554BDB2-CA8E-271B-455C-55F8D5812AB6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5259388" y="2870200"/>
              <a:ext cx="2713037" cy="2752725"/>
              <a:chOff x="4205931" y="2118345"/>
              <a:chExt cx="2937982" cy="3071705"/>
            </a:xfrm>
          </p:grpSpPr>
          <p:sp>
            <p:nvSpPr>
              <p:cNvPr id="124953" name="CasellaDiTesto 68">
                <a:extLst>
                  <a:ext uri="{FF2B5EF4-FFF2-40B4-BE49-F238E27FC236}">
                    <a16:creationId xmlns:a16="http://schemas.microsoft.com/office/drawing/2014/main" id="{66AA2AA7-EB7B-51A6-4D62-7CA84EDDD687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5197865" y="2118345"/>
                <a:ext cx="323195" cy="40920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Palatino Linotype" panose="02040502050505030304" pitchFamily="18" charset="0"/>
                    <a:ea typeface="ＭＳ Ｐゴシック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Palatino Linotype" panose="02040502050505030304" pitchFamily="18" charset="0"/>
                    <a:ea typeface="ＭＳ Ｐゴシック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Palatino Linotype" panose="02040502050505030304" pitchFamily="18" charset="0"/>
                    <a:ea typeface="ＭＳ Ｐゴシック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Palatino Linotype" panose="02040502050505030304" pitchFamily="18" charset="0"/>
                    <a:ea typeface="ＭＳ Ｐゴシック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Palatino Linotype" panose="02040502050505030304" pitchFamily="18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Palatino Linotype" panose="02040502050505030304" pitchFamily="18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Palatino Linotype" panose="02040502050505030304" pitchFamily="18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Palatino Linotype" panose="02040502050505030304" pitchFamily="18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Palatino Linotype" panose="02040502050505030304" pitchFamily="18" charset="0"/>
                    <a:ea typeface="ＭＳ Ｐゴシック" panose="020B0600070205080204" pitchFamily="34" charset="-128"/>
                  </a:defRPr>
                </a:lvl9pPr>
              </a:lstStyle>
              <a:p>
                <a:pPr eaLnBrk="1" hangingPunct="1"/>
                <a:r>
                  <a:rPr lang="it-IT" altLang="en-US" sz="1800"/>
                  <a:t>1</a:t>
                </a:r>
              </a:p>
            </p:txBody>
          </p:sp>
          <p:pic>
            <p:nvPicPr>
              <p:cNvPr id="124954" name="Immagine 69" descr="Eigenmike.png">
                <a:extLst>
                  <a:ext uri="{FF2B5EF4-FFF2-40B4-BE49-F238E27FC236}">
                    <a16:creationId xmlns:a16="http://schemas.microsoft.com/office/drawing/2014/main" id="{B01663F4-138D-52FE-06D3-6D60E6C2E6D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72200"/>
              <a:stretch>
                <a:fillRect/>
              </a:stretch>
            </p:blipFill>
            <p:spPr bwMode="auto">
              <a:xfrm rot="-5400000">
                <a:off x="4582350" y="2904505"/>
                <a:ext cx="1825308" cy="195580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cxnSp>
            <p:nvCxnSpPr>
              <p:cNvPr id="71" name="Connettore 2 70">
                <a:extLst>
                  <a:ext uri="{FF2B5EF4-FFF2-40B4-BE49-F238E27FC236}">
                    <a16:creationId xmlns:a16="http://schemas.microsoft.com/office/drawing/2014/main" id="{CF11FADF-9656-62E2-58FE-3B056379E97E}"/>
                  </a:ext>
                </a:extLst>
              </p:cNvPr>
              <p:cNvCxnSpPr>
                <a:cxnSpLocks noChangeShapeType="1"/>
              </p:cNvCxnSpPr>
              <p:nvPr/>
            </p:nvCxnSpPr>
            <p:spPr bwMode="auto">
              <a:xfrm flipV="1">
                <a:off x="6325610" y="3468195"/>
                <a:ext cx="818303" cy="278119"/>
              </a:xfrm>
              <a:prstGeom prst="straightConnector1">
                <a:avLst/>
              </a:prstGeom>
              <a:noFill/>
              <a:ln w="28575">
                <a:solidFill>
                  <a:srgbClr val="FF0000"/>
                </a:solidFill>
                <a:round/>
                <a:headEnd/>
                <a:tailEnd type="arrow" w="med" len="med"/>
              </a:ln>
              <a:effectLst>
                <a:outerShdw blurRad="40000" dist="20000" dir="5400000" rotWithShape="0">
                  <a:srgbClr val="808080">
                    <a:alpha val="37999"/>
                  </a:srgbClr>
                </a:outerShdw>
              </a:effectLst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72" name="Connettore 2 71">
                <a:extLst>
                  <a:ext uri="{FF2B5EF4-FFF2-40B4-BE49-F238E27FC236}">
                    <a16:creationId xmlns:a16="http://schemas.microsoft.com/office/drawing/2014/main" id="{D9E0B015-667F-C79E-DE51-BB495CC002E9}"/>
                  </a:ext>
                </a:extLst>
              </p:cNvPr>
              <p:cNvCxnSpPr>
                <a:cxnSpLocks noChangeShapeType="1"/>
              </p:cNvCxnSpPr>
              <p:nvPr/>
            </p:nvCxnSpPr>
            <p:spPr bwMode="auto">
              <a:xfrm flipH="1" flipV="1">
                <a:off x="5347429" y="2440750"/>
                <a:ext cx="127215" cy="744012"/>
              </a:xfrm>
              <a:prstGeom prst="straightConnector1">
                <a:avLst/>
              </a:prstGeom>
              <a:noFill/>
              <a:ln w="28575">
                <a:solidFill>
                  <a:srgbClr val="FF0000"/>
                </a:solidFill>
                <a:round/>
                <a:headEnd/>
                <a:tailEnd type="arrow" w="med" len="med"/>
              </a:ln>
              <a:effectLst>
                <a:outerShdw blurRad="40000" dist="20000" dir="5400000" rotWithShape="0">
                  <a:srgbClr val="808080">
                    <a:alpha val="37999"/>
                  </a:srgbClr>
                </a:outerShdw>
              </a:effectLst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73" name="Connettore 2 72">
                <a:extLst>
                  <a:ext uri="{FF2B5EF4-FFF2-40B4-BE49-F238E27FC236}">
                    <a16:creationId xmlns:a16="http://schemas.microsoft.com/office/drawing/2014/main" id="{E87595B6-9A97-CE45-B9AD-EE0CC0E2835B}"/>
                  </a:ext>
                </a:extLst>
              </p:cNvPr>
              <p:cNvCxnSpPr>
                <a:cxnSpLocks noChangeShapeType="1"/>
              </p:cNvCxnSpPr>
              <p:nvPr/>
            </p:nvCxnSpPr>
            <p:spPr bwMode="auto">
              <a:xfrm flipV="1">
                <a:off x="6045393" y="2690526"/>
                <a:ext cx="428061" cy="511950"/>
              </a:xfrm>
              <a:prstGeom prst="straightConnector1">
                <a:avLst/>
              </a:prstGeom>
              <a:noFill/>
              <a:ln w="28575">
                <a:solidFill>
                  <a:srgbClr val="FF0000"/>
                </a:solidFill>
                <a:round/>
                <a:headEnd/>
                <a:tailEnd type="arrow" w="med" len="med"/>
              </a:ln>
              <a:effectLst>
                <a:outerShdw blurRad="40000" dist="20000" dir="5400000" rotWithShape="0">
                  <a:srgbClr val="808080">
                    <a:alpha val="37999"/>
                  </a:srgbClr>
                </a:outerShdw>
              </a:effectLst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74" name="Connettore 2 73">
                <a:extLst>
                  <a:ext uri="{FF2B5EF4-FFF2-40B4-BE49-F238E27FC236}">
                    <a16:creationId xmlns:a16="http://schemas.microsoft.com/office/drawing/2014/main" id="{3D67980C-843C-676E-A3F8-1CC0164E2EDF}"/>
                  </a:ext>
                </a:extLst>
              </p:cNvPr>
              <p:cNvCxnSpPr>
                <a:cxnSpLocks noChangeShapeType="1"/>
              </p:cNvCxnSpPr>
              <p:nvPr/>
            </p:nvCxnSpPr>
            <p:spPr bwMode="auto">
              <a:xfrm>
                <a:off x="6279194" y="4316723"/>
                <a:ext cx="639514" cy="214346"/>
              </a:xfrm>
              <a:prstGeom prst="straightConnector1">
                <a:avLst/>
              </a:prstGeom>
              <a:noFill/>
              <a:ln w="28575">
                <a:solidFill>
                  <a:srgbClr val="FF0000"/>
                </a:solidFill>
                <a:round/>
                <a:headEnd/>
                <a:tailEnd type="arrow" w="med" len="med"/>
              </a:ln>
              <a:effectLst>
                <a:outerShdw blurRad="40000" dist="20000" dir="5400000" rotWithShape="0">
                  <a:srgbClr val="808080">
                    <a:alpha val="37999"/>
                  </a:srgbClr>
                </a:outerShdw>
              </a:effectLst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75" name="Connettore 2 74">
                <a:extLst>
                  <a:ext uri="{FF2B5EF4-FFF2-40B4-BE49-F238E27FC236}">
                    <a16:creationId xmlns:a16="http://schemas.microsoft.com/office/drawing/2014/main" id="{B1094B7A-7D2D-6F3B-4800-26E6D0EE9F42}"/>
                  </a:ext>
                </a:extLst>
              </p:cNvPr>
              <p:cNvCxnSpPr>
                <a:cxnSpLocks noChangeShapeType="1"/>
              </p:cNvCxnSpPr>
              <p:nvPr/>
            </p:nvCxnSpPr>
            <p:spPr bwMode="auto">
              <a:xfrm flipH="1" flipV="1">
                <a:off x="4403630" y="3099732"/>
                <a:ext cx="605132" cy="432235"/>
              </a:xfrm>
              <a:prstGeom prst="straightConnector1">
                <a:avLst/>
              </a:prstGeom>
              <a:noFill/>
              <a:ln w="28575">
                <a:solidFill>
                  <a:srgbClr val="FF0000"/>
                </a:solidFill>
                <a:round/>
                <a:headEnd/>
                <a:tailEnd type="arrow" w="med" len="med"/>
              </a:ln>
              <a:effectLst>
                <a:outerShdw blurRad="40000" dist="20000" dir="5400000" rotWithShape="0">
                  <a:srgbClr val="808080">
                    <a:alpha val="37999"/>
                  </a:srgbClr>
                </a:outerShdw>
              </a:effectLst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76" name="Connettore 2 75">
                <a:extLst>
                  <a:ext uri="{FF2B5EF4-FFF2-40B4-BE49-F238E27FC236}">
                    <a16:creationId xmlns:a16="http://schemas.microsoft.com/office/drawing/2014/main" id="{EB22AC70-A64B-1B8C-3337-8EFC3D0A6FB9}"/>
                  </a:ext>
                </a:extLst>
              </p:cNvPr>
              <p:cNvCxnSpPr>
                <a:cxnSpLocks noChangeShapeType="1"/>
              </p:cNvCxnSpPr>
              <p:nvPr/>
            </p:nvCxnSpPr>
            <p:spPr bwMode="auto">
              <a:xfrm flipV="1">
                <a:off x="5962876" y="3032416"/>
                <a:ext cx="429781" cy="449950"/>
              </a:xfrm>
              <a:prstGeom prst="straightConnector1">
                <a:avLst/>
              </a:prstGeom>
              <a:noFill/>
              <a:ln w="28575">
                <a:solidFill>
                  <a:srgbClr val="FF0000"/>
                </a:solidFill>
                <a:round/>
                <a:headEnd/>
                <a:tailEnd type="arrow" w="med" len="med"/>
              </a:ln>
              <a:effectLst>
                <a:outerShdw blurRad="40000" dist="20000" dir="5400000" rotWithShape="0">
                  <a:srgbClr val="808080">
                    <a:alpha val="37999"/>
                  </a:srgbClr>
                </a:outerShdw>
              </a:effectLst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77" name="Connettore 2 76">
                <a:extLst>
                  <a:ext uri="{FF2B5EF4-FFF2-40B4-BE49-F238E27FC236}">
                    <a16:creationId xmlns:a16="http://schemas.microsoft.com/office/drawing/2014/main" id="{577D7398-D5CF-1C84-3E01-0A411F2ADD03}"/>
                  </a:ext>
                </a:extLst>
              </p:cNvPr>
              <p:cNvCxnSpPr>
                <a:cxnSpLocks noChangeShapeType="1"/>
              </p:cNvCxnSpPr>
              <p:nvPr/>
            </p:nvCxnSpPr>
            <p:spPr bwMode="auto">
              <a:xfrm flipH="1">
                <a:off x="5414474" y="4361009"/>
                <a:ext cx="60170" cy="644810"/>
              </a:xfrm>
              <a:prstGeom prst="straightConnector1">
                <a:avLst/>
              </a:prstGeom>
              <a:noFill/>
              <a:ln w="28575">
                <a:solidFill>
                  <a:srgbClr val="FF0000"/>
                </a:solidFill>
                <a:round/>
                <a:headEnd/>
                <a:tailEnd type="arrow" w="med" len="med"/>
              </a:ln>
              <a:effectLst>
                <a:outerShdw blurRad="40000" dist="20000" dir="5400000" rotWithShape="0">
                  <a:srgbClr val="808080">
                    <a:alpha val="37999"/>
                  </a:srgbClr>
                </a:outerShdw>
              </a:effectLst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78" name="Connettore 2 77">
                <a:extLst>
                  <a:ext uri="{FF2B5EF4-FFF2-40B4-BE49-F238E27FC236}">
                    <a16:creationId xmlns:a16="http://schemas.microsoft.com/office/drawing/2014/main" id="{325872EF-CF5E-9FBB-2538-1F5E4C7A97F6}"/>
                  </a:ext>
                </a:extLst>
              </p:cNvPr>
              <p:cNvCxnSpPr>
                <a:cxnSpLocks noChangeShapeType="1"/>
              </p:cNvCxnSpPr>
              <p:nvPr/>
            </p:nvCxnSpPr>
            <p:spPr bwMode="auto">
              <a:xfrm>
                <a:off x="6023044" y="4113005"/>
                <a:ext cx="703122" cy="203718"/>
              </a:xfrm>
              <a:prstGeom prst="straightConnector1">
                <a:avLst/>
              </a:prstGeom>
              <a:noFill/>
              <a:ln w="28575">
                <a:solidFill>
                  <a:srgbClr val="FF0000"/>
                </a:solidFill>
                <a:round/>
                <a:headEnd/>
                <a:tailEnd type="arrow" w="med" len="med"/>
              </a:ln>
              <a:effectLst>
                <a:outerShdw blurRad="40000" dist="20000" dir="5400000" rotWithShape="0">
                  <a:srgbClr val="808080">
                    <a:alpha val="37999"/>
                  </a:srgbClr>
                </a:outerShdw>
              </a:effectLst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79" name="Connettore 2 78">
                <a:extLst>
                  <a:ext uri="{FF2B5EF4-FFF2-40B4-BE49-F238E27FC236}">
                    <a16:creationId xmlns:a16="http://schemas.microsoft.com/office/drawing/2014/main" id="{FFA9ED88-B3E6-A691-1A49-06D39F34ADE3}"/>
                  </a:ext>
                </a:extLst>
              </p:cNvPr>
              <p:cNvCxnSpPr>
                <a:cxnSpLocks noChangeShapeType="1"/>
              </p:cNvCxnSpPr>
              <p:nvPr/>
            </p:nvCxnSpPr>
            <p:spPr bwMode="auto">
              <a:xfrm>
                <a:off x="5847694" y="4646214"/>
                <a:ext cx="268183" cy="543836"/>
              </a:xfrm>
              <a:prstGeom prst="straightConnector1">
                <a:avLst/>
              </a:prstGeom>
              <a:noFill/>
              <a:ln w="28575">
                <a:solidFill>
                  <a:srgbClr val="FF0000"/>
                </a:solidFill>
                <a:round/>
                <a:headEnd/>
                <a:tailEnd type="arrow" w="med" len="med"/>
              </a:ln>
              <a:effectLst>
                <a:outerShdw blurRad="40000" dist="20000" dir="5400000" rotWithShape="0">
                  <a:srgbClr val="808080">
                    <a:alpha val="37999"/>
                  </a:srgbClr>
                </a:outerShdw>
              </a:effectLst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sp>
            <p:nvSpPr>
              <p:cNvPr id="124964" name="CasellaDiTesto 79">
                <a:extLst>
                  <a:ext uri="{FF2B5EF4-FFF2-40B4-BE49-F238E27FC236}">
                    <a16:creationId xmlns:a16="http://schemas.microsoft.com/office/drawing/2014/main" id="{021D9E29-D59A-CEC7-8694-C2500FFDC984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6411566" y="2440750"/>
                <a:ext cx="323196" cy="40920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Palatino Linotype" panose="02040502050505030304" pitchFamily="18" charset="0"/>
                    <a:ea typeface="ＭＳ Ｐゴシック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Palatino Linotype" panose="02040502050505030304" pitchFamily="18" charset="0"/>
                    <a:ea typeface="ＭＳ Ｐゴシック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Palatino Linotype" panose="02040502050505030304" pitchFamily="18" charset="0"/>
                    <a:ea typeface="ＭＳ Ｐゴシック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Palatino Linotype" panose="02040502050505030304" pitchFamily="18" charset="0"/>
                    <a:ea typeface="ＭＳ Ｐゴシック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Palatino Linotype" panose="02040502050505030304" pitchFamily="18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Palatino Linotype" panose="02040502050505030304" pitchFamily="18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Palatino Linotype" panose="02040502050505030304" pitchFamily="18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Palatino Linotype" panose="02040502050505030304" pitchFamily="18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Palatino Linotype" panose="02040502050505030304" pitchFamily="18" charset="0"/>
                    <a:ea typeface="ＭＳ Ｐゴシック" panose="020B0600070205080204" pitchFamily="34" charset="-128"/>
                  </a:defRPr>
                </a:lvl9pPr>
              </a:lstStyle>
              <a:p>
                <a:pPr eaLnBrk="1" hangingPunct="1"/>
                <a:r>
                  <a:rPr lang="it-IT" altLang="en-US" sz="1800"/>
                  <a:t>2</a:t>
                </a:r>
              </a:p>
            </p:txBody>
          </p:sp>
          <p:sp>
            <p:nvSpPr>
              <p:cNvPr id="124965" name="CasellaDiTesto 80">
                <a:extLst>
                  <a:ext uri="{FF2B5EF4-FFF2-40B4-BE49-F238E27FC236}">
                    <a16:creationId xmlns:a16="http://schemas.microsoft.com/office/drawing/2014/main" id="{241A3AA1-D9B9-8831-23D5-FF514F2D5C67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6353116" y="2805670"/>
                <a:ext cx="323195" cy="40920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Palatino Linotype" panose="02040502050505030304" pitchFamily="18" charset="0"/>
                    <a:ea typeface="ＭＳ Ｐゴシック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Palatino Linotype" panose="02040502050505030304" pitchFamily="18" charset="0"/>
                    <a:ea typeface="ＭＳ Ｐゴシック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Palatino Linotype" panose="02040502050505030304" pitchFamily="18" charset="0"/>
                    <a:ea typeface="ＭＳ Ｐゴシック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Palatino Linotype" panose="02040502050505030304" pitchFamily="18" charset="0"/>
                    <a:ea typeface="ＭＳ Ｐゴシック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Palatino Linotype" panose="02040502050505030304" pitchFamily="18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Palatino Linotype" panose="02040502050505030304" pitchFamily="18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Palatino Linotype" panose="02040502050505030304" pitchFamily="18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Palatino Linotype" panose="02040502050505030304" pitchFamily="18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Palatino Linotype" panose="02040502050505030304" pitchFamily="18" charset="0"/>
                    <a:ea typeface="ＭＳ Ｐゴシック" panose="020B0600070205080204" pitchFamily="34" charset="-128"/>
                  </a:defRPr>
                </a:lvl9pPr>
              </a:lstStyle>
              <a:p>
                <a:pPr eaLnBrk="1" hangingPunct="1"/>
                <a:r>
                  <a:rPr lang="it-IT" altLang="en-US" sz="1800"/>
                  <a:t>3</a:t>
                </a:r>
              </a:p>
            </p:txBody>
          </p:sp>
          <p:sp>
            <p:nvSpPr>
              <p:cNvPr id="124966" name="CasellaDiTesto 81">
                <a:extLst>
                  <a:ext uri="{FF2B5EF4-FFF2-40B4-BE49-F238E27FC236}">
                    <a16:creationId xmlns:a16="http://schemas.microsoft.com/office/drawing/2014/main" id="{E72DF271-B6A1-6BE2-7784-3347BEDC62B6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4205931" y="2731269"/>
                <a:ext cx="446972" cy="40920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Palatino Linotype" panose="02040502050505030304" pitchFamily="18" charset="0"/>
                    <a:ea typeface="ＭＳ Ｐゴシック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Palatino Linotype" panose="02040502050505030304" pitchFamily="18" charset="0"/>
                    <a:ea typeface="ＭＳ Ｐゴシック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Palatino Linotype" panose="02040502050505030304" pitchFamily="18" charset="0"/>
                    <a:ea typeface="ＭＳ Ｐゴシック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Palatino Linotype" panose="02040502050505030304" pitchFamily="18" charset="0"/>
                    <a:ea typeface="ＭＳ Ｐゴシック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Palatino Linotype" panose="02040502050505030304" pitchFamily="18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Palatino Linotype" panose="02040502050505030304" pitchFamily="18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Palatino Linotype" panose="02040502050505030304" pitchFamily="18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Palatino Linotype" panose="02040502050505030304" pitchFamily="18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Palatino Linotype" panose="02040502050505030304" pitchFamily="18" charset="0"/>
                    <a:ea typeface="ＭＳ Ｐゴシック" panose="020B0600070205080204" pitchFamily="34" charset="-128"/>
                  </a:defRPr>
                </a:lvl9pPr>
              </a:lstStyle>
              <a:p>
                <a:pPr eaLnBrk="1" hangingPunct="1"/>
                <a:r>
                  <a:rPr lang="it-IT" altLang="en-US" sz="1800"/>
                  <a:t>32</a:t>
                </a:r>
              </a:p>
            </p:txBody>
          </p:sp>
        </p:grpSp>
        <p:sp>
          <p:nvSpPr>
            <p:cNvPr id="124967" name="CasellaDiTesto 83">
              <a:extLst>
                <a:ext uri="{FF2B5EF4-FFF2-40B4-BE49-F238E27FC236}">
                  <a16:creationId xmlns:a16="http://schemas.microsoft.com/office/drawing/2014/main" id="{CA4B95C1-8DFF-4351-817D-A1F90A0C961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897438" y="5568950"/>
              <a:ext cx="3151187" cy="10064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Palatino Linotype" panose="02040502050505030304" pitchFamily="18" charset="0"/>
                  <a:ea typeface="ＭＳ Ｐゴシック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Palatino Linotype" panose="02040502050505030304" pitchFamily="18" charset="0"/>
                  <a:ea typeface="ＭＳ Ｐゴシック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Palatino Linotype" panose="02040502050505030304" pitchFamily="18" charset="0"/>
                  <a:ea typeface="ＭＳ Ｐゴシック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Palatino Linotype" panose="02040502050505030304" pitchFamily="18" charset="0"/>
                  <a:ea typeface="ＭＳ Ｐゴシック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Palatino Linotype" panose="02040502050505030304" pitchFamily="18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Palatino Linotype" panose="02040502050505030304" pitchFamily="18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Palatino Linotype" panose="02040502050505030304" pitchFamily="18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Palatino Linotype" panose="02040502050505030304" pitchFamily="18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Palatino Linotype" panose="02040502050505030304" pitchFamily="18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/>
              <a:r>
                <a:rPr lang="en-GB" altLang="en-US" sz="2000">
                  <a:solidFill>
                    <a:srgbClr val="000000"/>
                  </a:solidFill>
                  <a:latin typeface="Century Gothic" panose="020B0502020202020204" pitchFamily="34" charset="0"/>
                </a:rPr>
                <a:t>32 virtual ultradirective microphones</a:t>
              </a:r>
            </a:p>
            <a:p>
              <a:pPr algn="ctr" eaLnBrk="1" hangingPunct="1"/>
              <a:endParaRPr lang="en-GB" altLang="en-US" sz="2000">
                <a:solidFill>
                  <a:srgbClr val="000000"/>
                </a:solidFill>
                <a:latin typeface="Century Gothic" panose="020B0502020202020204" pitchFamily="34" charset="0"/>
              </a:endParaRPr>
            </a:p>
          </p:txBody>
        </p:sp>
      </p:grpSp>
      <p:pic>
        <p:nvPicPr>
          <p:cNvPr id="124968" name="Picture 40">
            <a:extLst>
              <a:ext uri="{FF2B5EF4-FFF2-40B4-BE49-F238E27FC236}">
                <a16:creationId xmlns:a16="http://schemas.microsoft.com/office/drawing/2014/main" id="{AE9BF900-C367-5CA8-6745-2E3F8255D6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125" y="3159125"/>
            <a:ext cx="5508625" cy="29606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8595" name="CasellaDiTesto 5">
            <a:extLst>
              <a:ext uri="{FF2B5EF4-FFF2-40B4-BE49-F238E27FC236}">
                <a16:creationId xmlns:a16="http://schemas.microsoft.com/office/drawing/2014/main" id="{194B1770-CEA4-81E9-DF6D-8D052BF7F9C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00138" y="169863"/>
            <a:ext cx="6910387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/>
            <a:r>
              <a:rPr lang="en-GB" altLang="en-US" sz="3200">
                <a:solidFill>
                  <a:srgbClr val="000099"/>
                </a:solidFill>
                <a:latin typeface="Arial" panose="020B0604020202020204" pitchFamily="34" charset="0"/>
              </a:rPr>
              <a:t>3) Spatial PCM Sampling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0792F34-56BD-C944-DF09-502362642077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1016000"/>
            <a:ext cx="91440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/>
            <a:r>
              <a:rPr lang="en-GB" altLang="en-US" sz="1800" b="1">
                <a:solidFill>
                  <a:srgbClr val="000000"/>
                </a:solidFill>
                <a:latin typeface="Arial" panose="020B0604020202020204" pitchFamily="34" charset="0"/>
              </a:rPr>
              <a:t>Comparison of PCM sampling of a waveform and of a spatial sound distribution</a:t>
            </a:r>
          </a:p>
        </p:txBody>
      </p:sp>
      <p:pic>
        <p:nvPicPr>
          <p:cNvPr id="238617" name="Picture 25">
            <a:extLst>
              <a:ext uri="{FF2B5EF4-FFF2-40B4-BE49-F238E27FC236}">
                <a16:creationId xmlns:a16="http://schemas.microsoft.com/office/drawing/2014/main" id="{65F2F91B-52A6-C1EA-280C-63CBDBD2F2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288" y="1700213"/>
            <a:ext cx="4051300" cy="4394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8616" name="Picture 24">
            <a:extLst>
              <a:ext uri="{FF2B5EF4-FFF2-40B4-BE49-F238E27FC236}">
                <a16:creationId xmlns:a16="http://schemas.microsoft.com/office/drawing/2014/main" id="{27FC58AE-7A57-6EEF-498C-0B77CF24FC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6263" y="1711325"/>
            <a:ext cx="4714875" cy="4387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8618" name="Rectangle 26">
            <a:extLst>
              <a:ext uri="{FF2B5EF4-FFF2-40B4-BE49-F238E27FC236}">
                <a16:creationId xmlns:a16="http://schemas.microsoft.com/office/drawing/2014/main" id="{DF30F640-E742-2EA9-BC7B-7ACEA3DA2E5E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866775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en-GB"/>
          </a:p>
        </p:txBody>
      </p:sp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0642" name="CasellaDiTesto 5">
            <a:extLst>
              <a:ext uri="{FF2B5EF4-FFF2-40B4-BE49-F238E27FC236}">
                <a16:creationId xmlns:a16="http://schemas.microsoft.com/office/drawing/2014/main" id="{2FEC7054-3FA3-9CBB-84A7-C896CAC474D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00138" y="169863"/>
            <a:ext cx="6910387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/>
            <a:r>
              <a:rPr lang="en-GB" altLang="en-US" sz="3200">
                <a:solidFill>
                  <a:srgbClr val="000099"/>
                </a:solidFill>
                <a:latin typeface="Arial" panose="020B0604020202020204" pitchFamily="34" charset="0"/>
              </a:rPr>
              <a:t>3) Spatial PCM Sampling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4729798-26FE-E99A-AE91-59D5DB9C03C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1016000"/>
            <a:ext cx="91440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/>
            <a:r>
              <a:rPr lang="en-GB" altLang="en-US" sz="1800" b="1">
                <a:solidFill>
                  <a:srgbClr val="000000"/>
                </a:solidFill>
                <a:latin typeface="Arial" panose="020B0604020202020204" pitchFamily="34" charset="0"/>
              </a:rPr>
              <a:t>Fourier expansion of a waveform and of a spatial sound distribution</a:t>
            </a:r>
          </a:p>
        </p:txBody>
      </p:sp>
      <p:sp>
        <p:nvSpPr>
          <p:cNvPr id="240646" name="Rectangle 6">
            <a:extLst>
              <a:ext uri="{FF2B5EF4-FFF2-40B4-BE49-F238E27FC236}">
                <a16:creationId xmlns:a16="http://schemas.microsoft.com/office/drawing/2014/main" id="{7F3BD428-33A1-A015-D02F-D56C922672B0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866775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en-GB"/>
          </a:p>
        </p:txBody>
      </p:sp>
      <p:pic>
        <p:nvPicPr>
          <p:cNvPr id="240648" name="Picture 8">
            <a:extLst>
              <a:ext uri="{FF2B5EF4-FFF2-40B4-BE49-F238E27FC236}">
                <a16:creationId xmlns:a16="http://schemas.microsoft.com/office/drawing/2014/main" id="{E7CFE5EE-6118-994D-6398-FF7DC02461B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693863"/>
            <a:ext cx="4667250" cy="2944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0647" name="Picture 7">
            <a:extLst>
              <a:ext uri="{FF2B5EF4-FFF2-40B4-BE49-F238E27FC236}">
                <a16:creationId xmlns:a16="http://schemas.microsoft.com/office/drawing/2014/main" id="{B286E308-6C62-626F-46E2-56D7DDC6BEA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7250" y="1866900"/>
            <a:ext cx="4476750" cy="2497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0649" name="Rectangle 9">
            <a:extLst>
              <a:ext uri="{FF2B5EF4-FFF2-40B4-BE49-F238E27FC236}">
                <a16:creationId xmlns:a16="http://schemas.microsoft.com/office/drawing/2014/main" id="{1E931BFF-EBB6-B205-A5C0-D3163F66823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18669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en-GB"/>
          </a:p>
        </p:txBody>
      </p:sp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63" name="CasellaDiTesto 5">
            <a:extLst>
              <a:ext uri="{FF2B5EF4-FFF2-40B4-BE49-F238E27FC236}">
                <a16:creationId xmlns:a16="http://schemas.microsoft.com/office/drawing/2014/main" id="{116FCDEB-9443-E2CD-25F8-CF0E0C026F7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69950" y="247650"/>
            <a:ext cx="7396163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/>
            <a:r>
              <a:rPr lang="en-GB" altLang="en-US" sz="3200">
                <a:solidFill>
                  <a:srgbClr val="000099"/>
                </a:solidFill>
                <a:latin typeface="Arial" panose="020B0604020202020204" pitchFamily="34" charset="0"/>
              </a:rPr>
              <a:t>Spatial PCM Sampling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4D42757-5780-3566-6334-A5DCEA590FD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3675" y="1382713"/>
            <a:ext cx="8905875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GB" altLang="en-US" sz="2000">
                <a:solidFill>
                  <a:srgbClr val="000000"/>
                </a:solidFill>
                <a:latin typeface="Arial" panose="020B0604020202020204" pitchFamily="34" charset="0"/>
              </a:rPr>
              <a:t>Coverage of the spherical panorama with the 32 ultradirective microphones</a:t>
            </a:r>
          </a:p>
        </p:txBody>
      </p:sp>
      <p:pic>
        <p:nvPicPr>
          <p:cNvPr id="143383" name="Picture 23">
            <a:extLst>
              <a:ext uri="{FF2B5EF4-FFF2-40B4-BE49-F238E27FC236}">
                <a16:creationId xmlns:a16="http://schemas.microsoft.com/office/drawing/2014/main" id="{4FFDBAAF-3410-3D6E-08DF-11A358DB1F7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1771650"/>
            <a:ext cx="8636000" cy="431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387" name="Picture 27">
            <a:extLst>
              <a:ext uri="{FF2B5EF4-FFF2-40B4-BE49-F238E27FC236}">
                <a16:creationId xmlns:a16="http://schemas.microsoft.com/office/drawing/2014/main" id="{C694D46A-A569-C036-2F53-6853C716C8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8" y="1768475"/>
            <a:ext cx="8839200" cy="4310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CasellaDiTesto 3">
            <a:extLst>
              <a:ext uri="{FF2B5EF4-FFF2-40B4-BE49-F238E27FC236}">
                <a16:creationId xmlns:a16="http://schemas.microsoft.com/office/drawing/2014/main" id="{F5A20DF8-676A-C9A7-1F23-711932110B7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09775" y="211138"/>
            <a:ext cx="516255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/>
            <a:r>
              <a:rPr lang="en-GB" altLang="en-US" sz="3200">
                <a:solidFill>
                  <a:srgbClr val="000099"/>
                </a:solidFill>
                <a:latin typeface="Arial" panose="020B0604020202020204" pitchFamily="34" charset="0"/>
              </a:rPr>
              <a:t>SPS realtime processing</a:t>
            </a:r>
          </a:p>
        </p:txBody>
      </p:sp>
      <p:sp>
        <p:nvSpPr>
          <p:cNvPr id="20" name="Rectangle 6">
            <a:extLst>
              <a:ext uri="{FF2B5EF4-FFF2-40B4-BE49-F238E27FC236}">
                <a16:creationId xmlns:a16="http://schemas.microsoft.com/office/drawing/2014/main" id="{C94EA5B2-9813-F5FA-F7F0-231F5A986EE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8125" y="720725"/>
            <a:ext cx="8905875" cy="822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/>
            <a:endParaRPr lang="en-GB" altLang="en-US" u="sng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algn="ctr" eaLnBrk="1" hangingPunct="1"/>
            <a:r>
              <a:rPr lang="en-GB" altLang="en-US">
                <a:solidFill>
                  <a:srgbClr val="000000"/>
                </a:solidFill>
                <a:latin typeface="Arial" panose="020B0604020202020204" pitchFamily="34" charset="0"/>
              </a:rPr>
              <a:t>Xvolver is employed for generating the 32 virtual microphones </a:t>
            </a:r>
          </a:p>
        </p:txBody>
      </p:sp>
      <p:pic>
        <p:nvPicPr>
          <p:cNvPr id="47122" name="Picture 18">
            <a:extLst>
              <a:ext uri="{FF2B5EF4-FFF2-40B4-BE49-F238E27FC236}">
                <a16:creationId xmlns:a16="http://schemas.microsoft.com/office/drawing/2014/main" id="{9B9CDD5E-7806-EF51-5021-3057BF2CC45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8163" y="1562100"/>
            <a:ext cx="7905750" cy="4943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7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7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7" name="CasellaDiTesto 4">
            <a:extLst>
              <a:ext uri="{FF2B5EF4-FFF2-40B4-BE49-F238E27FC236}">
                <a16:creationId xmlns:a16="http://schemas.microsoft.com/office/drawing/2014/main" id="{A3169868-4E13-B649-9EDB-38D0F0A7E74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69963" y="254000"/>
            <a:ext cx="7038975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/>
            <a:r>
              <a:rPr lang="en-GB" altLang="en-US" sz="3200">
                <a:solidFill>
                  <a:srgbClr val="000099"/>
                </a:solidFill>
                <a:latin typeface="Arial" panose="020B0604020202020204" pitchFamily="34" charset="0"/>
              </a:rPr>
              <a:t>SPS room impulse responses</a:t>
            </a:r>
          </a:p>
        </p:txBody>
      </p:sp>
      <p:grpSp>
        <p:nvGrpSpPr>
          <p:cNvPr id="5" name="Gruppo 4">
            <a:extLst>
              <a:ext uri="{FF2B5EF4-FFF2-40B4-BE49-F238E27FC236}">
                <a16:creationId xmlns:a16="http://schemas.microsoft.com/office/drawing/2014/main" id="{1D86940F-38C4-6B26-991D-3AB030257BCD}"/>
              </a:ext>
            </a:extLst>
          </p:cNvPr>
          <p:cNvGrpSpPr>
            <a:grpSpLocks/>
          </p:cNvGrpSpPr>
          <p:nvPr/>
        </p:nvGrpSpPr>
        <p:grpSpPr bwMode="auto">
          <a:xfrm>
            <a:off x="-171450" y="1087438"/>
            <a:ext cx="4173538" cy="5364162"/>
            <a:chOff x="-171450" y="1087438"/>
            <a:chExt cx="4173538" cy="5364162"/>
          </a:xfrm>
        </p:grpSpPr>
        <p:pic>
          <p:nvPicPr>
            <p:cNvPr id="118790" name="Immagine 5" descr="SalaConcerti.jpg">
              <a:extLst>
                <a:ext uri="{FF2B5EF4-FFF2-40B4-BE49-F238E27FC236}">
                  <a16:creationId xmlns:a16="http://schemas.microsoft.com/office/drawing/2014/main" id="{21009656-D738-80C7-3466-29C11A80D0DA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81000" y="1882775"/>
              <a:ext cx="3170238" cy="45688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18791" name="CasellaDiTesto 9">
              <a:extLst>
                <a:ext uri="{FF2B5EF4-FFF2-40B4-BE49-F238E27FC236}">
                  <a16:creationId xmlns:a16="http://schemas.microsoft.com/office/drawing/2014/main" id="{8A92003F-C9CE-F099-D549-1E044D65603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-171450" y="1087438"/>
              <a:ext cx="4173538" cy="7016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Palatino Linotype" panose="02040502050505030304" pitchFamily="18" charset="0"/>
                  <a:ea typeface="ＭＳ Ｐゴシック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Palatino Linotype" panose="02040502050505030304" pitchFamily="18" charset="0"/>
                  <a:ea typeface="ＭＳ Ｐゴシック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Palatino Linotype" panose="02040502050505030304" pitchFamily="18" charset="0"/>
                  <a:ea typeface="ＭＳ Ｐゴシック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Palatino Linotype" panose="02040502050505030304" pitchFamily="18" charset="0"/>
                  <a:ea typeface="ＭＳ Ｐゴシック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Palatino Linotype" panose="02040502050505030304" pitchFamily="18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Palatino Linotype" panose="02040502050505030304" pitchFamily="18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Palatino Linotype" panose="02040502050505030304" pitchFamily="18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Palatino Linotype" panose="02040502050505030304" pitchFamily="18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Palatino Linotype" panose="02040502050505030304" pitchFamily="18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/>
              <a:r>
                <a:rPr lang="en-GB" altLang="en-US" sz="2000">
                  <a:solidFill>
                    <a:srgbClr val="000000"/>
                  </a:solidFill>
                  <a:latin typeface="Arial" panose="020B0604020202020204" pitchFamily="34" charset="0"/>
                </a:rPr>
                <a:t>Sala dei Concerti</a:t>
              </a:r>
            </a:p>
            <a:p>
              <a:pPr algn="ctr" eaLnBrk="1" hangingPunct="1"/>
              <a:r>
                <a:rPr lang="en-GB" altLang="en-US" sz="2000">
                  <a:solidFill>
                    <a:srgbClr val="000000"/>
                  </a:solidFill>
                  <a:latin typeface="Arial" panose="020B0604020202020204" pitchFamily="34" charset="0"/>
                </a:rPr>
                <a:t>(Casa della Musica - Parma)</a:t>
              </a:r>
              <a:endParaRPr lang="it-IT" altLang="en-US" sz="2000">
                <a:latin typeface="Arial" panose="020B0604020202020204" pitchFamily="34" charset="0"/>
              </a:endParaRPr>
            </a:p>
          </p:txBody>
        </p:sp>
      </p:grpSp>
      <p:grpSp>
        <p:nvGrpSpPr>
          <p:cNvPr id="6" name="Gruppo 5">
            <a:extLst>
              <a:ext uri="{FF2B5EF4-FFF2-40B4-BE49-F238E27FC236}">
                <a16:creationId xmlns:a16="http://schemas.microsoft.com/office/drawing/2014/main" id="{C39EC78B-4DE5-469F-9E50-48FC31F12623}"/>
              </a:ext>
            </a:extLst>
          </p:cNvPr>
          <p:cNvGrpSpPr>
            <a:grpSpLocks/>
          </p:cNvGrpSpPr>
          <p:nvPr/>
        </p:nvGrpSpPr>
        <p:grpSpPr bwMode="auto">
          <a:xfrm>
            <a:off x="3733800" y="2130425"/>
            <a:ext cx="5213350" cy="4329113"/>
            <a:chOff x="3733054" y="1096963"/>
            <a:chExt cx="5213960" cy="4329143"/>
          </a:xfrm>
        </p:grpSpPr>
        <p:sp>
          <p:nvSpPr>
            <p:cNvPr id="118793" name="CasellaDiTesto 10">
              <a:extLst>
                <a:ext uri="{FF2B5EF4-FFF2-40B4-BE49-F238E27FC236}">
                  <a16:creationId xmlns:a16="http://schemas.microsoft.com/office/drawing/2014/main" id="{7DD8AFE3-7DB7-1D11-07CF-BD0F79C9D70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268104" y="1096963"/>
              <a:ext cx="4174026" cy="70168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Palatino Linotype" panose="02040502050505030304" pitchFamily="18" charset="0"/>
                  <a:ea typeface="ＭＳ Ｐゴシック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Palatino Linotype" panose="02040502050505030304" pitchFamily="18" charset="0"/>
                  <a:ea typeface="ＭＳ Ｐゴシック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Palatino Linotype" panose="02040502050505030304" pitchFamily="18" charset="0"/>
                  <a:ea typeface="ＭＳ Ｐゴシック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Palatino Linotype" panose="02040502050505030304" pitchFamily="18" charset="0"/>
                  <a:ea typeface="ＭＳ Ｐゴシック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Palatino Linotype" panose="02040502050505030304" pitchFamily="18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Palatino Linotype" panose="02040502050505030304" pitchFamily="18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Palatino Linotype" panose="02040502050505030304" pitchFamily="18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Palatino Linotype" panose="02040502050505030304" pitchFamily="18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Palatino Linotype" panose="02040502050505030304" pitchFamily="18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/>
              <a:r>
                <a:rPr lang="en-GB" altLang="en-US" sz="2000">
                  <a:solidFill>
                    <a:srgbClr val="000000"/>
                  </a:solidFill>
                  <a:latin typeface="Arial" panose="020B0604020202020204" pitchFamily="34" charset="0"/>
                </a:rPr>
                <a:t>Teatro </a:t>
              </a:r>
              <a:r>
                <a:rPr lang="en-GB" altLang="it-IT" sz="2000">
                  <a:solidFill>
                    <a:srgbClr val="000000"/>
                  </a:solidFill>
                  <a:latin typeface="Arial" panose="020B0604020202020204" pitchFamily="34" charset="0"/>
                </a:rPr>
                <a:t>“</a:t>
              </a:r>
              <a:r>
                <a:rPr lang="en-GB" altLang="en-US" sz="2000">
                  <a:solidFill>
                    <a:srgbClr val="000000"/>
                  </a:solidFill>
                  <a:latin typeface="Arial" panose="020B0604020202020204" pitchFamily="34" charset="0"/>
                </a:rPr>
                <a:t>La Scala</a:t>
              </a:r>
              <a:r>
                <a:rPr lang="en-GB" altLang="it-IT" sz="2000">
                  <a:solidFill>
                    <a:srgbClr val="000000"/>
                  </a:solidFill>
                  <a:latin typeface="Arial" panose="020B0604020202020204" pitchFamily="34" charset="0"/>
                </a:rPr>
                <a:t>”</a:t>
              </a:r>
              <a:endParaRPr lang="en-GB" altLang="en-US" sz="2000">
                <a:solidFill>
                  <a:srgbClr val="000000"/>
                </a:solidFill>
                <a:latin typeface="Arial" panose="020B0604020202020204" pitchFamily="34" charset="0"/>
              </a:endParaRPr>
            </a:p>
            <a:p>
              <a:pPr algn="ctr" eaLnBrk="1" hangingPunct="1"/>
              <a:r>
                <a:rPr lang="en-GB" altLang="en-US" sz="2000">
                  <a:solidFill>
                    <a:srgbClr val="000000"/>
                  </a:solidFill>
                  <a:latin typeface="Arial" panose="020B0604020202020204" pitchFamily="34" charset="0"/>
                </a:rPr>
                <a:t>(Milano)</a:t>
              </a:r>
              <a:endParaRPr lang="it-IT" altLang="en-US" sz="2000">
                <a:latin typeface="Arial" panose="020B0604020202020204" pitchFamily="34" charset="0"/>
              </a:endParaRPr>
            </a:p>
          </p:txBody>
        </p:sp>
        <p:pic>
          <p:nvPicPr>
            <p:cNvPr id="118794" name="Immagine 2" descr="lascala1.jpg">
              <a:extLst>
                <a:ext uri="{FF2B5EF4-FFF2-40B4-BE49-F238E27FC236}">
                  <a16:creationId xmlns:a16="http://schemas.microsoft.com/office/drawing/2014/main" id="{E96B4F6D-5EC8-3D9C-6AB2-A45A58B548CC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733054" y="1880613"/>
              <a:ext cx="5213960" cy="354549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2">
            <a:extLst>
              <a:ext uri="{FF2B5EF4-FFF2-40B4-BE49-F238E27FC236}">
                <a16:creationId xmlns:a16="http://schemas.microsoft.com/office/drawing/2014/main" id="{1FBBB058-9896-D937-8485-46DF9A94B021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0513" y="750888"/>
            <a:ext cx="5059362" cy="2347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/>
            <a:endParaRPr lang="en-GB" altLang="en-US" sz="2800">
              <a:solidFill>
                <a:schemeClr val="tx2"/>
              </a:solidFill>
              <a:latin typeface="Century Gothic" panose="020B0502020202020204" pitchFamily="34" charset="0"/>
            </a:endParaRPr>
          </a:p>
          <a:p>
            <a:pPr eaLnBrk="1" hangingPunct="1">
              <a:buFont typeface="Arial" panose="020B0604020202020204" pitchFamily="34" charset="0"/>
              <a:buChar char="•"/>
            </a:pPr>
            <a:r>
              <a:rPr lang="en-GB" altLang="en-US" sz="2000">
                <a:solidFill>
                  <a:srgbClr val="000000"/>
                </a:solidFill>
                <a:latin typeface="Century Gothic" panose="020B0502020202020204" pitchFamily="34" charset="0"/>
              </a:rPr>
              <a:t> Eigenmike</a:t>
            </a:r>
            <a:r>
              <a:rPr lang="en-GB" altLang="en-US" sz="2000" baseline="30000">
                <a:latin typeface="Century Gothic" panose="020B0502020202020204" pitchFamily="34" charset="0"/>
              </a:rPr>
              <a:t>® </a:t>
            </a:r>
            <a:r>
              <a:rPr lang="en-GB" altLang="en-US" sz="2000">
                <a:latin typeface="Century Gothic" panose="020B0502020202020204" pitchFamily="34" charset="0"/>
              </a:rPr>
              <a:t>probe as receiver</a:t>
            </a:r>
          </a:p>
          <a:p>
            <a:pPr eaLnBrk="1" hangingPunct="1">
              <a:buFont typeface="Arial" panose="020B0604020202020204" pitchFamily="34" charset="0"/>
              <a:buChar char="•"/>
            </a:pPr>
            <a:r>
              <a:rPr lang="en-GB" altLang="en-US" sz="2000">
                <a:latin typeface="Century Gothic" panose="020B0502020202020204" pitchFamily="34" charset="0"/>
              </a:rPr>
              <a:t> Laptop as recorder</a:t>
            </a:r>
          </a:p>
          <a:p>
            <a:pPr eaLnBrk="1" hangingPunct="1">
              <a:buFont typeface="Arial" panose="020B0604020202020204" pitchFamily="34" charset="0"/>
              <a:buChar char="•"/>
            </a:pPr>
            <a:r>
              <a:rPr lang="en-GB" altLang="it-IT" sz="2000">
                <a:latin typeface="Century Gothic" panose="020B0502020202020204" pitchFamily="34" charset="0"/>
              </a:rPr>
              <a:t> “</a:t>
            </a:r>
            <a:r>
              <a:rPr lang="en-GB" altLang="ja-JP" sz="2000">
                <a:latin typeface="Century Gothic" panose="020B0502020202020204" pitchFamily="34" charset="0"/>
              </a:rPr>
              <a:t>Lookline</a:t>
            </a:r>
            <a:r>
              <a:rPr lang="en-GB" altLang="it-IT" sz="2000">
                <a:latin typeface="Century Gothic" panose="020B0502020202020204" pitchFamily="34" charset="0"/>
              </a:rPr>
              <a:t>”</a:t>
            </a:r>
            <a:r>
              <a:rPr lang="en-GB" altLang="ja-JP" sz="2000">
                <a:latin typeface="Century Gothic" panose="020B0502020202020204" pitchFamily="34" charset="0"/>
              </a:rPr>
              <a:t> Dodecahedron as omni-</a:t>
            </a:r>
            <a:br>
              <a:rPr lang="en-GB" altLang="ja-JP" sz="2000">
                <a:latin typeface="Century Gothic" panose="020B0502020202020204" pitchFamily="34" charset="0"/>
              </a:rPr>
            </a:br>
            <a:r>
              <a:rPr lang="en-GB" altLang="ja-JP" sz="2000">
                <a:latin typeface="Century Gothic" panose="020B0502020202020204" pitchFamily="34" charset="0"/>
              </a:rPr>
              <a:t>    directional source</a:t>
            </a:r>
          </a:p>
          <a:p>
            <a:pPr eaLnBrk="1" hangingPunct="1">
              <a:buFont typeface="Arial" panose="020B0604020202020204" pitchFamily="34" charset="0"/>
              <a:buChar char="•"/>
            </a:pPr>
            <a:r>
              <a:rPr lang="en-GB" altLang="en-US" sz="2000">
                <a:latin typeface="Century Gothic" panose="020B0502020202020204" pitchFamily="34" charset="0"/>
              </a:rPr>
              <a:t> Sine sweep as test signal</a:t>
            </a:r>
          </a:p>
          <a:p>
            <a:pPr eaLnBrk="1" hangingPunct="1">
              <a:buFont typeface="Arial" panose="020B0604020202020204" pitchFamily="34" charset="0"/>
              <a:buChar char="•"/>
            </a:pPr>
            <a:endParaRPr lang="en-GB" altLang="en-US" sz="2000">
              <a:solidFill>
                <a:srgbClr val="000000"/>
              </a:solidFill>
              <a:latin typeface="Century Gothic" panose="020B0502020202020204" pitchFamily="34" charset="0"/>
            </a:endParaRPr>
          </a:p>
        </p:txBody>
      </p:sp>
      <p:pic>
        <p:nvPicPr>
          <p:cNvPr id="120835" name="Immagine 4" descr="teatro scala - punti_small.jpg">
            <a:extLst>
              <a:ext uri="{FF2B5EF4-FFF2-40B4-BE49-F238E27FC236}">
                <a16:creationId xmlns:a16="http://schemas.microsoft.com/office/drawing/2014/main" id="{517CA8B3-CE72-ACC1-974B-140D792DCB0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4938" y="1016000"/>
            <a:ext cx="3397250" cy="2989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0837" name="Immagine 7" descr="_1020004-small.JPG">
            <a:extLst>
              <a:ext uri="{FF2B5EF4-FFF2-40B4-BE49-F238E27FC236}">
                <a16:creationId xmlns:a16="http://schemas.microsoft.com/office/drawing/2014/main" id="{DB98A4EB-0F77-B751-8C65-406C376DF21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863" y="3022600"/>
            <a:ext cx="2673350" cy="3563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0838" name="Immagine 8" descr="Pianta_Source_Receiver.jpg">
            <a:extLst>
              <a:ext uri="{FF2B5EF4-FFF2-40B4-BE49-F238E27FC236}">
                <a16:creationId xmlns:a16="http://schemas.microsoft.com/office/drawing/2014/main" id="{3AA26E0B-4415-8A23-FFD5-FF1F7D83E8C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0863" y="4187825"/>
            <a:ext cx="4564062" cy="2220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0839" name="CasellaDiTesto 4">
            <a:extLst>
              <a:ext uri="{FF2B5EF4-FFF2-40B4-BE49-F238E27FC236}">
                <a16:creationId xmlns:a16="http://schemas.microsoft.com/office/drawing/2014/main" id="{A6761194-7F8B-4721-CC95-CDA74E95914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69963" y="254000"/>
            <a:ext cx="7038975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/>
            <a:r>
              <a:rPr lang="en-GB" altLang="en-US" sz="3200">
                <a:solidFill>
                  <a:srgbClr val="000099"/>
                </a:solidFill>
                <a:latin typeface="Arial" panose="020B0604020202020204" pitchFamily="34" charset="0"/>
              </a:rPr>
              <a:t>Measurement details</a:t>
            </a:r>
          </a:p>
        </p:txBody>
      </p:sp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882" name="Immagine 3" descr="Pano-Lores-01.jpg">
            <a:extLst>
              <a:ext uri="{FF2B5EF4-FFF2-40B4-BE49-F238E27FC236}">
                <a16:creationId xmlns:a16="http://schemas.microsoft.com/office/drawing/2014/main" id="{8C096E5F-92FD-DD9C-5B63-C2FCD0E595A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5400" y="103188"/>
            <a:ext cx="6543675" cy="3270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883" name="Immagine 4" descr="Panoramic-unwrapped.jpg">
            <a:extLst>
              <a:ext uri="{FF2B5EF4-FFF2-40B4-BE49-F238E27FC236}">
                <a16:creationId xmlns:a16="http://schemas.microsoft.com/office/drawing/2014/main" id="{840B9A7E-424F-3CDB-69CE-0E130EA89BF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5400" y="3538538"/>
            <a:ext cx="6543675" cy="3271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6">
            <a:extLst>
              <a:ext uri="{FF2B5EF4-FFF2-40B4-BE49-F238E27FC236}">
                <a16:creationId xmlns:a16="http://schemas.microsoft.com/office/drawing/2014/main" id="{310E754E-7B86-AB93-2B1C-338CA9684A9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8275" y="117475"/>
            <a:ext cx="8696325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/>
            <a:r>
              <a:rPr lang="en-GB" altLang="en-US" sz="2800">
                <a:solidFill>
                  <a:srgbClr val="000099"/>
                </a:solidFill>
                <a:latin typeface="Arial" panose="020B0604020202020204" pitchFamily="34" charset="0"/>
              </a:rPr>
              <a:t>Teatro </a:t>
            </a:r>
            <a:r>
              <a:rPr lang="en-GB" altLang="it-IT" sz="2800">
                <a:solidFill>
                  <a:srgbClr val="000099"/>
                </a:solidFill>
                <a:latin typeface="Arial" panose="020B0604020202020204" pitchFamily="34" charset="0"/>
              </a:rPr>
              <a:t>“</a:t>
            </a:r>
            <a:r>
              <a:rPr lang="en-GB" altLang="en-US" sz="2800">
                <a:solidFill>
                  <a:srgbClr val="000099"/>
                </a:solidFill>
                <a:latin typeface="Arial" panose="020B0604020202020204" pitchFamily="34" charset="0"/>
              </a:rPr>
              <a:t>La Scala</a:t>
            </a:r>
            <a:r>
              <a:rPr lang="en-GB" altLang="it-IT" sz="2800">
                <a:solidFill>
                  <a:srgbClr val="000099"/>
                </a:solidFill>
                <a:latin typeface="Arial" panose="020B0604020202020204" pitchFamily="34" charset="0"/>
              </a:rPr>
              <a:t>”</a:t>
            </a:r>
            <a:r>
              <a:rPr lang="en-GB" altLang="ja-JP" sz="2800">
                <a:solidFill>
                  <a:srgbClr val="000099"/>
                </a:solidFill>
                <a:latin typeface="Arial" panose="020B0604020202020204" pitchFamily="34" charset="0"/>
              </a:rPr>
              <a:t>: 4 kHz</a:t>
            </a:r>
            <a:endParaRPr lang="en-GB" altLang="en-US" sz="2800">
              <a:solidFill>
                <a:srgbClr val="000099"/>
              </a:solidFill>
              <a:latin typeface="Arial" panose="020B0604020202020204" pitchFamily="34" charset="0"/>
            </a:endParaRPr>
          </a:p>
        </p:txBody>
      </p:sp>
      <p:pic>
        <p:nvPicPr>
          <p:cNvPr id="3" name="LaScala_4000Hz_root2">
            <a:hlinkClick r:id="" action="ppaction://media"/>
            <a:extLst>
              <a:ext uri="{FF2B5EF4-FFF2-40B4-BE49-F238E27FC236}">
                <a16:creationId xmlns:a16="http://schemas.microsoft.com/office/drawing/2014/main" id="{16CAA365-30B8-01EE-ECEE-6C49FAF44B5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94244" y="855406"/>
            <a:ext cx="7955512" cy="596663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25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6">
            <a:extLst>
              <a:ext uri="{FF2B5EF4-FFF2-40B4-BE49-F238E27FC236}">
                <a16:creationId xmlns:a16="http://schemas.microsoft.com/office/drawing/2014/main" id="{2391430D-9351-FB71-40D2-C743DC60D09F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8275" y="117475"/>
            <a:ext cx="8620125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/>
            <a:r>
              <a:rPr lang="en-GB" altLang="it-IT" sz="2800">
                <a:solidFill>
                  <a:srgbClr val="000099"/>
                </a:solidFill>
                <a:latin typeface="Arial" panose="020B0604020202020204" pitchFamily="34" charset="0"/>
              </a:rPr>
              <a:t>“</a:t>
            </a:r>
            <a:r>
              <a:rPr lang="en-GB" altLang="ja-JP" sz="2800">
                <a:solidFill>
                  <a:srgbClr val="000099"/>
                </a:solidFill>
                <a:latin typeface="Arial" panose="020B0604020202020204" pitchFamily="34" charset="0"/>
              </a:rPr>
              <a:t>Sala dei Concerti</a:t>
            </a:r>
            <a:r>
              <a:rPr lang="en-GB" altLang="it-IT" sz="2800">
                <a:solidFill>
                  <a:srgbClr val="000099"/>
                </a:solidFill>
                <a:latin typeface="Arial" panose="020B0604020202020204" pitchFamily="34" charset="0"/>
              </a:rPr>
              <a:t>”</a:t>
            </a:r>
            <a:r>
              <a:rPr lang="en-GB" altLang="ja-JP" sz="2800">
                <a:solidFill>
                  <a:srgbClr val="000099"/>
                </a:solidFill>
                <a:latin typeface="Arial" panose="020B0604020202020204" pitchFamily="34" charset="0"/>
              </a:rPr>
              <a:t>: 4 kHz</a:t>
            </a:r>
            <a:endParaRPr lang="en-GB" altLang="en-US" sz="2800">
              <a:solidFill>
                <a:srgbClr val="000099"/>
              </a:solidFill>
              <a:latin typeface="Arial" panose="020B0604020202020204" pitchFamily="34" charset="0"/>
            </a:endParaRPr>
          </a:p>
        </p:txBody>
      </p:sp>
      <p:pic>
        <p:nvPicPr>
          <p:cNvPr id="2" name="CDM_4000Hz_root2">
            <a:hlinkClick r:id="" action="ppaction://media"/>
            <a:extLst>
              <a:ext uri="{FF2B5EF4-FFF2-40B4-BE49-F238E27FC236}">
                <a16:creationId xmlns:a16="http://schemas.microsoft.com/office/drawing/2014/main" id="{794B0E44-DDC9-F081-BDA1-8705E9B6E6D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0103" y="870155"/>
            <a:ext cx="7983793" cy="598784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25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asellaDiTesto 3">
            <a:extLst>
              <a:ext uri="{FF2B5EF4-FFF2-40B4-BE49-F238E27FC236}">
                <a16:creationId xmlns:a16="http://schemas.microsoft.com/office/drawing/2014/main" id="{D6F00670-C774-DFE8-606E-6F79DA83491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492750" y="1254125"/>
            <a:ext cx="3506788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/>
            <a:r>
              <a:rPr lang="it-IT" altLang="en-US" sz="1600">
                <a:latin typeface="Arial" panose="020B0604020202020204" pitchFamily="34" charset="0"/>
              </a:rPr>
              <a:t>16-loudspeakers playback system</a:t>
            </a:r>
          </a:p>
        </p:txBody>
      </p:sp>
      <p:sp>
        <p:nvSpPr>
          <p:cNvPr id="5" name="Rectangle 6">
            <a:extLst>
              <a:ext uri="{FF2B5EF4-FFF2-40B4-BE49-F238E27FC236}">
                <a16:creationId xmlns:a16="http://schemas.microsoft.com/office/drawing/2014/main" id="{4E20CA7A-D02F-452C-E03E-CFDC03D2FBC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8275" y="150813"/>
            <a:ext cx="8620125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/>
            <a:r>
              <a:rPr lang="en-GB" altLang="it-IT" sz="2800">
                <a:solidFill>
                  <a:srgbClr val="000099"/>
                </a:solidFill>
                <a:latin typeface="Arial" panose="020B0604020202020204" pitchFamily="34" charset="0"/>
              </a:rPr>
              <a:t>From Virtual Microphones to speaker feeds</a:t>
            </a:r>
            <a:endParaRPr lang="en-GB" altLang="en-US" sz="2800">
              <a:solidFill>
                <a:srgbClr val="000099"/>
              </a:solidFill>
              <a:latin typeface="Arial" panose="020B0604020202020204" pitchFamily="34" charset="0"/>
            </a:endParaRPr>
          </a:p>
        </p:txBody>
      </p:sp>
      <p:graphicFrame>
        <p:nvGraphicFramePr>
          <p:cNvPr id="242693" name="Object 5">
            <a:extLst>
              <a:ext uri="{FF2B5EF4-FFF2-40B4-BE49-F238E27FC236}">
                <a16:creationId xmlns:a16="http://schemas.microsoft.com/office/drawing/2014/main" id="{C3F080B8-F8DD-EDFE-3B34-24C4F7DDB881}"/>
              </a:ext>
            </a:extLst>
          </p:cNvPr>
          <p:cNvGraphicFramePr>
            <a:graphicFrameLocks noChangeAspect="1"/>
          </p:cNvGraphicFramePr>
          <p:nvPr/>
        </p:nvGraphicFramePr>
        <p:xfrm>
          <a:off x="5562600" y="1590675"/>
          <a:ext cx="3533775" cy="36766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Picture" r:id="rId2" imgW="2890982" imgH="3001818" progId="Word.Picture.8">
                  <p:embed/>
                </p:oleObj>
              </mc:Choice>
              <mc:Fallback>
                <p:oleObj name="Picture" r:id="rId2" imgW="2890982" imgH="3001818" progId="Word.Picture.8">
                  <p:embed/>
                  <p:pic>
                    <p:nvPicPr>
                      <p:cNvPr id="0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562600" y="1590675"/>
                        <a:ext cx="3533775" cy="36766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00E4A8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242695" name="Picture 7">
            <a:extLst>
              <a:ext uri="{FF2B5EF4-FFF2-40B4-BE49-F238E27FC236}">
                <a16:creationId xmlns:a16="http://schemas.microsoft.com/office/drawing/2014/main" id="{C814EF92-5DF8-E305-597A-820A3655815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275" y="1970088"/>
            <a:ext cx="812800" cy="2779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42697" name="Rectangle 9">
            <a:extLst>
              <a:ext uri="{FF2B5EF4-FFF2-40B4-BE49-F238E27FC236}">
                <a16:creationId xmlns:a16="http://schemas.microsoft.com/office/drawing/2014/main" id="{DBE1503E-66BA-0BA4-631F-6C5AE0503489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3214688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en-GB"/>
          </a:p>
        </p:txBody>
      </p:sp>
      <p:graphicFrame>
        <p:nvGraphicFramePr>
          <p:cNvPr id="242696" name="Object 8">
            <a:extLst>
              <a:ext uri="{FF2B5EF4-FFF2-40B4-BE49-F238E27FC236}">
                <a16:creationId xmlns:a16="http://schemas.microsoft.com/office/drawing/2014/main" id="{F4A55435-DB8C-B0FE-2619-404F46376278}"/>
              </a:ext>
            </a:extLst>
          </p:cNvPr>
          <p:cNvGraphicFramePr>
            <a:graphicFrameLocks noChangeAspect="1"/>
          </p:cNvGraphicFramePr>
          <p:nvPr/>
        </p:nvGraphicFramePr>
        <p:xfrm>
          <a:off x="1785938" y="5640388"/>
          <a:ext cx="5667375" cy="9001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5" imgW="2705040" imgH="431640" progId="Equation.3">
                  <p:embed/>
                </p:oleObj>
              </mc:Choice>
              <mc:Fallback>
                <p:oleObj name="Equation" r:id="rId5" imgW="2705040" imgH="431640" progId="Equation.3">
                  <p:embed/>
                  <p:pic>
                    <p:nvPicPr>
                      <p:cNvPr id="0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85938" y="5640388"/>
                        <a:ext cx="5667375" cy="90011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CasellaDiTesto 3">
            <a:extLst>
              <a:ext uri="{FF2B5EF4-FFF2-40B4-BE49-F238E27FC236}">
                <a16:creationId xmlns:a16="http://schemas.microsoft.com/office/drawing/2014/main" id="{50F73862-9AD1-EFEE-2C88-A1C3281A515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2238" y="1247775"/>
            <a:ext cx="1719262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/>
            <a:r>
              <a:rPr lang="it-IT" altLang="en-US" sz="1600">
                <a:latin typeface="Arial" panose="020B0604020202020204" pitchFamily="34" charset="0"/>
              </a:rPr>
              <a:t>Eigenmike</a:t>
            </a:r>
            <a:r>
              <a:rPr lang="it-IT" altLang="en-US" sz="1600" baseline="30000">
                <a:latin typeface="Arial" panose="020B0604020202020204" pitchFamily="34" charset="0"/>
              </a:rPr>
              <a:t>TM</a:t>
            </a:r>
          </a:p>
        </p:txBody>
      </p:sp>
      <p:sp>
        <p:nvSpPr>
          <p:cNvPr id="3" name="CasellaDiTesto 3">
            <a:extLst>
              <a:ext uri="{FF2B5EF4-FFF2-40B4-BE49-F238E27FC236}">
                <a16:creationId xmlns:a16="http://schemas.microsoft.com/office/drawing/2014/main" id="{1B77FBE3-029B-2CB7-D0B0-9CC9143ECA9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362075" y="1970088"/>
            <a:ext cx="4378325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/>
            <a:r>
              <a:rPr lang="it-IT" altLang="en-US" sz="1600">
                <a:latin typeface="Arial" panose="020B0604020202020204" pitchFamily="34" charset="0"/>
              </a:rPr>
              <a:t>Matrix of 32x16 FIR filters</a:t>
            </a:r>
          </a:p>
        </p:txBody>
      </p:sp>
      <p:sp>
        <p:nvSpPr>
          <p:cNvPr id="242719" name="Line 31">
            <a:extLst>
              <a:ext uri="{FF2B5EF4-FFF2-40B4-BE49-F238E27FC236}">
                <a16:creationId xmlns:a16="http://schemas.microsoft.com/office/drawing/2014/main" id="{319CC9B2-F7B5-A78D-DA92-F48696D1DB82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938213" y="4749800"/>
            <a:ext cx="11112" cy="261938"/>
          </a:xfrm>
          <a:prstGeom prst="line">
            <a:avLst/>
          </a:prstGeom>
          <a:noFill/>
          <a:ln w="19050">
            <a:solidFill>
              <a:srgbClr val="0000FF"/>
            </a:solidFill>
            <a:round/>
            <a:headEnd/>
            <a:tailEnd type="triangle" w="lg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aphicFrame>
        <p:nvGraphicFramePr>
          <p:cNvPr id="243172" name="Group 484">
            <a:extLst>
              <a:ext uri="{FF2B5EF4-FFF2-40B4-BE49-F238E27FC236}">
                <a16:creationId xmlns:a16="http://schemas.microsoft.com/office/drawing/2014/main" id="{0AC04E3C-99A2-90E2-D162-B5F181C6D376}"/>
              </a:ext>
            </a:extLst>
          </p:cNvPr>
          <p:cNvGraphicFramePr>
            <a:graphicFrameLocks noGrp="1"/>
          </p:cNvGraphicFramePr>
          <p:nvPr/>
        </p:nvGraphicFramePr>
        <p:xfrm>
          <a:off x="2052638" y="2322513"/>
          <a:ext cx="2921000" cy="1920880"/>
        </p:xfrm>
        <a:graphic>
          <a:graphicData uri="http://schemas.openxmlformats.org/drawingml/2006/table">
            <a:tbl>
              <a:tblPr/>
              <a:tblGrid>
                <a:gridCol w="117475">
                  <a:extLst>
                    <a:ext uri="{9D8B030D-6E8A-4147-A177-3AD203B41FA5}">
                      <a16:colId xmlns:a16="http://schemas.microsoft.com/office/drawing/2014/main" val="2609034997"/>
                    </a:ext>
                  </a:extLst>
                </a:gridCol>
                <a:gridCol w="115887">
                  <a:extLst>
                    <a:ext uri="{9D8B030D-6E8A-4147-A177-3AD203B41FA5}">
                      <a16:colId xmlns:a16="http://schemas.microsoft.com/office/drawing/2014/main" val="87036383"/>
                    </a:ext>
                  </a:extLst>
                </a:gridCol>
                <a:gridCol w="117475">
                  <a:extLst>
                    <a:ext uri="{9D8B030D-6E8A-4147-A177-3AD203B41FA5}">
                      <a16:colId xmlns:a16="http://schemas.microsoft.com/office/drawing/2014/main" val="2557902033"/>
                    </a:ext>
                  </a:extLst>
                </a:gridCol>
                <a:gridCol w="115888">
                  <a:extLst>
                    <a:ext uri="{9D8B030D-6E8A-4147-A177-3AD203B41FA5}">
                      <a16:colId xmlns:a16="http://schemas.microsoft.com/office/drawing/2014/main" val="3462635822"/>
                    </a:ext>
                  </a:extLst>
                </a:gridCol>
                <a:gridCol w="117475">
                  <a:extLst>
                    <a:ext uri="{9D8B030D-6E8A-4147-A177-3AD203B41FA5}">
                      <a16:colId xmlns:a16="http://schemas.microsoft.com/office/drawing/2014/main" val="1635374947"/>
                    </a:ext>
                  </a:extLst>
                </a:gridCol>
                <a:gridCol w="117475">
                  <a:extLst>
                    <a:ext uri="{9D8B030D-6E8A-4147-A177-3AD203B41FA5}">
                      <a16:colId xmlns:a16="http://schemas.microsoft.com/office/drawing/2014/main" val="4060841639"/>
                    </a:ext>
                  </a:extLst>
                </a:gridCol>
                <a:gridCol w="115887">
                  <a:extLst>
                    <a:ext uri="{9D8B030D-6E8A-4147-A177-3AD203B41FA5}">
                      <a16:colId xmlns:a16="http://schemas.microsoft.com/office/drawing/2014/main" val="2272620078"/>
                    </a:ext>
                  </a:extLst>
                </a:gridCol>
                <a:gridCol w="117475">
                  <a:extLst>
                    <a:ext uri="{9D8B030D-6E8A-4147-A177-3AD203B41FA5}">
                      <a16:colId xmlns:a16="http://schemas.microsoft.com/office/drawing/2014/main" val="4016420205"/>
                    </a:ext>
                  </a:extLst>
                </a:gridCol>
                <a:gridCol w="115888">
                  <a:extLst>
                    <a:ext uri="{9D8B030D-6E8A-4147-A177-3AD203B41FA5}">
                      <a16:colId xmlns:a16="http://schemas.microsoft.com/office/drawing/2014/main" val="3932180413"/>
                    </a:ext>
                  </a:extLst>
                </a:gridCol>
                <a:gridCol w="117475">
                  <a:extLst>
                    <a:ext uri="{9D8B030D-6E8A-4147-A177-3AD203B41FA5}">
                      <a16:colId xmlns:a16="http://schemas.microsoft.com/office/drawing/2014/main" val="1406487399"/>
                    </a:ext>
                  </a:extLst>
                </a:gridCol>
                <a:gridCol w="117475">
                  <a:extLst>
                    <a:ext uri="{9D8B030D-6E8A-4147-A177-3AD203B41FA5}">
                      <a16:colId xmlns:a16="http://schemas.microsoft.com/office/drawing/2014/main" val="548476743"/>
                    </a:ext>
                  </a:extLst>
                </a:gridCol>
                <a:gridCol w="115887">
                  <a:extLst>
                    <a:ext uri="{9D8B030D-6E8A-4147-A177-3AD203B41FA5}">
                      <a16:colId xmlns:a16="http://schemas.microsoft.com/office/drawing/2014/main" val="2548592921"/>
                    </a:ext>
                  </a:extLst>
                </a:gridCol>
                <a:gridCol w="117475">
                  <a:extLst>
                    <a:ext uri="{9D8B030D-6E8A-4147-A177-3AD203B41FA5}">
                      <a16:colId xmlns:a16="http://schemas.microsoft.com/office/drawing/2014/main" val="1615774455"/>
                    </a:ext>
                  </a:extLst>
                </a:gridCol>
                <a:gridCol w="115888">
                  <a:extLst>
                    <a:ext uri="{9D8B030D-6E8A-4147-A177-3AD203B41FA5}">
                      <a16:colId xmlns:a16="http://schemas.microsoft.com/office/drawing/2014/main" val="2626865457"/>
                    </a:ext>
                  </a:extLst>
                </a:gridCol>
                <a:gridCol w="117475">
                  <a:extLst>
                    <a:ext uri="{9D8B030D-6E8A-4147-A177-3AD203B41FA5}">
                      <a16:colId xmlns:a16="http://schemas.microsoft.com/office/drawing/2014/main" val="326308273"/>
                    </a:ext>
                  </a:extLst>
                </a:gridCol>
                <a:gridCol w="117475">
                  <a:extLst>
                    <a:ext uri="{9D8B030D-6E8A-4147-A177-3AD203B41FA5}">
                      <a16:colId xmlns:a16="http://schemas.microsoft.com/office/drawing/2014/main" val="2355591602"/>
                    </a:ext>
                  </a:extLst>
                </a:gridCol>
                <a:gridCol w="115887">
                  <a:extLst>
                    <a:ext uri="{9D8B030D-6E8A-4147-A177-3AD203B41FA5}">
                      <a16:colId xmlns:a16="http://schemas.microsoft.com/office/drawing/2014/main" val="1873142866"/>
                    </a:ext>
                  </a:extLst>
                </a:gridCol>
                <a:gridCol w="117475">
                  <a:extLst>
                    <a:ext uri="{9D8B030D-6E8A-4147-A177-3AD203B41FA5}">
                      <a16:colId xmlns:a16="http://schemas.microsoft.com/office/drawing/2014/main" val="3595576522"/>
                    </a:ext>
                  </a:extLst>
                </a:gridCol>
                <a:gridCol w="115888">
                  <a:extLst>
                    <a:ext uri="{9D8B030D-6E8A-4147-A177-3AD203B41FA5}">
                      <a16:colId xmlns:a16="http://schemas.microsoft.com/office/drawing/2014/main" val="16793470"/>
                    </a:ext>
                  </a:extLst>
                </a:gridCol>
                <a:gridCol w="117475">
                  <a:extLst>
                    <a:ext uri="{9D8B030D-6E8A-4147-A177-3AD203B41FA5}">
                      <a16:colId xmlns:a16="http://schemas.microsoft.com/office/drawing/2014/main" val="3486678994"/>
                    </a:ext>
                  </a:extLst>
                </a:gridCol>
                <a:gridCol w="117475">
                  <a:extLst>
                    <a:ext uri="{9D8B030D-6E8A-4147-A177-3AD203B41FA5}">
                      <a16:colId xmlns:a16="http://schemas.microsoft.com/office/drawing/2014/main" val="3858991182"/>
                    </a:ext>
                  </a:extLst>
                </a:gridCol>
                <a:gridCol w="115887">
                  <a:extLst>
                    <a:ext uri="{9D8B030D-6E8A-4147-A177-3AD203B41FA5}">
                      <a16:colId xmlns:a16="http://schemas.microsoft.com/office/drawing/2014/main" val="872078472"/>
                    </a:ext>
                  </a:extLst>
                </a:gridCol>
                <a:gridCol w="117475">
                  <a:extLst>
                    <a:ext uri="{9D8B030D-6E8A-4147-A177-3AD203B41FA5}">
                      <a16:colId xmlns:a16="http://schemas.microsoft.com/office/drawing/2014/main" val="2924448564"/>
                    </a:ext>
                  </a:extLst>
                </a:gridCol>
                <a:gridCol w="115888">
                  <a:extLst>
                    <a:ext uri="{9D8B030D-6E8A-4147-A177-3AD203B41FA5}">
                      <a16:colId xmlns:a16="http://schemas.microsoft.com/office/drawing/2014/main" val="2737310149"/>
                    </a:ext>
                  </a:extLst>
                </a:gridCol>
                <a:gridCol w="117475">
                  <a:extLst>
                    <a:ext uri="{9D8B030D-6E8A-4147-A177-3AD203B41FA5}">
                      <a16:colId xmlns:a16="http://schemas.microsoft.com/office/drawing/2014/main" val="3411593923"/>
                    </a:ext>
                  </a:extLst>
                </a:gridCol>
              </a:tblGrid>
              <a:tr h="119063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50968630"/>
                  </a:ext>
                </a:extLst>
              </a:tr>
              <a:tr h="12223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59428010"/>
                  </a:ext>
                </a:extLst>
              </a:tr>
              <a:tr h="119063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93742412"/>
                  </a:ext>
                </a:extLst>
              </a:tr>
              <a:tr h="12065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05720230"/>
                  </a:ext>
                </a:extLst>
              </a:tr>
              <a:tr h="119063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83271090"/>
                  </a:ext>
                </a:extLst>
              </a:tr>
              <a:tr h="12065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34188162"/>
                  </a:ext>
                </a:extLst>
              </a:tr>
              <a:tr h="12065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07412748"/>
                  </a:ext>
                </a:extLst>
              </a:tr>
              <a:tr h="119063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16913382"/>
                  </a:ext>
                </a:extLst>
              </a:tr>
              <a:tr h="119063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10753762"/>
                  </a:ext>
                </a:extLst>
              </a:tr>
              <a:tr h="12223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3292600"/>
                  </a:ext>
                </a:extLst>
              </a:tr>
              <a:tr h="119063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13082608"/>
                  </a:ext>
                </a:extLst>
              </a:tr>
              <a:tr h="12065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86844070"/>
                  </a:ext>
                </a:extLst>
              </a:tr>
              <a:tr h="119063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866733"/>
                  </a:ext>
                </a:extLst>
              </a:tr>
              <a:tr h="12065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0736791"/>
                  </a:ext>
                </a:extLst>
              </a:tr>
              <a:tr h="12065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07270974"/>
                  </a:ext>
                </a:extLst>
              </a:tr>
              <a:tr h="119063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Courier New" panose="02070309020205020404" pitchFamily="49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</a:pPr>
                      <a:endParaRPr kumimoji="0" lang="en-US" altLang="en-US" sz="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25402039"/>
                  </a:ext>
                </a:extLst>
              </a:tr>
            </a:tbl>
          </a:graphicData>
        </a:graphic>
      </p:graphicFrame>
      <p:sp>
        <p:nvSpPr>
          <p:cNvPr id="243174" name="Freeform 486">
            <a:extLst>
              <a:ext uri="{FF2B5EF4-FFF2-40B4-BE49-F238E27FC236}">
                <a16:creationId xmlns:a16="http://schemas.microsoft.com/office/drawing/2014/main" id="{1B9FC5BE-2B78-3D6A-C617-2ECF1A121C58}"/>
              </a:ext>
            </a:extLst>
          </p:cNvPr>
          <p:cNvSpPr>
            <a:spLocks/>
          </p:cNvSpPr>
          <p:nvPr/>
        </p:nvSpPr>
        <p:spPr bwMode="auto">
          <a:xfrm>
            <a:off x="928688" y="4699000"/>
            <a:ext cx="2647950" cy="677863"/>
          </a:xfrm>
          <a:custGeom>
            <a:avLst/>
            <a:gdLst>
              <a:gd name="T0" fmla="*/ 13 w 1668"/>
              <a:gd name="T1" fmla="*/ 36 h 434"/>
              <a:gd name="T2" fmla="*/ 13 w 1668"/>
              <a:gd name="T3" fmla="*/ 255 h 434"/>
              <a:gd name="T4" fmla="*/ 93 w 1668"/>
              <a:gd name="T5" fmla="*/ 386 h 434"/>
              <a:gd name="T6" fmla="*/ 443 w 1668"/>
              <a:gd name="T7" fmla="*/ 423 h 434"/>
              <a:gd name="T8" fmla="*/ 1194 w 1668"/>
              <a:gd name="T9" fmla="*/ 321 h 434"/>
              <a:gd name="T10" fmla="*/ 1595 w 1668"/>
              <a:gd name="T11" fmla="*/ 182 h 434"/>
              <a:gd name="T12" fmla="*/ 1632 w 1668"/>
              <a:gd name="T13" fmla="*/ 0 h 4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668" h="434">
                <a:moveTo>
                  <a:pt x="13" y="36"/>
                </a:moveTo>
                <a:cubicBezTo>
                  <a:pt x="6" y="116"/>
                  <a:pt x="0" y="197"/>
                  <a:pt x="13" y="255"/>
                </a:cubicBezTo>
                <a:cubicBezTo>
                  <a:pt x="26" y="313"/>
                  <a:pt x="22" y="358"/>
                  <a:pt x="93" y="386"/>
                </a:cubicBezTo>
                <a:cubicBezTo>
                  <a:pt x="164" y="414"/>
                  <a:pt x="260" y="434"/>
                  <a:pt x="443" y="423"/>
                </a:cubicBezTo>
                <a:cubicBezTo>
                  <a:pt x="626" y="412"/>
                  <a:pt x="1002" y="361"/>
                  <a:pt x="1194" y="321"/>
                </a:cubicBezTo>
                <a:cubicBezTo>
                  <a:pt x="1386" y="281"/>
                  <a:pt x="1522" y="236"/>
                  <a:pt x="1595" y="182"/>
                </a:cubicBezTo>
                <a:cubicBezTo>
                  <a:pt x="1668" y="128"/>
                  <a:pt x="1627" y="33"/>
                  <a:pt x="1632" y="0"/>
                </a:cubicBezTo>
              </a:path>
            </a:pathLst>
          </a:custGeom>
          <a:noFill/>
          <a:ln w="31750">
            <a:solidFill>
              <a:srgbClr val="0000FF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43176" name="Freeform 488">
            <a:extLst>
              <a:ext uri="{FF2B5EF4-FFF2-40B4-BE49-F238E27FC236}">
                <a16:creationId xmlns:a16="http://schemas.microsoft.com/office/drawing/2014/main" id="{8DDF208C-53AA-877D-D597-D17BA61DF5A1}"/>
              </a:ext>
            </a:extLst>
          </p:cNvPr>
          <p:cNvSpPr>
            <a:spLocks/>
          </p:cNvSpPr>
          <p:nvPr/>
        </p:nvSpPr>
        <p:spPr bwMode="auto">
          <a:xfrm>
            <a:off x="2087563" y="4259263"/>
            <a:ext cx="1431925" cy="454025"/>
          </a:xfrm>
          <a:custGeom>
            <a:avLst/>
            <a:gdLst>
              <a:gd name="T0" fmla="*/ 917 w 917"/>
              <a:gd name="T1" fmla="*/ 284 h 286"/>
              <a:gd name="T2" fmla="*/ 610 w 917"/>
              <a:gd name="T3" fmla="*/ 284 h 286"/>
              <a:gd name="T4" fmla="*/ 319 w 917"/>
              <a:gd name="T5" fmla="*/ 270 h 286"/>
              <a:gd name="T6" fmla="*/ 107 w 917"/>
              <a:gd name="T7" fmla="*/ 233 h 286"/>
              <a:gd name="T8" fmla="*/ 20 w 917"/>
              <a:gd name="T9" fmla="*/ 161 h 286"/>
              <a:gd name="T10" fmla="*/ 12 w 917"/>
              <a:gd name="T11" fmla="*/ 0 h 28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917" h="286">
                <a:moveTo>
                  <a:pt x="917" y="284"/>
                </a:moveTo>
                <a:cubicBezTo>
                  <a:pt x="813" y="285"/>
                  <a:pt x="710" y="286"/>
                  <a:pt x="610" y="284"/>
                </a:cubicBezTo>
                <a:cubicBezTo>
                  <a:pt x="510" y="282"/>
                  <a:pt x="403" y="278"/>
                  <a:pt x="319" y="270"/>
                </a:cubicBezTo>
                <a:cubicBezTo>
                  <a:pt x="235" y="262"/>
                  <a:pt x="157" y="251"/>
                  <a:pt x="107" y="233"/>
                </a:cubicBezTo>
                <a:cubicBezTo>
                  <a:pt x="57" y="215"/>
                  <a:pt x="36" y="200"/>
                  <a:pt x="20" y="161"/>
                </a:cubicBezTo>
                <a:cubicBezTo>
                  <a:pt x="4" y="122"/>
                  <a:pt x="0" y="26"/>
                  <a:pt x="12" y="0"/>
                </a:cubicBezTo>
              </a:path>
            </a:pathLst>
          </a:custGeom>
          <a:noFill/>
          <a:ln w="9525">
            <a:solidFill>
              <a:srgbClr val="0000FF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43177" name="Freeform 489">
            <a:extLst>
              <a:ext uri="{FF2B5EF4-FFF2-40B4-BE49-F238E27FC236}">
                <a16:creationId xmlns:a16="http://schemas.microsoft.com/office/drawing/2014/main" id="{9584030C-EDBB-3322-5FFF-A3DF7E33177A}"/>
              </a:ext>
            </a:extLst>
          </p:cNvPr>
          <p:cNvSpPr>
            <a:spLocks/>
          </p:cNvSpPr>
          <p:nvPr/>
        </p:nvSpPr>
        <p:spPr bwMode="auto">
          <a:xfrm>
            <a:off x="2219325" y="4264025"/>
            <a:ext cx="1304925" cy="454025"/>
          </a:xfrm>
          <a:custGeom>
            <a:avLst/>
            <a:gdLst>
              <a:gd name="T0" fmla="*/ 917 w 917"/>
              <a:gd name="T1" fmla="*/ 284 h 286"/>
              <a:gd name="T2" fmla="*/ 610 w 917"/>
              <a:gd name="T3" fmla="*/ 284 h 286"/>
              <a:gd name="T4" fmla="*/ 319 w 917"/>
              <a:gd name="T5" fmla="*/ 270 h 286"/>
              <a:gd name="T6" fmla="*/ 107 w 917"/>
              <a:gd name="T7" fmla="*/ 233 h 286"/>
              <a:gd name="T8" fmla="*/ 20 w 917"/>
              <a:gd name="T9" fmla="*/ 161 h 286"/>
              <a:gd name="T10" fmla="*/ 12 w 917"/>
              <a:gd name="T11" fmla="*/ 0 h 28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917" h="286">
                <a:moveTo>
                  <a:pt x="917" y="284"/>
                </a:moveTo>
                <a:cubicBezTo>
                  <a:pt x="813" y="285"/>
                  <a:pt x="710" y="286"/>
                  <a:pt x="610" y="284"/>
                </a:cubicBezTo>
                <a:cubicBezTo>
                  <a:pt x="510" y="282"/>
                  <a:pt x="403" y="278"/>
                  <a:pt x="319" y="270"/>
                </a:cubicBezTo>
                <a:cubicBezTo>
                  <a:pt x="235" y="262"/>
                  <a:pt x="157" y="251"/>
                  <a:pt x="107" y="233"/>
                </a:cubicBezTo>
                <a:cubicBezTo>
                  <a:pt x="57" y="215"/>
                  <a:pt x="36" y="200"/>
                  <a:pt x="20" y="161"/>
                </a:cubicBezTo>
                <a:cubicBezTo>
                  <a:pt x="4" y="122"/>
                  <a:pt x="0" y="26"/>
                  <a:pt x="12" y="0"/>
                </a:cubicBezTo>
              </a:path>
            </a:pathLst>
          </a:custGeom>
          <a:noFill/>
          <a:ln w="9525">
            <a:solidFill>
              <a:srgbClr val="0000FF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43178" name="Freeform 490">
            <a:extLst>
              <a:ext uri="{FF2B5EF4-FFF2-40B4-BE49-F238E27FC236}">
                <a16:creationId xmlns:a16="http://schemas.microsoft.com/office/drawing/2014/main" id="{A65ACC71-D482-4CF7-531D-CEFAADF53C6A}"/>
              </a:ext>
            </a:extLst>
          </p:cNvPr>
          <p:cNvSpPr>
            <a:spLocks/>
          </p:cNvSpPr>
          <p:nvPr/>
        </p:nvSpPr>
        <p:spPr bwMode="auto">
          <a:xfrm>
            <a:off x="2339975" y="4257675"/>
            <a:ext cx="1177925" cy="454025"/>
          </a:xfrm>
          <a:custGeom>
            <a:avLst/>
            <a:gdLst>
              <a:gd name="T0" fmla="*/ 917 w 917"/>
              <a:gd name="T1" fmla="*/ 284 h 286"/>
              <a:gd name="T2" fmla="*/ 610 w 917"/>
              <a:gd name="T3" fmla="*/ 284 h 286"/>
              <a:gd name="T4" fmla="*/ 319 w 917"/>
              <a:gd name="T5" fmla="*/ 270 h 286"/>
              <a:gd name="T6" fmla="*/ 107 w 917"/>
              <a:gd name="T7" fmla="*/ 233 h 286"/>
              <a:gd name="T8" fmla="*/ 20 w 917"/>
              <a:gd name="T9" fmla="*/ 161 h 286"/>
              <a:gd name="T10" fmla="*/ 12 w 917"/>
              <a:gd name="T11" fmla="*/ 0 h 28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917" h="286">
                <a:moveTo>
                  <a:pt x="917" y="284"/>
                </a:moveTo>
                <a:cubicBezTo>
                  <a:pt x="813" y="285"/>
                  <a:pt x="710" y="286"/>
                  <a:pt x="610" y="284"/>
                </a:cubicBezTo>
                <a:cubicBezTo>
                  <a:pt x="510" y="282"/>
                  <a:pt x="403" y="278"/>
                  <a:pt x="319" y="270"/>
                </a:cubicBezTo>
                <a:cubicBezTo>
                  <a:pt x="235" y="262"/>
                  <a:pt x="157" y="251"/>
                  <a:pt x="107" y="233"/>
                </a:cubicBezTo>
                <a:cubicBezTo>
                  <a:pt x="57" y="215"/>
                  <a:pt x="36" y="200"/>
                  <a:pt x="20" y="161"/>
                </a:cubicBezTo>
                <a:cubicBezTo>
                  <a:pt x="4" y="122"/>
                  <a:pt x="0" y="26"/>
                  <a:pt x="12" y="0"/>
                </a:cubicBezTo>
              </a:path>
            </a:pathLst>
          </a:custGeom>
          <a:noFill/>
          <a:ln w="9525">
            <a:solidFill>
              <a:srgbClr val="0000FF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43179" name="Freeform 491">
            <a:extLst>
              <a:ext uri="{FF2B5EF4-FFF2-40B4-BE49-F238E27FC236}">
                <a16:creationId xmlns:a16="http://schemas.microsoft.com/office/drawing/2014/main" id="{B945998B-3EAC-7036-0C47-02CC5FFC9EF5}"/>
              </a:ext>
            </a:extLst>
          </p:cNvPr>
          <p:cNvSpPr>
            <a:spLocks/>
          </p:cNvSpPr>
          <p:nvPr/>
        </p:nvSpPr>
        <p:spPr bwMode="auto">
          <a:xfrm>
            <a:off x="2455863" y="4257675"/>
            <a:ext cx="1062037" cy="454025"/>
          </a:xfrm>
          <a:custGeom>
            <a:avLst/>
            <a:gdLst>
              <a:gd name="T0" fmla="*/ 917 w 917"/>
              <a:gd name="T1" fmla="*/ 284 h 286"/>
              <a:gd name="T2" fmla="*/ 610 w 917"/>
              <a:gd name="T3" fmla="*/ 284 h 286"/>
              <a:gd name="T4" fmla="*/ 319 w 917"/>
              <a:gd name="T5" fmla="*/ 270 h 286"/>
              <a:gd name="T6" fmla="*/ 107 w 917"/>
              <a:gd name="T7" fmla="*/ 233 h 286"/>
              <a:gd name="T8" fmla="*/ 20 w 917"/>
              <a:gd name="T9" fmla="*/ 161 h 286"/>
              <a:gd name="T10" fmla="*/ 12 w 917"/>
              <a:gd name="T11" fmla="*/ 0 h 28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917" h="286">
                <a:moveTo>
                  <a:pt x="917" y="284"/>
                </a:moveTo>
                <a:cubicBezTo>
                  <a:pt x="813" y="285"/>
                  <a:pt x="710" y="286"/>
                  <a:pt x="610" y="284"/>
                </a:cubicBezTo>
                <a:cubicBezTo>
                  <a:pt x="510" y="282"/>
                  <a:pt x="403" y="278"/>
                  <a:pt x="319" y="270"/>
                </a:cubicBezTo>
                <a:cubicBezTo>
                  <a:pt x="235" y="262"/>
                  <a:pt x="157" y="251"/>
                  <a:pt x="107" y="233"/>
                </a:cubicBezTo>
                <a:cubicBezTo>
                  <a:pt x="57" y="215"/>
                  <a:pt x="36" y="200"/>
                  <a:pt x="20" y="161"/>
                </a:cubicBezTo>
                <a:cubicBezTo>
                  <a:pt x="4" y="122"/>
                  <a:pt x="0" y="26"/>
                  <a:pt x="12" y="0"/>
                </a:cubicBezTo>
              </a:path>
            </a:pathLst>
          </a:custGeom>
          <a:noFill/>
          <a:ln w="9525">
            <a:solidFill>
              <a:srgbClr val="0000FF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" name="CasellaDiTesto 3">
            <a:extLst>
              <a:ext uri="{FF2B5EF4-FFF2-40B4-BE49-F238E27FC236}">
                <a16:creationId xmlns:a16="http://schemas.microsoft.com/office/drawing/2014/main" id="{FE4F14CC-94D3-A86C-EBB3-6C0B5440E04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95625" y="5059363"/>
            <a:ext cx="3000375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it-IT" altLang="en-US" sz="1600">
                <a:solidFill>
                  <a:srgbClr val="0000FF"/>
                </a:solidFill>
                <a:latin typeface="Arial" panose="020B0604020202020204" pitchFamily="34" charset="0"/>
              </a:rPr>
              <a:t>32 virtual microphone signals y</a:t>
            </a:r>
          </a:p>
        </p:txBody>
      </p:sp>
      <p:sp>
        <p:nvSpPr>
          <p:cNvPr id="243181" name="Freeform 493">
            <a:extLst>
              <a:ext uri="{FF2B5EF4-FFF2-40B4-BE49-F238E27FC236}">
                <a16:creationId xmlns:a16="http://schemas.microsoft.com/office/drawing/2014/main" id="{F93AD5A5-0EAA-F6E6-D17E-80B64C56B8F4}"/>
              </a:ext>
            </a:extLst>
          </p:cNvPr>
          <p:cNvSpPr>
            <a:spLocks/>
          </p:cNvSpPr>
          <p:nvPr/>
        </p:nvSpPr>
        <p:spPr bwMode="auto">
          <a:xfrm>
            <a:off x="2565400" y="4262438"/>
            <a:ext cx="957263" cy="454025"/>
          </a:xfrm>
          <a:custGeom>
            <a:avLst/>
            <a:gdLst>
              <a:gd name="T0" fmla="*/ 917 w 917"/>
              <a:gd name="T1" fmla="*/ 284 h 286"/>
              <a:gd name="T2" fmla="*/ 610 w 917"/>
              <a:gd name="T3" fmla="*/ 284 h 286"/>
              <a:gd name="T4" fmla="*/ 319 w 917"/>
              <a:gd name="T5" fmla="*/ 270 h 286"/>
              <a:gd name="T6" fmla="*/ 107 w 917"/>
              <a:gd name="T7" fmla="*/ 233 h 286"/>
              <a:gd name="T8" fmla="*/ 20 w 917"/>
              <a:gd name="T9" fmla="*/ 161 h 286"/>
              <a:gd name="T10" fmla="*/ 12 w 917"/>
              <a:gd name="T11" fmla="*/ 0 h 28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917" h="286">
                <a:moveTo>
                  <a:pt x="917" y="284"/>
                </a:moveTo>
                <a:cubicBezTo>
                  <a:pt x="813" y="285"/>
                  <a:pt x="710" y="286"/>
                  <a:pt x="610" y="284"/>
                </a:cubicBezTo>
                <a:cubicBezTo>
                  <a:pt x="510" y="282"/>
                  <a:pt x="403" y="278"/>
                  <a:pt x="319" y="270"/>
                </a:cubicBezTo>
                <a:cubicBezTo>
                  <a:pt x="235" y="262"/>
                  <a:pt x="157" y="251"/>
                  <a:pt x="107" y="233"/>
                </a:cubicBezTo>
                <a:cubicBezTo>
                  <a:pt x="57" y="215"/>
                  <a:pt x="36" y="200"/>
                  <a:pt x="20" y="161"/>
                </a:cubicBezTo>
                <a:cubicBezTo>
                  <a:pt x="4" y="122"/>
                  <a:pt x="0" y="26"/>
                  <a:pt x="12" y="0"/>
                </a:cubicBezTo>
              </a:path>
            </a:pathLst>
          </a:custGeom>
          <a:noFill/>
          <a:ln w="9525">
            <a:solidFill>
              <a:srgbClr val="0000FF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43182" name="Freeform 494">
            <a:extLst>
              <a:ext uri="{FF2B5EF4-FFF2-40B4-BE49-F238E27FC236}">
                <a16:creationId xmlns:a16="http://schemas.microsoft.com/office/drawing/2014/main" id="{1655D540-4AF7-B2D9-2034-AEDB9B495DDB}"/>
              </a:ext>
            </a:extLst>
          </p:cNvPr>
          <p:cNvSpPr>
            <a:spLocks/>
          </p:cNvSpPr>
          <p:nvPr/>
        </p:nvSpPr>
        <p:spPr bwMode="auto">
          <a:xfrm>
            <a:off x="2686050" y="4256088"/>
            <a:ext cx="841375" cy="454025"/>
          </a:xfrm>
          <a:custGeom>
            <a:avLst/>
            <a:gdLst>
              <a:gd name="T0" fmla="*/ 917 w 917"/>
              <a:gd name="T1" fmla="*/ 284 h 286"/>
              <a:gd name="T2" fmla="*/ 610 w 917"/>
              <a:gd name="T3" fmla="*/ 284 h 286"/>
              <a:gd name="T4" fmla="*/ 319 w 917"/>
              <a:gd name="T5" fmla="*/ 270 h 286"/>
              <a:gd name="T6" fmla="*/ 107 w 917"/>
              <a:gd name="T7" fmla="*/ 233 h 286"/>
              <a:gd name="T8" fmla="*/ 20 w 917"/>
              <a:gd name="T9" fmla="*/ 161 h 286"/>
              <a:gd name="T10" fmla="*/ 12 w 917"/>
              <a:gd name="T11" fmla="*/ 0 h 28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917" h="286">
                <a:moveTo>
                  <a:pt x="917" y="284"/>
                </a:moveTo>
                <a:cubicBezTo>
                  <a:pt x="813" y="285"/>
                  <a:pt x="710" y="286"/>
                  <a:pt x="610" y="284"/>
                </a:cubicBezTo>
                <a:cubicBezTo>
                  <a:pt x="510" y="282"/>
                  <a:pt x="403" y="278"/>
                  <a:pt x="319" y="270"/>
                </a:cubicBezTo>
                <a:cubicBezTo>
                  <a:pt x="235" y="262"/>
                  <a:pt x="157" y="251"/>
                  <a:pt x="107" y="233"/>
                </a:cubicBezTo>
                <a:cubicBezTo>
                  <a:pt x="57" y="215"/>
                  <a:pt x="36" y="200"/>
                  <a:pt x="20" y="161"/>
                </a:cubicBezTo>
                <a:cubicBezTo>
                  <a:pt x="4" y="122"/>
                  <a:pt x="0" y="26"/>
                  <a:pt x="12" y="0"/>
                </a:cubicBezTo>
              </a:path>
            </a:pathLst>
          </a:custGeom>
          <a:noFill/>
          <a:ln w="9525">
            <a:solidFill>
              <a:srgbClr val="0000FF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43183" name="Freeform 495">
            <a:extLst>
              <a:ext uri="{FF2B5EF4-FFF2-40B4-BE49-F238E27FC236}">
                <a16:creationId xmlns:a16="http://schemas.microsoft.com/office/drawing/2014/main" id="{E044FA67-48E4-56B9-8F9A-0A20AABEB3AB}"/>
              </a:ext>
            </a:extLst>
          </p:cNvPr>
          <p:cNvSpPr>
            <a:spLocks/>
          </p:cNvSpPr>
          <p:nvPr/>
        </p:nvSpPr>
        <p:spPr bwMode="auto">
          <a:xfrm flipH="1">
            <a:off x="3513138" y="4260850"/>
            <a:ext cx="1420812" cy="454025"/>
          </a:xfrm>
          <a:custGeom>
            <a:avLst/>
            <a:gdLst>
              <a:gd name="T0" fmla="*/ 917 w 917"/>
              <a:gd name="T1" fmla="*/ 284 h 286"/>
              <a:gd name="T2" fmla="*/ 610 w 917"/>
              <a:gd name="T3" fmla="*/ 284 h 286"/>
              <a:gd name="T4" fmla="*/ 319 w 917"/>
              <a:gd name="T5" fmla="*/ 270 h 286"/>
              <a:gd name="T6" fmla="*/ 107 w 917"/>
              <a:gd name="T7" fmla="*/ 233 h 286"/>
              <a:gd name="T8" fmla="*/ 20 w 917"/>
              <a:gd name="T9" fmla="*/ 161 h 286"/>
              <a:gd name="T10" fmla="*/ 12 w 917"/>
              <a:gd name="T11" fmla="*/ 0 h 28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917" h="286">
                <a:moveTo>
                  <a:pt x="917" y="284"/>
                </a:moveTo>
                <a:cubicBezTo>
                  <a:pt x="813" y="285"/>
                  <a:pt x="710" y="286"/>
                  <a:pt x="610" y="284"/>
                </a:cubicBezTo>
                <a:cubicBezTo>
                  <a:pt x="510" y="282"/>
                  <a:pt x="403" y="278"/>
                  <a:pt x="319" y="270"/>
                </a:cubicBezTo>
                <a:cubicBezTo>
                  <a:pt x="235" y="262"/>
                  <a:pt x="157" y="251"/>
                  <a:pt x="107" y="233"/>
                </a:cubicBezTo>
                <a:cubicBezTo>
                  <a:pt x="57" y="215"/>
                  <a:pt x="36" y="200"/>
                  <a:pt x="20" y="161"/>
                </a:cubicBezTo>
                <a:cubicBezTo>
                  <a:pt x="4" y="122"/>
                  <a:pt x="0" y="26"/>
                  <a:pt x="12" y="0"/>
                </a:cubicBezTo>
              </a:path>
            </a:pathLst>
          </a:custGeom>
          <a:noFill/>
          <a:ln w="9525">
            <a:solidFill>
              <a:srgbClr val="0000FF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43184" name="Freeform 496">
            <a:extLst>
              <a:ext uri="{FF2B5EF4-FFF2-40B4-BE49-F238E27FC236}">
                <a16:creationId xmlns:a16="http://schemas.microsoft.com/office/drawing/2014/main" id="{F784439D-CEA4-2586-78E7-FF60978CB011}"/>
              </a:ext>
            </a:extLst>
          </p:cNvPr>
          <p:cNvSpPr>
            <a:spLocks/>
          </p:cNvSpPr>
          <p:nvPr/>
        </p:nvSpPr>
        <p:spPr bwMode="auto">
          <a:xfrm flipH="1">
            <a:off x="3517900" y="4254500"/>
            <a:ext cx="1281113" cy="454025"/>
          </a:xfrm>
          <a:custGeom>
            <a:avLst/>
            <a:gdLst>
              <a:gd name="T0" fmla="*/ 917 w 917"/>
              <a:gd name="T1" fmla="*/ 284 h 286"/>
              <a:gd name="T2" fmla="*/ 610 w 917"/>
              <a:gd name="T3" fmla="*/ 284 h 286"/>
              <a:gd name="T4" fmla="*/ 319 w 917"/>
              <a:gd name="T5" fmla="*/ 270 h 286"/>
              <a:gd name="T6" fmla="*/ 107 w 917"/>
              <a:gd name="T7" fmla="*/ 233 h 286"/>
              <a:gd name="T8" fmla="*/ 20 w 917"/>
              <a:gd name="T9" fmla="*/ 161 h 286"/>
              <a:gd name="T10" fmla="*/ 12 w 917"/>
              <a:gd name="T11" fmla="*/ 0 h 28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917" h="286">
                <a:moveTo>
                  <a:pt x="917" y="284"/>
                </a:moveTo>
                <a:cubicBezTo>
                  <a:pt x="813" y="285"/>
                  <a:pt x="710" y="286"/>
                  <a:pt x="610" y="284"/>
                </a:cubicBezTo>
                <a:cubicBezTo>
                  <a:pt x="510" y="282"/>
                  <a:pt x="403" y="278"/>
                  <a:pt x="319" y="270"/>
                </a:cubicBezTo>
                <a:cubicBezTo>
                  <a:pt x="235" y="262"/>
                  <a:pt x="157" y="251"/>
                  <a:pt x="107" y="233"/>
                </a:cubicBezTo>
                <a:cubicBezTo>
                  <a:pt x="57" y="215"/>
                  <a:pt x="36" y="200"/>
                  <a:pt x="20" y="161"/>
                </a:cubicBezTo>
                <a:cubicBezTo>
                  <a:pt x="4" y="122"/>
                  <a:pt x="0" y="26"/>
                  <a:pt x="12" y="0"/>
                </a:cubicBezTo>
              </a:path>
            </a:pathLst>
          </a:custGeom>
          <a:noFill/>
          <a:ln w="9525">
            <a:solidFill>
              <a:srgbClr val="0000FF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43185" name="Line 497">
            <a:extLst>
              <a:ext uri="{FF2B5EF4-FFF2-40B4-BE49-F238E27FC236}">
                <a16:creationId xmlns:a16="http://schemas.microsoft.com/office/drawing/2014/main" id="{6FFE2654-BA1D-A2D0-9B63-CBA88F14CF2B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4973638" y="2025650"/>
            <a:ext cx="1550987" cy="354013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43186" name="Line 498">
            <a:extLst>
              <a:ext uri="{FF2B5EF4-FFF2-40B4-BE49-F238E27FC236}">
                <a16:creationId xmlns:a16="http://schemas.microsoft.com/office/drawing/2014/main" id="{EA3B2473-165D-BF50-A406-D2F51C8124F1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4979988" y="2033588"/>
            <a:ext cx="2952750" cy="469900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43187" name="Line 499">
            <a:extLst>
              <a:ext uri="{FF2B5EF4-FFF2-40B4-BE49-F238E27FC236}">
                <a16:creationId xmlns:a16="http://schemas.microsoft.com/office/drawing/2014/main" id="{4DCA7394-F865-F43F-F5E4-98D8D93D23B9}"/>
              </a:ext>
            </a:extLst>
          </p:cNvPr>
          <p:cNvSpPr>
            <a:spLocks noChangeShapeType="1"/>
          </p:cNvSpPr>
          <p:nvPr/>
        </p:nvSpPr>
        <p:spPr bwMode="auto">
          <a:xfrm>
            <a:off x="4962525" y="2589213"/>
            <a:ext cx="3044825" cy="201612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43188" name="Line 500">
            <a:extLst>
              <a:ext uri="{FF2B5EF4-FFF2-40B4-BE49-F238E27FC236}">
                <a16:creationId xmlns:a16="http://schemas.microsoft.com/office/drawing/2014/main" id="{F0A9E244-2266-1B6C-1FBE-E0BBD6C3F413}"/>
              </a:ext>
            </a:extLst>
          </p:cNvPr>
          <p:cNvSpPr>
            <a:spLocks noChangeShapeType="1"/>
          </p:cNvSpPr>
          <p:nvPr/>
        </p:nvSpPr>
        <p:spPr bwMode="auto">
          <a:xfrm>
            <a:off x="4984750" y="2727325"/>
            <a:ext cx="1354138" cy="61913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43189" name="Line 501">
            <a:extLst>
              <a:ext uri="{FF2B5EF4-FFF2-40B4-BE49-F238E27FC236}">
                <a16:creationId xmlns:a16="http://schemas.microsoft.com/office/drawing/2014/main" id="{99970082-041B-8354-4073-5B216879F04D}"/>
              </a:ext>
            </a:extLst>
          </p:cNvPr>
          <p:cNvSpPr>
            <a:spLocks noChangeShapeType="1"/>
          </p:cNvSpPr>
          <p:nvPr/>
        </p:nvSpPr>
        <p:spPr bwMode="auto">
          <a:xfrm>
            <a:off x="4997450" y="4151313"/>
            <a:ext cx="1401763" cy="617537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7" name="CasellaDiTesto 3">
            <a:extLst>
              <a:ext uri="{FF2B5EF4-FFF2-40B4-BE49-F238E27FC236}">
                <a16:creationId xmlns:a16="http://schemas.microsoft.com/office/drawing/2014/main" id="{5E0FA34E-CCCE-A870-4530-3011E8384B4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732338" y="1706563"/>
            <a:ext cx="2328862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it-IT" altLang="en-US" sz="1600">
                <a:solidFill>
                  <a:srgbClr val="FF0000"/>
                </a:solidFill>
                <a:latin typeface="Arial" panose="020B0604020202020204" pitchFamily="34" charset="0"/>
              </a:rPr>
              <a:t>16 speaker feeds s</a:t>
            </a:r>
          </a:p>
        </p:txBody>
      </p:sp>
      <p:sp>
        <p:nvSpPr>
          <p:cNvPr id="243191" name="Line 503">
            <a:extLst>
              <a:ext uri="{FF2B5EF4-FFF2-40B4-BE49-F238E27FC236}">
                <a16:creationId xmlns:a16="http://schemas.microsoft.com/office/drawing/2014/main" id="{08187139-A777-3D02-9014-35D2736F9050}"/>
              </a:ext>
            </a:extLst>
          </p:cNvPr>
          <p:cNvSpPr>
            <a:spLocks noChangeShapeType="1"/>
          </p:cNvSpPr>
          <p:nvPr/>
        </p:nvSpPr>
        <p:spPr bwMode="auto">
          <a:xfrm>
            <a:off x="4994275" y="4065588"/>
            <a:ext cx="3021013" cy="674687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6">
            <a:extLst>
              <a:ext uri="{FF2B5EF4-FFF2-40B4-BE49-F238E27FC236}">
                <a16:creationId xmlns:a16="http://schemas.microsoft.com/office/drawing/2014/main" id="{DF1B1706-BD24-6669-26FF-2AC3D21C43FF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9388" y="206375"/>
            <a:ext cx="8620125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/>
            <a:r>
              <a:rPr lang="it-IT" altLang="en-US" sz="2800">
                <a:solidFill>
                  <a:srgbClr val="000099"/>
                </a:solidFill>
                <a:latin typeface="Arial" panose="020B0604020202020204" pitchFamily="34" charset="0"/>
              </a:rPr>
              <a:t>Characterization of playback system</a:t>
            </a:r>
            <a:endParaRPr lang="en-GB" altLang="en-US" sz="2800">
              <a:solidFill>
                <a:srgbClr val="000099"/>
              </a:solidFill>
              <a:latin typeface="Arial" panose="020B0604020202020204" pitchFamily="34" charset="0"/>
            </a:endParaRPr>
          </a:p>
        </p:txBody>
      </p:sp>
      <p:graphicFrame>
        <p:nvGraphicFramePr>
          <p:cNvPr id="244740" name="Object 4">
            <a:extLst>
              <a:ext uri="{FF2B5EF4-FFF2-40B4-BE49-F238E27FC236}">
                <a16:creationId xmlns:a16="http://schemas.microsoft.com/office/drawing/2014/main" id="{F1F285E5-7E5C-1664-0355-7F735CD2498A}"/>
              </a:ext>
            </a:extLst>
          </p:cNvPr>
          <p:cNvGraphicFramePr>
            <a:graphicFrameLocks noChangeAspect="1"/>
          </p:cNvGraphicFramePr>
          <p:nvPr/>
        </p:nvGraphicFramePr>
        <p:xfrm>
          <a:off x="-31750" y="838200"/>
          <a:ext cx="5775325" cy="60086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Picture" r:id="rId2" imgW="2890982" imgH="3001818" progId="Word.Picture.8">
                  <p:embed/>
                </p:oleObj>
              </mc:Choice>
              <mc:Fallback>
                <p:oleObj name="Picture" r:id="rId2" imgW="2890982" imgH="3001818" progId="Word.Picture.8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-31750" y="838200"/>
                        <a:ext cx="5775325" cy="60086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00E4A8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244741" name="Picture 5">
            <a:extLst>
              <a:ext uri="{FF2B5EF4-FFF2-40B4-BE49-F238E27FC236}">
                <a16:creationId xmlns:a16="http://schemas.microsoft.com/office/drawing/2014/main" id="{418AEAC7-C67B-8E1E-5521-BD80A830F41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6675" y="3786188"/>
            <a:ext cx="450850" cy="15414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44742" name="Rectangle 6">
            <a:extLst>
              <a:ext uri="{FF2B5EF4-FFF2-40B4-BE49-F238E27FC236}">
                <a16:creationId xmlns:a16="http://schemas.microsoft.com/office/drawing/2014/main" id="{7EE5E394-E007-E8CA-0FFE-48892A2EA4F9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3214688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4" name="CasellaDiTesto 3">
            <a:extLst>
              <a:ext uri="{FF2B5EF4-FFF2-40B4-BE49-F238E27FC236}">
                <a16:creationId xmlns:a16="http://schemas.microsoft.com/office/drawing/2014/main" id="{55AB06F0-3CE6-E2AC-D474-8BC8EA3F7D9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99150" y="1547813"/>
            <a:ext cx="3176588" cy="4981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it-IT" altLang="en-US" sz="1600">
                <a:latin typeface="Arial" panose="020B0604020202020204" pitchFamily="34" charset="0"/>
              </a:rPr>
              <a:t>The Eigenmike</a:t>
            </a:r>
            <a:r>
              <a:rPr lang="it-IT" altLang="en-US" sz="1600" baseline="30000">
                <a:latin typeface="Arial" panose="020B0604020202020204" pitchFamily="34" charset="0"/>
              </a:rPr>
              <a:t>TM</a:t>
            </a:r>
            <a:r>
              <a:rPr lang="it-IT" altLang="en-US" sz="1600">
                <a:latin typeface="Arial" panose="020B0604020202020204" pitchFamily="34" charset="0"/>
              </a:rPr>
              <a:t> is placed in the center of the loudspeaker rig, and the transfer functions [k] are measured from each loudspeaker to each of the 32 virtual microphones.</a:t>
            </a:r>
          </a:p>
          <a:p>
            <a:pPr eaLnBrk="1" hangingPunct="1"/>
            <a:endParaRPr lang="it-IT" altLang="en-US" sz="1600">
              <a:latin typeface="Arial" panose="020B0604020202020204" pitchFamily="34" charset="0"/>
            </a:endParaRPr>
          </a:p>
          <a:p>
            <a:pPr eaLnBrk="1" hangingPunct="1"/>
            <a:r>
              <a:rPr lang="it-IT" altLang="en-US" sz="1600">
                <a:latin typeface="Arial" panose="020B0604020202020204" pitchFamily="34" charset="0"/>
              </a:rPr>
              <a:t>Then we impose that the resulting signals {y</a:t>
            </a:r>
            <a:r>
              <a:rPr lang="it-IT" altLang="en-US" sz="1600" baseline="-25000">
                <a:latin typeface="Arial" panose="020B0604020202020204" pitchFamily="34" charset="0"/>
              </a:rPr>
              <a:t>out</a:t>
            </a:r>
            <a:r>
              <a:rPr lang="it-IT" altLang="en-US" sz="1600">
                <a:latin typeface="Arial" panose="020B0604020202020204" pitchFamily="34" charset="0"/>
              </a:rPr>
              <a:t>} are identical to the virtual microphone signals recorded by the Eigenmike in the original room {y}:</a:t>
            </a:r>
          </a:p>
          <a:p>
            <a:pPr eaLnBrk="1" hangingPunct="1"/>
            <a:endParaRPr lang="it-IT" altLang="en-US" sz="1600">
              <a:latin typeface="Arial" panose="020B0604020202020204" pitchFamily="34" charset="0"/>
            </a:endParaRPr>
          </a:p>
          <a:p>
            <a:pPr eaLnBrk="1" hangingPunct="1"/>
            <a:endParaRPr lang="it-IT" altLang="en-US" sz="1600">
              <a:latin typeface="Arial" panose="020B0604020202020204" pitchFamily="34" charset="0"/>
            </a:endParaRPr>
          </a:p>
          <a:p>
            <a:pPr eaLnBrk="1" hangingPunct="1"/>
            <a:endParaRPr lang="it-IT" altLang="en-US" sz="1600">
              <a:latin typeface="Arial" panose="020B0604020202020204" pitchFamily="34" charset="0"/>
            </a:endParaRPr>
          </a:p>
          <a:p>
            <a:pPr eaLnBrk="1" hangingPunct="1"/>
            <a:endParaRPr lang="it-IT" altLang="en-US" sz="1600">
              <a:latin typeface="Arial" panose="020B0604020202020204" pitchFamily="34" charset="0"/>
            </a:endParaRPr>
          </a:p>
          <a:p>
            <a:pPr eaLnBrk="1" hangingPunct="1"/>
            <a:r>
              <a:rPr lang="it-IT" altLang="en-US" sz="1600">
                <a:latin typeface="Arial" panose="020B0604020202020204" pitchFamily="34" charset="0"/>
              </a:rPr>
              <a:t>And consequently we solve for the unknown filters [f]</a:t>
            </a:r>
          </a:p>
          <a:p>
            <a:pPr eaLnBrk="1" hangingPunct="1"/>
            <a:endParaRPr lang="it-IT" altLang="en-US" sz="1600">
              <a:latin typeface="Arial" panose="020B0604020202020204" pitchFamily="34" charset="0"/>
            </a:endParaRPr>
          </a:p>
        </p:txBody>
      </p:sp>
      <p:sp>
        <p:nvSpPr>
          <p:cNvPr id="245208" name="Freeform 472">
            <a:extLst>
              <a:ext uri="{FF2B5EF4-FFF2-40B4-BE49-F238E27FC236}">
                <a16:creationId xmlns:a16="http://schemas.microsoft.com/office/drawing/2014/main" id="{75DAD6FF-B56E-F6FF-EFD1-C5F2432F1D4C}"/>
              </a:ext>
            </a:extLst>
          </p:cNvPr>
          <p:cNvSpPr>
            <a:spLocks/>
          </p:cNvSpPr>
          <p:nvPr/>
        </p:nvSpPr>
        <p:spPr bwMode="auto">
          <a:xfrm>
            <a:off x="1817688" y="1585913"/>
            <a:ext cx="901700" cy="2163762"/>
          </a:xfrm>
          <a:custGeom>
            <a:avLst/>
            <a:gdLst>
              <a:gd name="T0" fmla="*/ 0 w 568"/>
              <a:gd name="T1" fmla="*/ 0 h 1363"/>
              <a:gd name="T2" fmla="*/ 240 w 568"/>
              <a:gd name="T3" fmla="*/ 284 h 1363"/>
              <a:gd name="T4" fmla="*/ 444 w 568"/>
              <a:gd name="T5" fmla="*/ 868 h 1363"/>
              <a:gd name="T6" fmla="*/ 568 w 568"/>
              <a:gd name="T7" fmla="*/ 1363 h 13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68" h="1363">
                <a:moveTo>
                  <a:pt x="0" y="0"/>
                </a:moveTo>
                <a:cubicBezTo>
                  <a:pt x="83" y="69"/>
                  <a:pt x="166" y="139"/>
                  <a:pt x="240" y="284"/>
                </a:cubicBezTo>
                <a:cubicBezTo>
                  <a:pt x="314" y="429"/>
                  <a:pt x="389" y="688"/>
                  <a:pt x="444" y="868"/>
                </a:cubicBezTo>
                <a:cubicBezTo>
                  <a:pt x="499" y="1048"/>
                  <a:pt x="533" y="1205"/>
                  <a:pt x="568" y="1363"/>
                </a:cubicBezTo>
              </a:path>
            </a:pathLst>
          </a:custGeom>
          <a:noFill/>
          <a:ln w="38100">
            <a:solidFill>
              <a:srgbClr val="FF00FF"/>
            </a:solidFill>
            <a:round/>
            <a:headEnd/>
            <a:tailEnd type="triangle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45209" name="Freeform 473">
            <a:extLst>
              <a:ext uri="{FF2B5EF4-FFF2-40B4-BE49-F238E27FC236}">
                <a16:creationId xmlns:a16="http://schemas.microsoft.com/office/drawing/2014/main" id="{066D7C89-9F0B-8A22-6F50-A45B5EECE96B}"/>
              </a:ext>
            </a:extLst>
          </p:cNvPr>
          <p:cNvSpPr>
            <a:spLocks/>
          </p:cNvSpPr>
          <p:nvPr/>
        </p:nvSpPr>
        <p:spPr bwMode="auto">
          <a:xfrm>
            <a:off x="2916238" y="1655763"/>
            <a:ext cx="1089025" cy="2082800"/>
          </a:xfrm>
          <a:custGeom>
            <a:avLst/>
            <a:gdLst>
              <a:gd name="T0" fmla="*/ 686 w 686"/>
              <a:gd name="T1" fmla="*/ 0 h 1312"/>
              <a:gd name="T2" fmla="*/ 452 w 686"/>
              <a:gd name="T3" fmla="*/ 240 h 1312"/>
              <a:gd name="T4" fmla="*/ 321 w 686"/>
              <a:gd name="T5" fmla="*/ 452 h 1312"/>
              <a:gd name="T6" fmla="*/ 95 w 686"/>
              <a:gd name="T7" fmla="*/ 1079 h 1312"/>
              <a:gd name="T8" fmla="*/ 0 w 686"/>
              <a:gd name="T9" fmla="*/ 1312 h 131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686" h="1312">
                <a:moveTo>
                  <a:pt x="686" y="0"/>
                </a:moveTo>
                <a:cubicBezTo>
                  <a:pt x="599" y="82"/>
                  <a:pt x="513" y="165"/>
                  <a:pt x="452" y="240"/>
                </a:cubicBezTo>
                <a:cubicBezTo>
                  <a:pt x="391" y="315"/>
                  <a:pt x="380" y="312"/>
                  <a:pt x="321" y="452"/>
                </a:cubicBezTo>
                <a:cubicBezTo>
                  <a:pt x="262" y="592"/>
                  <a:pt x="149" y="936"/>
                  <a:pt x="95" y="1079"/>
                </a:cubicBezTo>
                <a:cubicBezTo>
                  <a:pt x="41" y="1222"/>
                  <a:pt x="20" y="1267"/>
                  <a:pt x="0" y="1312"/>
                </a:cubicBezTo>
              </a:path>
            </a:pathLst>
          </a:custGeom>
          <a:noFill/>
          <a:ln w="38100">
            <a:solidFill>
              <a:srgbClr val="FF00FF"/>
            </a:solidFill>
            <a:round/>
            <a:headEnd/>
            <a:tailEnd type="triangle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" name="CasellaDiTesto 3">
            <a:extLst>
              <a:ext uri="{FF2B5EF4-FFF2-40B4-BE49-F238E27FC236}">
                <a16:creationId xmlns:a16="http://schemas.microsoft.com/office/drawing/2014/main" id="{FBA28D3D-E8B7-4BDD-8451-922EBB429F2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20825" y="1844675"/>
            <a:ext cx="1719263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/>
            <a:r>
              <a:rPr lang="it-IT" altLang="en-US" sz="1600">
                <a:solidFill>
                  <a:srgbClr val="D60093"/>
                </a:solidFill>
                <a:latin typeface="Arial" panose="020B0604020202020204" pitchFamily="34" charset="0"/>
              </a:rPr>
              <a:t>k</a:t>
            </a:r>
            <a:r>
              <a:rPr lang="it-IT" altLang="en-US" sz="1600" baseline="-25000">
                <a:solidFill>
                  <a:srgbClr val="D60093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3" name="CasellaDiTesto 3">
            <a:extLst>
              <a:ext uri="{FF2B5EF4-FFF2-40B4-BE49-F238E27FC236}">
                <a16:creationId xmlns:a16="http://schemas.microsoft.com/office/drawing/2014/main" id="{3A5F1617-EDCE-C99F-FF43-17636DC0750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67025" y="2117725"/>
            <a:ext cx="1719263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/>
            <a:r>
              <a:rPr lang="it-IT" altLang="en-US" sz="1600">
                <a:solidFill>
                  <a:srgbClr val="D60093"/>
                </a:solidFill>
                <a:latin typeface="Arial" panose="020B0604020202020204" pitchFamily="34" charset="0"/>
              </a:rPr>
              <a:t>k</a:t>
            </a:r>
            <a:r>
              <a:rPr lang="it-IT" altLang="en-US" sz="1600" baseline="-25000">
                <a:solidFill>
                  <a:srgbClr val="D60093"/>
                </a:solidFill>
                <a:latin typeface="Arial" panose="020B0604020202020204" pitchFamily="34" charset="0"/>
              </a:rPr>
              <a:t>2</a:t>
            </a:r>
          </a:p>
        </p:txBody>
      </p:sp>
      <p:sp>
        <p:nvSpPr>
          <p:cNvPr id="245212" name="Freeform 476">
            <a:extLst>
              <a:ext uri="{FF2B5EF4-FFF2-40B4-BE49-F238E27FC236}">
                <a16:creationId xmlns:a16="http://schemas.microsoft.com/office/drawing/2014/main" id="{494B523E-62DB-95CB-D091-14E0911D8F57}"/>
              </a:ext>
            </a:extLst>
          </p:cNvPr>
          <p:cNvSpPr>
            <a:spLocks/>
          </p:cNvSpPr>
          <p:nvPr/>
        </p:nvSpPr>
        <p:spPr bwMode="auto">
          <a:xfrm>
            <a:off x="3078163" y="4108450"/>
            <a:ext cx="1008062" cy="1817688"/>
          </a:xfrm>
          <a:custGeom>
            <a:avLst/>
            <a:gdLst>
              <a:gd name="T0" fmla="*/ 635 w 635"/>
              <a:gd name="T1" fmla="*/ 1145 h 1145"/>
              <a:gd name="T2" fmla="*/ 518 w 635"/>
              <a:gd name="T3" fmla="*/ 620 h 1145"/>
              <a:gd name="T4" fmla="*/ 423 w 635"/>
              <a:gd name="T5" fmla="*/ 387 h 1145"/>
              <a:gd name="T6" fmla="*/ 263 w 635"/>
              <a:gd name="T7" fmla="*/ 161 h 1145"/>
              <a:gd name="T8" fmla="*/ 0 w 635"/>
              <a:gd name="T9" fmla="*/ 0 h 114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635" h="1145">
                <a:moveTo>
                  <a:pt x="635" y="1145"/>
                </a:moveTo>
                <a:cubicBezTo>
                  <a:pt x="594" y="945"/>
                  <a:pt x="553" y="746"/>
                  <a:pt x="518" y="620"/>
                </a:cubicBezTo>
                <a:cubicBezTo>
                  <a:pt x="483" y="494"/>
                  <a:pt x="465" y="463"/>
                  <a:pt x="423" y="387"/>
                </a:cubicBezTo>
                <a:cubicBezTo>
                  <a:pt x="381" y="311"/>
                  <a:pt x="333" y="225"/>
                  <a:pt x="263" y="161"/>
                </a:cubicBezTo>
                <a:cubicBezTo>
                  <a:pt x="193" y="97"/>
                  <a:pt x="96" y="48"/>
                  <a:pt x="0" y="0"/>
                </a:cubicBezTo>
              </a:path>
            </a:pathLst>
          </a:custGeom>
          <a:noFill/>
          <a:ln w="38100">
            <a:solidFill>
              <a:srgbClr val="FF00FF"/>
            </a:solidFill>
            <a:round/>
            <a:headEnd/>
            <a:tailEnd type="triangle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" name="CasellaDiTesto 3">
            <a:extLst>
              <a:ext uri="{FF2B5EF4-FFF2-40B4-BE49-F238E27FC236}">
                <a16:creationId xmlns:a16="http://schemas.microsoft.com/office/drawing/2014/main" id="{737EDA3E-48A8-7B91-F40D-DC6AAC4E682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43225" y="5116513"/>
            <a:ext cx="1719263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/>
            <a:r>
              <a:rPr lang="it-IT" altLang="en-US" sz="1600">
                <a:solidFill>
                  <a:srgbClr val="D60093"/>
                </a:solidFill>
                <a:latin typeface="Arial" panose="020B0604020202020204" pitchFamily="34" charset="0"/>
              </a:rPr>
              <a:t>k</a:t>
            </a:r>
            <a:r>
              <a:rPr lang="it-IT" altLang="en-US" sz="1600" baseline="-25000">
                <a:solidFill>
                  <a:srgbClr val="D60093"/>
                </a:solidFill>
                <a:latin typeface="Arial" panose="020B0604020202020204" pitchFamily="34" charset="0"/>
              </a:rPr>
              <a:t>R</a:t>
            </a:r>
          </a:p>
        </p:txBody>
      </p:sp>
      <p:sp>
        <p:nvSpPr>
          <p:cNvPr id="245215" name="Rectangle 479">
            <a:extLst>
              <a:ext uri="{FF2B5EF4-FFF2-40B4-BE49-F238E27FC236}">
                <a16:creationId xmlns:a16="http://schemas.microsoft.com/office/drawing/2014/main" id="{E893605F-C3FD-881E-5AFF-3A900E5856DA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33147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en-GB"/>
          </a:p>
        </p:txBody>
      </p:sp>
      <p:graphicFrame>
        <p:nvGraphicFramePr>
          <p:cNvPr id="245214" name="Object 478">
            <a:extLst>
              <a:ext uri="{FF2B5EF4-FFF2-40B4-BE49-F238E27FC236}">
                <a16:creationId xmlns:a16="http://schemas.microsoft.com/office/drawing/2014/main" id="{FA2E4647-5DF5-D879-C2D8-E7CA7FEDEF09}"/>
              </a:ext>
            </a:extLst>
          </p:cNvPr>
          <p:cNvGraphicFramePr>
            <a:graphicFrameLocks noChangeAspect="1"/>
          </p:cNvGraphicFramePr>
          <p:nvPr/>
        </p:nvGraphicFramePr>
        <p:xfrm>
          <a:off x="5586413" y="5062538"/>
          <a:ext cx="3487737" cy="4381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5" imgW="1841500" imgH="228600" progId="Equation.3">
                  <p:embed/>
                </p:oleObj>
              </mc:Choice>
              <mc:Fallback>
                <p:oleObj name="Equation" r:id="rId5" imgW="1841500" imgH="228600" progId="Equation.3">
                  <p:embed/>
                  <p:pic>
                    <p:nvPicPr>
                      <p:cNvPr id="0" name="Object 47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586413" y="5062538"/>
                        <a:ext cx="3487737" cy="4381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45216" name="Freeform 480">
            <a:extLst>
              <a:ext uri="{FF2B5EF4-FFF2-40B4-BE49-F238E27FC236}">
                <a16:creationId xmlns:a16="http://schemas.microsoft.com/office/drawing/2014/main" id="{E4C07D65-151D-776B-80F0-E2FE42CF2CCA}"/>
              </a:ext>
            </a:extLst>
          </p:cNvPr>
          <p:cNvSpPr>
            <a:spLocks/>
          </p:cNvSpPr>
          <p:nvPr/>
        </p:nvSpPr>
        <p:spPr bwMode="auto">
          <a:xfrm>
            <a:off x="2805113" y="5324475"/>
            <a:ext cx="1431925" cy="1357313"/>
          </a:xfrm>
          <a:custGeom>
            <a:avLst/>
            <a:gdLst>
              <a:gd name="T0" fmla="*/ 5 w 902"/>
              <a:gd name="T1" fmla="*/ 0 h 877"/>
              <a:gd name="T2" fmla="*/ 5 w 902"/>
              <a:gd name="T3" fmla="*/ 321 h 877"/>
              <a:gd name="T4" fmla="*/ 34 w 902"/>
              <a:gd name="T5" fmla="*/ 569 h 877"/>
              <a:gd name="T6" fmla="*/ 136 w 902"/>
              <a:gd name="T7" fmla="*/ 736 h 877"/>
              <a:gd name="T8" fmla="*/ 333 w 902"/>
              <a:gd name="T9" fmla="*/ 853 h 877"/>
              <a:gd name="T10" fmla="*/ 530 w 902"/>
              <a:gd name="T11" fmla="*/ 875 h 877"/>
              <a:gd name="T12" fmla="*/ 748 w 902"/>
              <a:gd name="T13" fmla="*/ 868 h 877"/>
              <a:gd name="T14" fmla="*/ 902 w 902"/>
              <a:gd name="T15" fmla="*/ 868 h 87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902" h="877">
                <a:moveTo>
                  <a:pt x="5" y="0"/>
                </a:moveTo>
                <a:cubicBezTo>
                  <a:pt x="2" y="113"/>
                  <a:pt x="0" y="226"/>
                  <a:pt x="5" y="321"/>
                </a:cubicBezTo>
                <a:cubicBezTo>
                  <a:pt x="10" y="416"/>
                  <a:pt x="12" y="500"/>
                  <a:pt x="34" y="569"/>
                </a:cubicBezTo>
                <a:cubicBezTo>
                  <a:pt x="56" y="638"/>
                  <a:pt x="86" y="689"/>
                  <a:pt x="136" y="736"/>
                </a:cubicBezTo>
                <a:cubicBezTo>
                  <a:pt x="186" y="783"/>
                  <a:pt x="267" y="830"/>
                  <a:pt x="333" y="853"/>
                </a:cubicBezTo>
                <a:cubicBezTo>
                  <a:pt x="399" y="876"/>
                  <a:pt x="461" y="873"/>
                  <a:pt x="530" y="875"/>
                </a:cubicBezTo>
                <a:cubicBezTo>
                  <a:pt x="599" y="877"/>
                  <a:pt x="686" y="869"/>
                  <a:pt x="748" y="868"/>
                </a:cubicBezTo>
                <a:cubicBezTo>
                  <a:pt x="810" y="867"/>
                  <a:pt x="876" y="869"/>
                  <a:pt x="902" y="868"/>
                </a:cubicBezTo>
              </a:path>
            </a:pathLst>
          </a:custGeom>
          <a:noFill/>
          <a:ln w="38100">
            <a:solidFill>
              <a:srgbClr val="0000FF"/>
            </a:solidFill>
            <a:round/>
            <a:headEnd/>
            <a:tailEnd type="triangle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7" name="CasellaDiTesto 3">
            <a:extLst>
              <a:ext uri="{FF2B5EF4-FFF2-40B4-BE49-F238E27FC236}">
                <a16:creationId xmlns:a16="http://schemas.microsoft.com/office/drawing/2014/main" id="{D55C069A-F44F-C2CD-6672-7B58A63FFCB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70375" y="6489700"/>
            <a:ext cx="2922588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it-IT" altLang="en-US" sz="1600">
                <a:solidFill>
                  <a:srgbClr val="0033CC"/>
                </a:solidFill>
                <a:latin typeface="Arial" panose="020B0604020202020204" pitchFamily="34" charset="0"/>
              </a:rPr>
              <a:t>Virtual microphone signals y</a:t>
            </a:r>
            <a:r>
              <a:rPr lang="it-IT" altLang="en-US" sz="1600" baseline="-25000">
                <a:solidFill>
                  <a:srgbClr val="0033CC"/>
                </a:solidFill>
                <a:latin typeface="Arial" panose="020B0604020202020204" pitchFamily="34" charset="0"/>
              </a:rPr>
              <a:t>out</a:t>
            </a:r>
          </a:p>
        </p:txBody>
      </p:sp>
    </p:spTree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6">
            <a:extLst>
              <a:ext uri="{FF2B5EF4-FFF2-40B4-BE49-F238E27FC236}">
                <a16:creationId xmlns:a16="http://schemas.microsoft.com/office/drawing/2014/main" id="{A90C4639-F4AA-EE7B-5F83-25F099FEAFC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8275" y="95250"/>
            <a:ext cx="8620125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/>
            <a:r>
              <a:rPr lang="en-GB" altLang="it-IT" sz="2800">
                <a:solidFill>
                  <a:srgbClr val="000099"/>
                </a:solidFill>
                <a:latin typeface="Arial" panose="020B0604020202020204" pitchFamily="34" charset="0"/>
              </a:rPr>
              <a:t>From Virtual Microphones to speaker feeds</a:t>
            </a:r>
            <a:endParaRPr lang="en-GB" altLang="en-US" sz="2800">
              <a:solidFill>
                <a:srgbClr val="000099"/>
              </a:solidFill>
              <a:latin typeface="Arial" panose="020B0604020202020204" pitchFamily="34" charset="0"/>
            </a:endParaRPr>
          </a:p>
        </p:txBody>
      </p:sp>
      <p:sp>
        <p:nvSpPr>
          <p:cNvPr id="243716" name="Rectangle 4">
            <a:extLst>
              <a:ext uri="{FF2B5EF4-FFF2-40B4-BE49-F238E27FC236}">
                <a16:creationId xmlns:a16="http://schemas.microsoft.com/office/drawing/2014/main" id="{F67C7A8F-3E17-CBB6-4335-69CD64EF7A0E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1590675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243719" name="Rectangle 7">
            <a:extLst>
              <a:ext uri="{FF2B5EF4-FFF2-40B4-BE49-F238E27FC236}">
                <a16:creationId xmlns:a16="http://schemas.microsoft.com/office/drawing/2014/main" id="{6F384937-99B8-BFAF-F186-A2AF082EF0CF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3214688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243725" name="Rectangle 13">
            <a:extLst>
              <a:ext uri="{FF2B5EF4-FFF2-40B4-BE49-F238E27FC236}">
                <a16:creationId xmlns:a16="http://schemas.microsoft.com/office/drawing/2014/main" id="{F1218A42-5386-B2D7-1267-F38E5DCF32C7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123825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en-GB"/>
          </a:p>
        </p:txBody>
      </p:sp>
      <p:pic>
        <p:nvPicPr>
          <p:cNvPr id="243724" name="Picture 12">
            <a:extLst>
              <a:ext uri="{FF2B5EF4-FFF2-40B4-BE49-F238E27FC236}">
                <a16:creationId xmlns:a16="http://schemas.microsoft.com/office/drawing/2014/main" id="{00A01E77-E284-A4D5-FB8C-C4F15BF631B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275" y="1238250"/>
            <a:ext cx="3286125" cy="4381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3728" name="Rectangle 16">
            <a:extLst>
              <a:ext uri="{FF2B5EF4-FFF2-40B4-BE49-F238E27FC236}">
                <a16:creationId xmlns:a16="http://schemas.microsoft.com/office/drawing/2014/main" id="{9F857DF3-3D53-5C26-CE63-8EA0B92E65DA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2081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en-GB"/>
          </a:p>
        </p:txBody>
      </p:sp>
      <p:pic>
        <p:nvPicPr>
          <p:cNvPr id="243727" name="Picture 15">
            <a:extLst>
              <a:ext uri="{FF2B5EF4-FFF2-40B4-BE49-F238E27FC236}">
                <a16:creationId xmlns:a16="http://schemas.microsoft.com/office/drawing/2014/main" id="{59D9B1DB-324E-B8C4-1697-FBC5D2A735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5538" y="2935288"/>
            <a:ext cx="5391150" cy="2695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CasellaDiTesto 3">
            <a:extLst>
              <a:ext uri="{FF2B5EF4-FFF2-40B4-BE49-F238E27FC236}">
                <a16:creationId xmlns:a16="http://schemas.microsoft.com/office/drawing/2014/main" id="{3BE8580F-17BD-AAAD-DA55-929F79EEFD0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24300" y="1254125"/>
            <a:ext cx="5075238" cy="1616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/>
            <a:r>
              <a:rPr lang="it-IT" altLang="en-US" sz="2000">
                <a:latin typeface="Arial" panose="020B0604020202020204" pitchFamily="34" charset="0"/>
              </a:rPr>
              <a:t>3D Listening Rooms at ISVR </a:t>
            </a:r>
          </a:p>
          <a:p>
            <a:pPr algn="ctr" eaLnBrk="1" hangingPunct="1"/>
            <a:r>
              <a:rPr lang="it-IT" altLang="en-US" sz="2000">
                <a:latin typeface="Arial" panose="020B0604020202020204" pitchFamily="34" charset="0"/>
              </a:rPr>
              <a:t>(Southampton, UK) – 40 loudspeakers </a:t>
            </a:r>
          </a:p>
          <a:p>
            <a:pPr algn="ctr" eaLnBrk="1" hangingPunct="1"/>
            <a:endParaRPr lang="it-IT" altLang="en-US" sz="2000">
              <a:latin typeface="Arial" panose="020B0604020202020204" pitchFamily="34" charset="0"/>
            </a:endParaRPr>
          </a:p>
          <a:p>
            <a:pPr algn="ctr" eaLnBrk="1" hangingPunct="1"/>
            <a:r>
              <a:rPr lang="it-IT" altLang="en-US" sz="2000">
                <a:latin typeface="Arial" panose="020B0604020202020204" pitchFamily="34" charset="0"/>
              </a:rPr>
              <a:t>and at Casa della Musica, (Parma, ITALY)</a:t>
            </a:r>
          </a:p>
          <a:p>
            <a:pPr algn="ctr" eaLnBrk="1" hangingPunct="1"/>
            <a:r>
              <a:rPr lang="it-IT" altLang="en-US" sz="2000">
                <a:latin typeface="Arial" panose="020B0604020202020204" pitchFamily="34" charset="0"/>
              </a:rPr>
              <a:t>16 loudspeakers</a:t>
            </a:r>
          </a:p>
        </p:txBody>
      </p:sp>
    </p:spTree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7810" name="Rectangle 2">
            <a:extLst>
              <a:ext uri="{FF2B5EF4-FFF2-40B4-BE49-F238E27FC236}">
                <a16:creationId xmlns:a16="http://schemas.microsoft.com/office/drawing/2014/main" id="{3F6FEAEF-570A-2AD6-D1C8-B9FCE705B1FC}"/>
              </a:ext>
            </a:extLst>
          </p:cNvPr>
          <p:cNvSpPr>
            <a:spLocks noChangeArrowheads="1"/>
          </p:cNvSpPr>
          <p:nvPr>
            <p:ph type="title"/>
          </p:nvPr>
        </p:nvSpPr>
        <p:spPr bwMode="auto">
          <a:xfrm>
            <a:off x="457200" y="109538"/>
            <a:ext cx="8229600" cy="620712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it-IT" altLang="en-US" sz="3200">
                <a:effectLst/>
                <a:ea typeface="ＭＳ Ｐゴシック" panose="020B0600070205080204" pitchFamily="34" charset="-128"/>
              </a:rPr>
              <a:t>Locations of loudspeakers</a:t>
            </a:r>
            <a:endParaRPr lang="en-GB" altLang="en-US" sz="3200">
              <a:effectLst/>
              <a:ea typeface="ＭＳ Ｐゴシック" panose="020B0600070205080204" pitchFamily="34" charset="-128"/>
            </a:endParaRPr>
          </a:p>
        </p:txBody>
      </p:sp>
      <p:graphicFrame>
        <p:nvGraphicFramePr>
          <p:cNvPr id="247811" name="Object 3">
            <a:extLst>
              <a:ext uri="{FF2B5EF4-FFF2-40B4-BE49-F238E27FC236}">
                <a16:creationId xmlns:a16="http://schemas.microsoft.com/office/drawing/2014/main" id="{85B3AD75-B33C-4516-2FEE-EFB04435952E}"/>
              </a:ext>
            </a:extLst>
          </p:cNvPr>
          <p:cNvGraphicFramePr>
            <a:graphicFrameLocks noChangeAspect="1"/>
          </p:cNvGraphicFramePr>
          <p:nvPr>
            <p:ph idx="1"/>
          </p:nvPr>
        </p:nvGraphicFramePr>
        <p:xfrm>
          <a:off x="1609725" y="1016000"/>
          <a:ext cx="6130925" cy="4876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2" imgW="7543800" imgH="6000750" progId="Word.Document.8">
                  <p:embed/>
                </p:oleObj>
              </mc:Choice>
              <mc:Fallback>
                <p:oleObj name="Document" r:id="rId2" imgW="7543800" imgH="6000750" progId="Word.Document.8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609725" y="1016000"/>
                        <a:ext cx="6130925" cy="48768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247812" name="Group 4">
            <a:extLst>
              <a:ext uri="{FF2B5EF4-FFF2-40B4-BE49-F238E27FC236}">
                <a16:creationId xmlns:a16="http://schemas.microsoft.com/office/drawing/2014/main" id="{94524F51-E35C-B2CF-415E-0AA9B17BADAC}"/>
              </a:ext>
            </a:extLst>
          </p:cNvPr>
          <p:cNvGrpSpPr>
            <a:grpSpLocks/>
          </p:cNvGrpSpPr>
          <p:nvPr/>
        </p:nvGrpSpPr>
        <p:grpSpPr bwMode="auto">
          <a:xfrm>
            <a:off x="2555875" y="3214688"/>
            <a:ext cx="6334125" cy="3416300"/>
            <a:chOff x="1610" y="2025"/>
            <a:chExt cx="3990" cy="2152"/>
          </a:xfrm>
        </p:grpSpPr>
        <p:sp>
          <p:nvSpPr>
            <p:cNvPr id="247813" name="Oval 5">
              <a:extLst>
                <a:ext uri="{FF2B5EF4-FFF2-40B4-BE49-F238E27FC236}">
                  <a16:creationId xmlns:a16="http://schemas.microsoft.com/office/drawing/2014/main" id="{CD49C2B2-E51F-C7DD-BEC1-AE2D50465D2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610" y="2025"/>
              <a:ext cx="2381" cy="453"/>
            </a:xfrm>
            <a:prstGeom prst="ellipse">
              <a:avLst/>
            </a:prstGeom>
            <a:solidFill>
              <a:schemeClr val="bg1">
                <a:alpha val="52000"/>
              </a:schemeClr>
            </a:solidFill>
            <a:ln w="63500">
              <a:solidFill>
                <a:srgbClr val="0000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814" name="AutoShape 6">
              <a:extLst>
                <a:ext uri="{FF2B5EF4-FFF2-40B4-BE49-F238E27FC236}">
                  <a16:creationId xmlns:a16="http://schemas.microsoft.com/office/drawing/2014/main" id="{6E827694-7B1B-444A-FB04-ECF5332A57CC}"/>
                </a:ext>
              </a:extLst>
            </p:cNvPr>
            <p:cNvSpPr>
              <a:spLocks/>
            </p:cNvSpPr>
            <p:nvPr/>
          </p:nvSpPr>
          <p:spPr bwMode="auto">
            <a:xfrm>
              <a:off x="2336" y="3793"/>
              <a:ext cx="3264" cy="384"/>
            </a:xfrm>
            <a:prstGeom prst="borderCallout2">
              <a:avLst>
                <a:gd name="adj1" fmla="val 18750"/>
                <a:gd name="adj2" fmla="val -1472"/>
                <a:gd name="adj3" fmla="val 18750"/>
                <a:gd name="adj4" fmla="val -11338"/>
                <a:gd name="adj5" fmla="val -383856"/>
                <a:gd name="adj6" fmla="val -21537"/>
              </a:avLst>
            </a:prstGeom>
            <a:solidFill>
              <a:schemeClr val="accent1"/>
            </a:solidFill>
            <a:ln w="63500">
              <a:solidFill>
                <a:srgbClr val="0000FF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r>
                <a:rPr lang="it-IT" altLang="en-US">
                  <a:latin typeface="Arial" panose="020B0604020202020204" pitchFamily="34" charset="0"/>
                </a:rPr>
                <a:t>Horizontal Ambisonics octagon</a:t>
              </a:r>
              <a:endParaRPr lang="en-GB" altLang="en-US">
                <a:latin typeface="Arial" panose="020B0604020202020204" pitchFamily="34" charset="0"/>
              </a:endParaRPr>
            </a:p>
          </p:txBody>
        </p:sp>
      </p:grpSp>
      <p:grpSp>
        <p:nvGrpSpPr>
          <p:cNvPr id="247815" name="Group 7">
            <a:extLst>
              <a:ext uri="{FF2B5EF4-FFF2-40B4-BE49-F238E27FC236}">
                <a16:creationId xmlns:a16="http://schemas.microsoft.com/office/drawing/2014/main" id="{8F5F3B1B-F474-0177-4FD2-55866BE7D960}"/>
              </a:ext>
            </a:extLst>
          </p:cNvPr>
          <p:cNvGrpSpPr>
            <a:grpSpLocks/>
          </p:cNvGrpSpPr>
          <p:nvPr/>
        </p:nvGrpSpPr>
        <p:grpSpPr bwMode="auto">
          <a:xfrm>
            <a:off x="341313" y="1990725"/>
            <a:ext cx="5562600" cy="4640263"/>
            <a:chOff x="192" y="1254"/>
            <a:chExt cx="3504" cy="2923"/>
          </a:xfrm>
        </p:grpSpPr>
        <p:sp>
          <p:nvSpPr>
            <p:cNvPr id="247816" name="Line 8">
              <a:extLst>
                <a:ext uri="{FF2B5EF4-FFF2-40B4-BE49-F238E27FC236}">
                  <a16:creationId xmlns:a16="http://schemas.microsoft.com/office/drawing/2014/main" id="{0D494E2F-765D-8181-3CE4-9CE008A0DC7F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950" y="1366"/>
              <a:ext cx="45" cy="1679"/>
            </a:xfrm>
            <a:prstGeom prst="line">
              <a:avLst/>
            </a:prstGeom>
            <a:noFill/>
            <a:ln w="63500">
              <a:solidFill>
                <a:srgbClr val="0000FF"/>
              </a:solidFill>
              <a:prstDash val="dash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47817" name="Line 9">
              <a:extLst>
                <a:ext uri="{FF2B5EF4-FFF2-40B4-BE49-F238E27FC236}">
                  <a16:creationId xmlns:a16="http://schemas.microsoft.com/office/drawing/2014/main" id="{0542749A-643F-218E-5E43-B855549A4986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676" y="1321"/>
              <a:ext cx="22" cy="1429"/>
            </a:xfrm>
            <a:prstGeom prst="line">
              <a:avLst/>
            </a:prstGeom>
            <a:noFill/>
            <a:ln w="63500">
              <a:solidFill>
                <a:srgbClr val="0000FF"/>
              </a:solidFill>
              <a:prstDash val="dash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47818" name="Line 10">
              <a:extLst>
                <a:ext uri="{FF2B5EF4-FFF2-40B4-BE49-F238E27FC236}">
                  <a16:creationId xmlns:a16="http://schemas.microsoft.com/office/drawing/2014/main" id="{FD6010EF-8449-E346-C4C8-3D57FBB74838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3628" y="1298"/>
              <a:ext cx="46" cy="1588"/>
            </a:xfrm>
            <a:prstGeom prst="line">
              <a:avLst/>
            </a:prstGeom>
            <a:noFill/>
            <a:ln w="63500">
              <a:solidFill>
                <a:srgbClr val="0000FF"/>
              </a:solidFill>
              <a:prstDash val="dash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47819" name="Line 11">
              <a:extLst>
                <a:ext uri="{FF2B5EF4-FFF2-40B4-BE49-F238E27FC236}">
                  <a16:creationId xmlns:a16="http://schemas.microsoft.com/office/drawing/2014/main" id="{F9BA4D79-AE73-FDCD-C1C8-3086F7C67BF5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3039" y="1548"/>
              <a:ext cx="22" cy="1723"/>
            </a:xfrm>
            <a:prstGeom prst="line">
              <a:avLst/>
            </a:prstGeom>
            <a:noFill/>
            <a:ln w="63500">
              <a:solidFill>
                <a:srgbClr val="0000FF"/>
              </a:solidFill>
              <a:prstDash val="dash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47820" name="Line 12">
              <a:extLst>
                <a:ext uri="{FF2B5EF4-FFF2-40B4-BE49-F238E27FC236}">
                  <a16:creationId xmlns:a16="http://schemas.microsoft.com/office/drawing/2014/main" id="{9EAC0FCD-1A67-827C-40E7-A2CF11A8E830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1950" y="1275"/>
              <a:ext cx="703" cy="69"/>
            </a:xfrm>
            <a:prstGeom prst="line">
              <a:avLst/>
            </a:prstGeom>
            <a:noFill/>
            <a:ln w="63500">
              <a:solidFill>
                <a:srgbClr val="0000FF"/>
              </a:solidFill>
              <a:prstDash val="dash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47821" name="Line 13">
              <a:extLst>
                <a:ext uri="{FF2B5EF4-FFF2-40B4-BE49-F238E27FC236}">
                  <a16:creationId xmlns:a16="http://schemas.microsoft.com/office/drawing/2014/main" id="{6D87DD57-C923-BAEA-59FC-B695624A114C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699" y="1254"/>
              <a:ext cx="975" cy="67"/>
            </a:xfrm>
            <a:prstGeom prst="line">
              <a:avLst/>
            </a:prstGeom>
            <a:noFill/>
            <a:ln w="63500">
              <a:solidFill>
                <a:srgbClr val="0000FF"/>
              </a:solidFill>
              <a:prstDash val="dash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47822" name="Line 14">
              <a:extLst>
                <a:ext uri="{FF2B5EF4-FFF2-40B4-BE49-F238E27FC236}">
                  <a16:creationId xmlns:a16="http://schemas.microsoft.com/office/drawing/2014/main" id="{CFA4ED71-F678-B158-3FA8-6C6A52797760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3039" y="1321"/>
              <a:ext cx="657" cy="113"/>
            </a:xfrm>
            <a:prstGeom prst="line">
              <a:avLst/>
            </a:prstGeom>
            <a:noFill/>
            <a:ln w="63500">
              <a:solidFill>
                <a:srgbClr val="0000FF"/>
              </a:solidFill>
              <a:prstDash val="dash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47823" name="Line 15">
              <a:extLst>
                <a:ext uri="{FF2B5EF4-FFF2-40B4-BE49-F238E27FC236}">
                  <a16:creationId xmlns:a16="http://schemas.microsoft.com/office/drawing/2014/main" id="{9AAC971E-CB23-A133-E68A-370F3CDED5BD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927" y="1344"/>
              <a:ext cx="1157" cy="90"/>
            </a:xfrm>
            <a:prstGeom prst="line">
              <a:avLst/>
            </a:prstGeom>
            <a:noFill/>
            <a:ln w="63500">
              <a:solidFill>
                <a:srgbClr val="0000FF"/>
              </a:solidFill>
              <a:prstDash val="dash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47824" name="Line 16">
              <a:extLst>
                <a:ext uri="{FF2B5EF4-FFF2-40B4-BE49-F238E27FC236}">
                  <a16:creationId xmlns:a16="http://schemas.microsoft.com/office/drawing/2014/main" id="{163200AF-BE57-EB7B-665D-15F15DA6950C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2018" y="2727"/>
              <a:ext cx="681" cy="296"/>
            </a:xfrm>
            <a:prstGeom prst="line">
              <a:avLst/>
            </a:prstGeom>
            <a:noFill/>
            <a:ln w="63500">
              <a:solidFill>
                <a:srgbClr val="0000FF"/>
              </a:solidFill>
              <a:prstDash val="dash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47825" name="Line 17">
              <a:extLst>
                <a:ext uri="{FF2B5EF4-FFF2-40B4-BE49-F238E27FC236}">
                  <a16:creationId xmlns:a16="http://schemas.microsoft.com/office/drawing/2014/main" id="{D3FBFD7B-2AD6-B31B-F49F-6C37D4B6FF39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699" y="2704"/>
              <a:ext cx="929" cy="204"/>
            </a:xfrm>
            <a:prstGeom prst="line">
              <a:avLst/>
            </a:prstGeom>
            <a:noFill/>
            <a:ln w="63500">
              <a:solidFill>
                <a:srgbClr val="0000FF"/>
              </a:solidFill>
              <a:prstDash val="dash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47826" name="Line 18">
              <a:extLst>
                <a:ext uri="{FF2B5EF4-FFF2-40B4-BE49-F238E27FC236}">
                  <a16:creationId xmlns:a16="http://schemas.microsoft.com/office/drawing/2014/main" id="{736C7599-185F-CBF2-C03A-FA04706D3AD3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018" y="3022"/>
              <a:ext cx="998" cy="340"/>
            </a:xfrm>
            <a:prstGeom prst="line">
              <a:avLst/>
            </a:prstGeom>
            <a:noFill/>
            <a:ln w="63500">
              <a:solidFill>
                <a:srgbClr val="0000FF"/>
              </a:solidFill>
              <a:prstDash val="dash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47827" name="Line 19">
              <a:extLst>
                <a:ext uri="{FF2B5EF4-FFF2-40B4-BE49-F238E27FC236}">
                  <a16:creationId xmlns:a16="http://schemas.microsoft.com/office/drawing/2014/main" id="{B71DD6C1-E76F-F4F3-B6D0-CE1FCFF4B726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3039" y="2931"/>
              <a:ext cx="567" cy="431"/>
            </a:xfrm>
            <a:prstGeom prst="line">
              <a:avLst/>
            </a:prstGeom>
            <a:noFill/>
            <a:ln w="63500">
              <a:solidFill>
                <a:srgbClr val="0000FF"/>
              </a:solidFill>
              <a:prstDash val="dash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47828" name="AutoShape 20">
              <a:extLst>
                <a:ext uri="{FF2B5EF4-FFF2-40B4-BE49-F238E27FC236}">
                  <a16:creationId xmlns:a16="http://schemas.microsoft.com/office/drawing/2014/main" id="{E72EFD14-6795-8FE8-B098-6C0793EE59C7}"/>
                </a:ext>
              </a:extLst>
            </p:cNvPr>
            <p:cNvSpPr>
              <a:spLocks/>
            </p:cNvSpPr>
            <p:nvPr/>
          </p:nvSpPr>
          <p:spPr bwMode="auto">
            <a:xfrm>
              <a:off x="192" y="3793"/>
              <a:ext cx="2348" cy="384"/>
            </a:xfrm>
            <a:prstGeom prst="borderCallout2">
              <a:avLst>
                <a:gd name="adj1" fmla="val 18750"/>
                <a:gd name="adj2" fmla="val 102046"/>
                <a:gd name="adj3" fmla="val 18750"/>
                <a:gd name="adj4" fmla="val 110519"/>
                <a:gd name="adj5" fmla="val -111199"/>
                <a:gd name="adj6" fmla="val 119292"/>
              </a:avLst>
            </a:prstGeom>
            <a:solidFill>
              <a:schemeClr val="accent1"/>
            </a:solidFill>
            <a:ln w="63500">
              <a:solidFill>
                <a:srgbClr val="0000FF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r>
                <a:rPr lang="it-IT" altLang="en-US">
                  <a:latin typeface="Arial" panose="020B0604020202020204" pitchFamily="34" charset="0"/>
                </a:rPr>
                <a:t>Ambisonics 3D cube</a:t>
              </a:r>
              <a:endParaRPr lang="en-GB" altLang="en-US">
                <a:latin typeface="Arial" panose="020B0604020202020204" pitchFamily="34" charset="0"/>
              </a:endParaRPr>
            </a:p>
          </p:txBody>
        </p:sp>
      </p:grpSp>
      <p:grpSp>
        <p:nvGrpSpPr>
          <p:cNvPr id="247829" name="Group 21">
            <a:extLst>
              <a:ext uri="{FF2B5EF4-FFF2-40B4-BE49-F238E27FC236}">
                <a16:creationId xmlns:a16="http://schemas.microsoft.com/office/drawing/2014/main" id="{FBABED86-7DD5-51B9-5B12-6FBB4AC53070}"/>
              </a:ext>
            </a:extLst>
          </p:cNvPr>
          <p:cNvGrpSpPr>
            <a:grpSpLocks/>
          </p:cNvGrpSpPr>
          <p:nvPr/>
        </p:nvGrpSpPr>
        <p:grpSpPr bwMode="auto">
          <a:xfrm>
            <a:off x="520700" y="2752725"/>
            <a:ext cx="5924550" cy="3879850"/>
            <a:chOff x="328" y="1729"/>
            <a:chExt cx="3732" cy="2444"/>
          </a:xfrm>
        </p:grpSpPr>
        <p:sp>
          <p:nvSpPr>
            <p:cNvPr id="247830" name="Oval 22">
              <a:extLst>
                <a:ext uri="{FF2B5EF4-FFF2-40B4-BE49-F238E27FC236}">
                  <a16:creationId xmlns:a16="http://schemas.microsoft.com/office/drawing/2014/main" id="{6413290F-60EE-7DAC-380C-8CFC4145DF7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311" y="1729"/>
              <a:ext cx="295" cy="454"/>
            </a:xfrm>
            <a:prstGeom prst="ellipse">
              <a:avLst/>
            </a:prstGeom>
            <a:noFill/>
            <a:ln w="63500">
              <a:solidFill>
                <a:srgbClr val="FF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831" name="Oval 23">
              <a:extLst>
                <a:ext uri="{FF2B5EF4-FFF2-40B4-BE49-F238E27FC236}">
                  <a16:creationId xmlns:a16="http://schemas.microsoft.com/office/drawing/2014/main" id="{DA658647-9B5B-0882-3C26-1101B7BCDA9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65" y="1979"/>
              <a:ext cx="295" cy="544"/>
            </a:xfrm>
            <a:prstGeom prst="ellipse">
              <a:avLst/>
            </a:prstGeom>
            <a:noFill/>
            <a:ln w="63500">
              <a:solidFill>
                <a:srgbClr val="FF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832" name="AutoShape 24">
              <a:extLst>
                <a:ext uri="{FF2B5EF4-FFF2-40B4-BE49-F238E27FC236}">
                  <a16:creationId xmlns:a16="http://schemas.microsoft.com/office/drawing/2014/main" id="{DB50DA10-95CD-3536-460A-434C62DED37C}"/>
                </a:ext>
              </a:extLst>
            </p:cNvPr>
            <p:cNvSpPr>
              <a:spLocks/>
            </p:cNvSpPr>
            <p:nvPr/>
          </p:nvSpPr>
          <p:spPr bwMode="auto">
            <a:xfrm>
              <a:off x="328" y="3789"/>
              <a:ext cx="2030" cy="384"/>
            </a:xfrm>
            <a:prstGeom prst="borderCallout2">
              <a:avLst>
                <a:gd name="adj1" fmla="val 18750"/>
                <a:gd name="adj2" fmla="val 102366"/>
                <a:gd name="adj3" fmla="val 18750"/>
                <a:gd name="adj4" fmla="val 126995"/>
                <a:gd name="adj5" fmla="val -418231"/>
                <a:gd name="adj6" fmla="val 152514"/>
              </a:avLst>
            </a:prstGeom>
            <a:solidFill>
              <a:srgbClr val="FFCC99"/>
            </a:solidFill>
            <a:ln w="63500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r>
                <a:rPr lang="it-IT" altLang="en-US">
                  <a:latin typeface="Arial" panose="020B0604020202020204" pitchFamily="34" charset="0"/>
                </a:rPr>
                <a:t>Standard Stereo</a:t>
              </a:r>
              <a:endParaRPr lang="en-GB" altLang="en-US">
                <a:latin typeface="Arial" panose="020B0604020202020204" pitchFamily="34" charset="0"/>
              </a:endParaRPr>
            </a:p>
          </p:txBody>
        </p:sp>
        <p:sp>
          <p:nvSpPr>
            <p:cNvPr id="247833" name="Line 25">
              <a:extLst>
                <a:ext uri="{FF2B5EF4-FFF2-40B4-BE49-F238E27FC236}">
                  <a16:creationId xmlns:a16="http://schemas.microsoft.com/office/drawing/2014/main" id="{B457061B-0C5A-F2F4-6815-16944FBD2C52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2903" y="2500"/>
              <a:ext cx="952" cy="1361"/>
            </a:xfrm>
            <a:prstGeom prst="line">
              <a:avLst/>
            </a:prstGeom>
            <a:noFill/>
            <a:ln w="63500">
              <a:solidFill>
                <a:srgbClr val="FF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47834" name="Group 26">
            <a:extLst>
              <a:ext uri="{FF2B5EF4-FFF2-40B4-BE49-F238E27FC236}">
                <a16:creationId xmlns:a16="http://schemas.microsoft.com/office/drawing/2014/main" id="{AFCFA207-BD0C-86DA-9AC7-567B328E445D}"/>
              </a:ext>
            </a:extLst>
          </p:cNvPr>
          <p:cNvGrpSpPr>
            <a:grpSpLocks/>
          </p:cNvGrpSpPr>
          <p:nvPr/>
        </p:nvGrpSpPr>
        <p:grpSpPr bwMode="auto">
          <a:xfrm>
            <a:off x="485775" y="3095625"/>
            <a:ext cx="6246813" cy="3536950"/>
            <a:chOff x="306" y="1945"/>
            <a:chExt cx="3935" cy="2228"/>
          </a:xfrm>
        </p:grpSpPr>
        <p:sp>
          <p:nvSpPr>
            <p:cNvPr id="247835" name="Oval 27">
              <a:extLst>
                <a:ext uri="{FF2B5EF4-FFF2-40B4-BE49-F238E27FC236}">
                  <a16:creationId xmlns:a16="http://schemas.microsoft.com/office/drawing/2014/main" id="{460D9E48-554B-6CA5-4444-FBC714DF916F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586555">
              <a:off x="3591" y="1945"/>
              <a:ext cx="650" cy="396"/>
            </a:xfrm>
            <a:prstGeom prst="ellipse">
              <a:avLst/>
            </a:prstGeom>
            <a:noFill/>
            <a:ln w="63500">
              <a:solidFill>
                <a:srgbClr val="00FF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836" name="AutoShape 28">
              <a:extLst>
                <a:ext uri="{FF2B5EF4-FFF2-40B4-BE49-F238E27FC236}">
                  <a16:creationId xmlns:a16="http://schemas.microsoft.com/office/drawing/2014/main" id="{7C03A86B-41EE-CA3A-C546-17C1352D361E}"/>
                </a:ext>
              </a:extLst>
            </p:cNvPr>
            <p:cNvSpPr>
              <a:spLocks/>
            </p:cNvSpPr>
            <p:nvPr/>
          </p:nvSpPr>
          <p:spPr bwMode="auto">
            <a:xfrm>
              <a:off x="306" y="3789"/>
              <a:ext cx="2030" cy="384"/>
            </a:xfrm>
            <a:prstGeom prst="borderCallout2">
              <a:avLst>
                <a:gd name="adj1" fmla="val 18750"/>
                <a:gd name="adj2" fmla="val 102366"/>
                <a:gd name="adj3" fmla="val 18750"/>
                <a:gd name="adj4" fmla="val 137389"/>
                <a:gd name="adj5" fmla="val -382815"/>
                <a:gd name="adj6" fmla="val 173745"/>
              </a:avLst>
            </a:prstGeom>
            <a:solidFill>
              <a:srgbClr val="CCFF99"/>
            </a:solidFill>
            <a:ln w="63500">
              <a:solidFill>
                <a:srgbClr val="00FF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r>
                <a:rPr lang="it-IT" altLang="en-US">
                  <a:latin typeface="Arial" panose="020B0604020202020204" pitchFamily="34" charset="0"/>
                </a:rPr>
                <a:t>Frontal Stereo-Dipole</a:t>
              </a:r>
              <a:endParaRPr lang="en-GB" altLang="en-US">
                <a:latin typeface="Arial" panose="020B0604020202020204" pitchFamily="34" charset="0"/>
              </a:endParaRPr>
            </a:p>
          </p:txBody>
        </p:sp>
      </p:grpSp>
      <p:grpSp>
        <p:nvGrpSpPr>
          <p:cNvPr id="247837" name="Group 29">
            <a:extLst>
              <a:ext uri="{FF2B5EF4-FFF2-40B4-BE49-F238E27FC236}">
                <a16:creationId xmlns:a16="http://schemas.microsoft.com/office/drawing/2014/main" id="{790E003B-27D6-071B-4DDB-8519F836DA1F}"/>
              </a:ext>
            </a:extLst>
          </p:cNvPr>
          <p:cNvGrpSpPr>
            <a:grpSpLocks/>
          </p:cNvGrpSpPr>
          <p:nvPr/>
        </p:nvGrpSpPr>
        <p:grpSpPr bwMode="auto">
          <a:xfrm>
            <a:off x="2411413" y="3113088"/>
            <a:ext cx="5689600" cy="3519487"/>
            <a:chOff x="1519" y="1956"/>
            <a:chExt cx="3584" cy="2217"/>
          </a:xfrm>
        </p:grpSpPr>
        <p:sp>
          <p:nvSpPr>
            <p:cNvPr id="247838" name="Oval 30">
              <a:extLst>
                <a:ext uri="{FF2B5EF4-FFF2-40B4-BE49-F238E27FC236}">
                  <a16:creationId xmlns:a16="http://schemas.microsoft.com/office/drawing/2014/main" id="{DB70FCE5-2AA0-BC1E-E47B-56590C83B24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519" y="1956"/>
              <a:ext cx="340" cy="567"/>
            </a:xfrm>
            <a:prstGeom prst="ellipse">
              <a:avLst/>
            </a:prstGeom>
            <a:noFill/>
            <a:ln w="63500">
              <a:solidFill>
                <a:srgbClr val="00FF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839" name="AutoShape 31">
              <a:extLst>
                <a:ext uri="{FF2B5EF4-FFF2-40B4-BE49-F238E27FC236}">
                  <a16:creationId xmlns:a16="http://schemas.microsoft.com/office/drawing/2014/main" id="{B280D0BF-B61D-A600-9180-B0B4930E254C}"/>
                </a:ext>
              </a:extLst>
            </p:cNvPr>
            <p:cNvSpPr>
              <a:spLocks/>
            </p:cNvSpPr>
            <p:nvPr/>
          </p:nvSpPr>
          <p:spPr bwMode="auto">
            <a:xfrm>
              <a:off x="2951" y="3789"/>
              <a:ext cx="2152" cy="384"/>
            </a:xfrm>
            <a:prstGeom prst="borderCallout2">
              <a:avLst>
                <a:gd name="adj1" fmla="val 18750"/>
                <a:gd name="adj2" fmla="val -2231"/>
                <a:gd name="adj3" fmla="val 18750"/>
                <a:gd name="adj4" fmla="val -27602"/>
                <a:gd name="adj5" fmla="val -347398"/>
                <a:gd name="adj6" fmla="val -53903"/>
              </a:avLst>
            </a:prstGeom>
            <a:solidFill>
              <a:srgbClr val="CCFF99"/>
            </a:solidFill>
            <a:ln w="63500">
              <a:solidFill>
                <a:srgbClr val="00FF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r>
                <a:rPr lang="it-IT" altLang="en-US">
                  <a:latin typeface="Arial" panose="020B0604020202020204" pitchFamily="34" charset="0"/>
                </a:rPr>
                <a:t>Rear Stereo Dipole</a:t>
              </a:r>
              <a:endParaRPr lang="en-GB" altLang="en-US">
                <a:latin typeface="Arial" panose="020B0604020202020204" pitchFamily="34" charset="0"/>
              </a:endParaRPr>
            </a:p>
          </p:txBody>
        </p:sp>
      </p:grpSp>
      <p:grpSp>
        <p:nvGrpSpPr>
          <p:cNvPr id="247840" name="Group 32">
            <a:extLst>
              <a:ext uri="{FF2B5EF4-FFF2-40B4-BE49-F238E27FC236}">
                <a16:creationId xmlns:a16="http://schemas.microsoft.com/office/drawing/2014/main" id="{C4601FE7-5E01-6BA3-1942-FE896C731726}"/>
              </a:ext>
            </a:extLst>
          </p:cNvPr>
          <p:cNvGrpSpPr>
            <a:grpSpLocks/>
          </p:cNvGrpSpPr>
          <p:nvPr/>
        </p:nvGrpSpPr>
        <p:grpSpPr bwMode="auto">
          <a:xfrm>
            <a:off x="4140200" y="1665288"/>
            <a:ext cx="4743450" cy="4965700"/>
            <a:chOff x="2608" y="1049"/>
            <a:chExt cx="2988" cy="3128"/>
          </a:xfrm>
        </p:grpSpPr>
        <p:sp>
          <p:nvSpPr>
            <p:cNvPr id="247841" name="Oval 33">
              <a:extLst>
                <a:ext uri="{FF2B5EF4-FFF2-40B4-BE49-F238E27FC236}">
                  <a16:creationId xmlns:a16="http://schemas.microsoft.com/office/drawing/2014/main" id="{9B976A67-17DE-9F4F-9330-392CE8B5573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08" y="1049"/>
              <a:ext cx="499" cy="340"/>
            </a:xfrm>
            <a:prstGeom prst="ellipse">
              <a:avLst/>
            </a:prstGeom>
            <a:noFill/>
            <a:ln w="63500">
              <a:solidFill>
                <a:srgbClr val="00FF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842" name="AutoShape 34">
              <a:extLst>
                <a:ext uri="{FF2B5EF4-FFF2-40B4-BE49-F238E27FC236}">
                  <a16:creationId xmlns:a16="http://schemas.microsoft.com/office/drawing/2014/main" id="{F3904BBE-1028-F4AA-30EB-43D82DFA5EB9}"/>
                </a:ext>
              </a:extLst>
            </p:cNvPr>
            <p:cNvSpPr>
              <a:spLocks/>
            </p:cNvSpPr>
            <p:nvPr/>
          </p:nvSpPr>
          <p:spPr bwMode="auto">
            <a:xfrm>
              <a:off x="3583" y="3793"/>
              <a:ext cx="2013" cy="384"/>
            </a:xfrm>
            <a:prstGeom prst="borderCallout2">
              <a:avLst>
                <a:gd name="adj1" fmla="val 18750"/>
                <a:gd name="adj2" fmla="val -2384"/>
                <a:gd name="adj3" fmla="val 18750"/>
                <a:gd name="adj4" fmla="val -18875"/>
                <a:gd name="adj5" fmla="val -626042"/>
                <a:gd name="adj6" fmla="val -36065"/>
              </a:avLst>
            </a:prstGeom>
            <a:solidFill>
              <a:srgbClr val="CCFF99"/>
            </a:solidFill>
            <a:ln w="63500">
              <a:solidFill>
                <a:srgbClr val="00FF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r>
                <a:rPr lang="it-IT" altLang="en-US">
                  <a:latin typeface="Arial" panose="020B0604020202020204" pitchFamily="34" charset="0"/>
                </a:rPr>
                <a:t>Upper Stereo Dipole</a:t>
              </a:r>
              <a:endParaRPr lang="en-GB" altLang="en-US">
                <a:latin typeface="Arial" panose="020B0604020202020204" pitchFamily="34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78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78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78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478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478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78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78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478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478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2478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2478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78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78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478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478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2" dur="500"/>
                                        <p:tgtEl>
                                          <p:spTgt spid="2478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/>
                                        <p:tgtEl>
                                          <p:spTgt spid="2478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78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78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478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478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2478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2478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78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78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478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478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2" dur="500"/>
                                        <p:tgtEl>
                                          <p:spTgt spid="2478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/>
                                        <p:tgtEl>
                                          <p:spTgt spid="2478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78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78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478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478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6">
            <a:extLst>
              <a:ext uri="{FF2B5EF4-FFF2-40B4-BE49-F238E27FC236}">
                <a16:creationId xmlns:a16="http://schemas.microsoft.com/office/drawing/2014/main" id="{215022D4-61E6-C01B-20BA-95E0E2DD293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4950" y="95250"/>
            <a:ext cx="8620125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/>
            <a:r>
              <a:rPr lang="en-GB" altLang="it-IT" sz="2800">
                <a:solidFill>
                  <a:srgbClr val="000099"/>
                </a:solidFill>
                <a:latin typeface="Arial" panose="020B0604020202020204" pitchFamily="34" charset="0"/>
              </a:rPr>
              <a:t>From Virtual Microphones to speaker feeds</a:t>
            </a:r>
            <a:endParaRPr lang="en-GB" altLang="en-US" sz="2800">
              <a:solidFill>
                <a:srgbClr val="000099"/>
              </a:solidFill>
              <a:latin typeface="Arial" panose="020B0604020202020204" pitchFamily="34" charset="0"/>
            </a:endParaRPr>
          </a:p>
        </p:txBody>
      </p:sp>
      <p:sp>
        <p:nvSpPr>
          <p:cNvPr id="246787" name="Rectangle 3">
            <a:extLst>
              <a:ext uri="{FF2B5EF4-FFF2-40B4-BE49-F238E27FC236}">
                <a16:creationId xmlns:a16="http://schemas.microsoft.com/office/drawing/2014/main" id="{D788DDA5-1D74-94F1-988F-4DC147E362DF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1590675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246788" name="Rectangle 4">
            <a:extLst>
              <a:ext uri="{FF2B5EF4-FFF2-40B4-BE49-F238E27FC236}">
                <a16:creationId xmlns:a16="http://schemas.microsoft.com/office/drawing/2014/main" id="{D9F269FC-0C17-60E0-2257-A7E82FE0442E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3214688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246789" name="Rectangle 5">
            <a:extLst>
              <a:ext uri="{FF2B5EF4-FFF2-40B4-BE49-F238E27FC236}">
                <a16:creationId xmlns:a16="http://schemas.microsoft.com/office/drawing/2014/main" id="{3B0A7E3D-C639-3C76-AE41-1B58FCB0A748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123825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246790" name="Rectangle 6">
            <a:extLst>
              <a:ext uri="{FF2B5EF4-FFF2-40B4-BE49-F238E27FC236}">
                <a16:creationId xmlns:a16="http://schemas.microsoft.com/office/drawing/2014/main" id="{E7B91693-46D5-80E2-CFCC-9FDDF9D51214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2081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4" name="CasellaDiTesto 3">
            <a:extLst>
              <a:ext uri="{FF2B5EF4-FFF2-40B4-BE49-F238E27FC236}">
                <a16:creationId xmlns:a16="http://schemas.microsoft.com/office/drawing/2014/main" id="{8F698249-3AD7-906F-B0C3-C60C10C645D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03775" y="1254125"/>
            <a:ext cx="4195763" cy="1920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/>
            <a:r>
              <a:rPr lang="it-IT" altLang="en-US" sz="2000">
                <a:latin typeface="Arial" panose="020B0604020202020204" pitchFamily="34" charset="0"/>
              </a:rPr>
              <a:t>WFS ROOM “Sala Bianca” at Casa del Suono, (Parma, ITALY)</a:t>
            </a:r>
          </a:p>
          <a:p>
            <a:pPr algn="ctr" eaLnBrk="1" hangingPunct="1"/>
            <a:endParaRPr lang="it-IT" altLang="en-US" sz="2000">
              <a:latin typeface="Arial" panose="020B0604020202020204" pitchFamily="34" charset="0"/>
            </a:endParaRPr>
          </a:p>
          <a:p>
            <a:pPr algn="ctr" eaLnBrk="1" hangingPunct="1"/>
            <a:r>
              <a:rPr lang="it-IT" altLang="en-US" sz="2000">
                <a:latin typeface="Arial" panose="020B0604020202020204" pitchFamily="34" charset="0"/>
              </a:rPr>
              <a:t>This room is equipped with 176 loudspeakers controlled by a cluster of 4 computers</a:t>
            </a:r>
          </a:p>
        </p:txBody>
      </p:sp>
      <p:pic>
        <p:nvPicPr>
          <p:cNvPr id="246792" name="Picture 8">
            <a:extLst>
              <a:ext uri="{FF2B5EF4-FFF2-40B4-BE49-F238E27FC236}">
                <a16:creationId xmlns:a16="http://schemas.microsoft.com/office/drawing/2014/main" id="{69A7D148-041A-425C-4A0D-1E52298763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513" y="1249363"/>
            <a:ext cx="4414837" cy="2749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6793" name="Picture 9">
            <a:extLst>
              <a:ext uri="{FF2B5EF4-FFF2-40B4-BE49-F238E27FC236}">
                <a16:creationId xmlns:a16="http://schemas.microsoft.com/office/drawing/2014/main" id="{3534546C-C9E0-C042-912C-8FB8362C36D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450" y="4273550"/>
            <a:ext cx="4416425" cy="2195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46794" name="Picture 10">
            <a:extLst>
              <a:ext uri="{FF2B5EF4-FFF2-40B4-BE49-F238E27FC236}">
                <a16:creationId xmlns:a16="http://schemas.microsoft.com/office/drawing/2014/main" id="{F9A1A94E-EB38-501C-B94D-D61B845CE5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0913" y="3451225"/>
            <a:ext cx="4183062" cy="3136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6209745-0D98-5C65-39AB-55856CE710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6">
            <a:extLst>
              <a:ext uri="{FF2B5EF4-FFF2-40B4-BE49-F238E27FC236}">
                <a16:creationId xmlns:a16="http://schemas.microsoft.com/office/drawing/2014/main" id="{CE4C16CA-2BAF-A7C6-CBB3-A70273A52951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4950" y="95250"/>
            <a:ext cx="8620125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/>
            <a:r>
              <a:rPr lang="en-GB" altLang="it-IT" sz="2800">
                <a:solidFill>
                  <a:srgbClr val="000099"/>
                </a:solidFill>
                <a:latin typeface="Arial" panose="020B0604020202020204" pitchFamily="34" charset="0"/>
              </a:rPr>
              <a:t>From Virtual Microphones to speaker feeds</a:t>
            </a:r>
            <a:endParaRPr lang="en-GB" altLang="en-US" sz="2800">
              <a:solidFill>
                <a:srgbClr val="000099"/>
              </a:solidFill>
              <a:latin typeface="Arial" panose="020B0604020202020204" pitchFamily="34" charset="0"/>
            </a:endParaRPr>
          </a:p>
        </p:txBody>
      </p:sp>
      <p:sp>
        <p:nvSpPr>
          <p:cNvPr id="246787" name="Rectangle 3">
            <a:extLst>
              <a:ext uri="{FF2B5EF4-FFF2-40B4-BE49-F238E27FC236}">
                <a16:creationId xmlns:a16="http://schemas.microsoft.com/office/drawing/2014/main" id="{674C94B2-78ED-019C-24E9-825304114050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1590675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246788" name="Rectangle 4">
            <a:extLst>
              <a:ext uri="{FF2B5EF4-FFF2-40B4-BE49-F238E27FC236}">
                <a16:creationId xmlns:a16="http://schemas.microsoft.com/office/drawing/2014/main" id="{08D376B3-C069-8A51-4D91-588A03CFBB0D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3214688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246789" name="Rectangle 5">
            <a:extLst>
              <a:ext uri="{FF2B5EF4-FFF2-40B4-BE49-F238E27FC236}">
                <a16:creationId xmlns:a16="http://schemas.microsoft.com/office/drawing/2014/main" id="{02F17B43-578A-8BC0-014F-C6BA853AECF4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123825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246790" name="Rectangle 6">
            <a:extLst>
              <a:ext uri="{FF2B5EF4-FFF2-40B4-BE49-F238E27FC236}">
                <a16:creationId xmlns:a16="http://schemas.microsoft.com/office/drawing/2014/main" id="{9C43A327-5ABC-1EC7-D788-1C1B205FE700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2081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4" name="CasellaDiTesto 3">
            <a:extLst>
              <a:ext uri="{FF2B5EF4-FFF2-40B4-BE49-F238E27FC236}">
                <a16:creationId xmlns:a16="http://schemas.microsoft.com/office/drawing/2014/main" id="{76F40B8E-213F-BCBC-932A-AF6A83527FE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35678" y="928955"/>
            <a:ext cx="8818668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/>
            <a:r>
              <a:rPr lang="it-IT" altLang="en-US" sz="2000" dirty="0">
                <a:latin typeface="Arial" panose="020B0604020202020204" pitchFamily="34" charset="0"/>
              </a:rPr>
              <a:t>WFS ROOM “Sala Bianca” </a:t>
            </a:r>
            <a:r>
              <a:rPr lang="it-IT" altLang="en-US" sz="2000" dirty="0" err="1">
                <a:latin typeface="Arial" panose="020B0604020202020204" pitchFamily="34" charset="0"/>
              </a:rPr>
              <a:t>at</a:t>
            </a:r>
            <a:r>
              <a:rPr lang="it-IT" altLang="en-US" sz="2000" dirty="0">
                <a:latin typeface="Arial" panose="020B0604020202020204" pitchFamily="34" charset="0"/>
              </a:rPr>
              <a:t> Casa del Suono, (Parma, ITALY)</a:t>
            </a:r>
          </a:p>
          <a:p>
            <a:pPr algn="ctr" eaLnBrk="1" hangingPunct="1"/>
            <a:r>
              <a:rPr lang="it-IT" altLang="en-US" sz="2000" dirty="0" err="1">
                <a:latin typeface="Arial" panose="020B0604020202020204" pitchFamily="34" charset="0"/>
              </a:rPr>
              <a:t>is</a:t>
            </a:r>
            <a:r>
              <a:rPr lang="it-IT" altLang="en-US" sz="2000" dirty="0">
                <a:latin typeface="Arial" panose="020B0604020202020204" pitchFamily="34" charset="0"/>
              </a:rPr>
              <a:t> </a:t>
            </a:r>
            <a:r>
              <a:rPr lang="it-IT" altLang="en-US" sz="2000" dirty="0" err="1">
                <a:latin typeface="Arial" panose="020B0604020202020204" pitchFamily="34" charset="0"/>
              </a:rPr>
              <a:t>now</a:t>
            </a:r>
            <a:r>
              <a:rPr lang="it-IT" altLang="en-US" sz="2000" dirty="0">
                <a:latin typeface="Arial" panose="020B0604020202020204" pitchFamily="34" charset="0"/>
              </a:rPr>
              <a:t> </a:t>
            </a:r>
            <a:r>
              <a:rPr lang="it-IT" altLang="en-US" sz="2000" dirty="0" err="1">
                <a:latin typeface="Arial" panose="020B0604020202020204" pitchFamily="34" charset="0"/>
              </a:rPr>
              <a:t>also</a:t>
            </a:r>
            <a:r>
              <a:rPr lang="it-IT" altLang="en-US" sz="2000" dirty="0">
                <a:latin typeface="Arial" panose="020B0604020202020204" pitchFamily="34" charset="0"/>
              </a:rPr>
              <a:t> </a:t>
            </a:r>
            <a:r>
              <a:rPr lang="it-IT" altLang="en-US" sz="2000" dirty="0" err="1">
                <a:latin typeface="Arial" panose="020B0604020202020204" pitchFamily="34" charset="0"/>
              </a:rPr>
              <a:t>equipped</a:t>
            </a:r>
            <a:r>
              <a:rPr lang="it-IT" altLang="en-US" sz="2000" dirty="0">
                <a:latin typeface="Arial" panose="020B0604020202020204" pitchFamily="34" charset="0"/>
              </a:rPr>
              <a:t> with 4 </a:t>
            </a:r>
            <a:r>
              <a:rPr lang="it-IT" altLang="en-US" sz="2000" dirty="0" err="1">
                <a:latin typeface="Arial" panose="020B0604020202020204" pitchFamily="34" charset="0"/>
              </a:rPr>
              <a:t>projectors</a:t>
            </a:r>
            <a:r>
              <a:rPr lang="it-IT" altLang="en-US" sz="2000" dirty="0">
                <a:latin typeface="Arial" panose="020B0604020202020204" pitchFamily="34" charset="0"/>
              </a:rPr>
              <a:t> for 360 immersive video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1A4D216-1EE4-E6A0-889F-34F738D8E0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6115" y="1728797"/>
            <a:ext cx="8728180" cy="48882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6418820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olo 1">
            <a:extLst>
              <a:ext uri="{FF2B5EF4-FFF2-40B4-BE49-F238E27FC236}">
                <a16:creationId xmlns:a16="http://schemas.microsoft.com/office/drawing/2014/main" id="{6C84A513-13D2-E739-DA42-AFAF79BD968F}"/>
              </a:ext>
            </a:extLst>
          </p:cNvPr>
          <p:cNvSpPr txBox="1">
            <a:spLocks/>
          </p:cNvSpPr>
          <p:nvPr/>
        </p:nvSpPr>
        <p:spPr>
          <a:xfrm>
            <a:off x="685800" y="179388"/>
            <a:ext cx="7772400" cy="587375"/>
          </a:xfrm>
          <a:prstGeom prst="rect">
            <a:avLst/>
          </a:prstGeom>
        </p:spPr>
        <p:txBody>
          <a:bodyPr anchor="b"/>
          <a:lstStyle>
            <a:lvl1pPr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lnSpc>
                <a:spcPts val="5800"/>
              </a:lnSpc>
            </a:pPr>
            <a:r>
              <a:rPr lang="en-US" altLang="en-US" sz="3600" b="1">
                <a:solidFill>
                  <a:srgbClr val="000099"/>
                </a:solidFill>
                <a:latin typeface="Arial" panose="020B0604020202020204" pitchFamily="34" charset="0"/>
              </a:rPr>
              <a:t>Conclusions</a:t>
            </a:r>
            <a:endParaRPr lang="it-IT" altLang="en-US" sz="3600" b="1">
              <a:solidFill>
                <a:srgbClr val="000099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" panose="020B0604020202020204" pitchFamily="34" charset="0"/>
            </a:endParaRPr>
          </a:p>
        </p:txBody>
      </p:sp>
      <p:sp>
        <p:nvSpPr>
          <p:cNvPr id="65547" name="Text Box 11">
            <a:extLst>
              <a:ext uri="{FF2B5EF4-FFF2-40B4-BE49-F238E27FC236}">
                <a16:creationId xmlns:a16="http://schemas.microsoft.com/office/drawing/2014/main" id="{610D3F48-76E3-65FF-FB72-9A4854A5FC7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6063" y="1052513"/>
            <a:ext cx="8686800" cy="5781675"/>
          </a:xfrm>
          <a:prstGeom prst="rect">
            <a:avLst/>
          </a:prstGeom>
          <a:noFill/>
          <a:ln>
            <a:noFill/>
          </a:ln>
          <a:effectLst>
            <a:prstShdw prst="shdw17" dist="17961" dir="2700000">
              <a:schemeClr val="bg1">
                <a:gamma/>
                <a:shade val="60000"/>
                <a:invGamma/>
              </a:schemeClr>
            </a:prst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82967" tIns="41484" rIns="82967" bIns="41484">
            <a:spAutoFit/>
          </a:bodyPr>
          <a:lstStyle>
            <a:lvl1pPr marL="381000" indent="-381000" defTabSz="1068388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1pPr>
            <a:lvl2pPr marL="438150" defTabSz="1068388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2pPr>
            <a:lvl3pPr marL="876300" defTabSz="1068388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3pPr>
            <a:lvl4pPr marL="1314450" defTabSz="1068388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4pPr>
            <a:lvl5pPr marL="1751013" defTabSz="1068388" eaLnBrk="0" hangingPunct="0"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5pPr>
            <a:lvl6pPr marL="2208213" defTabSz="1068388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6pPr>
            <a:lvl7pPr marL="2665413" defTabSz="1068388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7pPr>
            <a:lvl8pPr marL="3122613" defTabSz="1068388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8pPr>
            <a:lvl9pPr marL="3579813" defTabSz="1068388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Palatino Linotype" panose="02040502050505030304" pitchFamily="18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Our new FIR-based virtual microphone technology permits to: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0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Employing traditional 1</a:t>
            </a:r>
            <a:r>
              <a:rPr lang="en-GB" altLang="en-US" sz="2000" baseline="300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</a:t>
            </a:r>
            <a:r>
              <a:rPr lang="en-GB" altLang="en-US" sz="20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order Ambisonics microphones for localizing with great accuracy the direction-of-arrival of room reflections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0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Employing state-of-the-art spherical microphone arrays equipped with 32 capsules for recording concerts or other events, and even for real-time broadcasting applications (up to 7 virtual microphones in realtime with direct synthesis).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0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Perform a complete spatial analysis of the sound field employing the novel SPS approach (with 32 ultradirective virtual microphones)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0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SPS (Spatial PCM Sampling) allows for creating video animations of the spatial distribution of the sound arriving at the receiver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0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virtual microphone signals can be also designed for feeding a 3D loudspeaker array (3D spatial sound reproduction)</a:t>
            </a:r>
          </a:p>
          <a:p>
            <a:pPr>
              <a:spcBef>
                <a:spcPct val="50000"/>
              </a:spcBef>
            </a:pPr>
            <a:endParaRPr lang="en-GB" altLang="en-US" sz="200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ct val="50000"/>
              </a:spcBef>
              <a:buFontTx/>
              <a:buChar char="•"/>
            </a:pPr>
            <a:endParaRPr lang="en-US" altLang="en-US" sz="200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47" grpId="0" build="p"/>
    </p:bld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9858" name="Rectangle 2">
            <a:extLst>
              <a:ext uri="{FF2B5EF4-FFF2-40B4-BE49-F238E27FC236}">
                <a16:creationId xmlns:a16="http://schemas.microsoft.com/office/drawing/2014/main" id="{761779B5-EF4D-C714-29A7-3300B99A464F}"/>
              </a:ext>
            </a:extLst>
          </p:cNvPr>
          <p:cNvSpPr>
            <a:spLocks noChangeArrowheads="1"/>
          </p:cNvSpPr>
          <p:nvPr>
            <p:ph type="title"/>
          </p:nvPr>
        </p:nvSpPr>
        <p:spPr bwMode="auto">
          <a:xfrm>
            <a:off x="457200" y="109538"/>
            <a:ext cx="8229600" cy="4762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it-IT" altLang="en-US" sz="3200">
                <a:effectLst/>
                <a:ea typeface="ＭＳ Ｐゴシック" panose="020B0600070205080204" pitchFamily="34" charset="-128"/>
              </a:rPr>
              <a:t>Linear array</a:t>
            </a:r>
            <a:endParaRPr lang="en-US" altLang="en-US" sz="3200">
              <a:effectLst/>
              <a:ea typeface="ＭＳ Ｐゴシック" panose="020B0600070205080204" pitchFamily="34" charset="-128"/>
            </a:endParaRPr>
          </a:p>
        </p:txBody>
      </p:sp>
      <p:sp>
        <p:nvSpPr>
          <p:cNvPr id="249859" name="Text Box 3">
            <a:extLst>
              <a:ext uri="{FF2B5EF4-FFF2-40B4-BE49-F238E27FC236}">
                <a16:creationId xmlns:a16="http://schemas.microsoft.com/office/drawing/2014/main" id="{5A4FE0ED-9EBD-7F2D-165C-6F8DE565B7A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34000" y="1295400"/>
            <a:ext cx="3810000" cy="2014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buFontTx/>
              <a:buChar char="•"/>
            </a:pPr>
            <a:r>
              <a:rPr lang="it-IT" altLang="en-US">
                <a:latin typeface="Arial" panose="020B0604020202020204" pitchFamily="34" charset="0"/>
                <a:cs typeface="Arial" panose="020B0604020202020204" pitchFamily="34" charset="0"/>
              </a:rPr>
              <a:t> 16 omnidirectional mikes mounted on a 1.2m aluminium beam, with exponential spacing</a:t>
            </a:r>
          </a:p>
          <a:p>
            <a:endParaRPr lang="it-IT" altLang="en-US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Tx/>
              <a:buChar char="•"/>
            </a:pPr>
            <a:r>
              <a:rPr lang="it-IT" altLang="en-US">
                <a:latin typeface="Arial" panose="020B0604020202020204" pitchFamily="34" charset="0"/>
                <a:cs typeface="Arial" panose="020B0604020202020204" pitchFamily="34" charset="0"/>
              </a:rPr>
              <a:t> 16 channels acquisition system: </a:t>
            </a:r>
          </a:p>
          <a:p>
            <a:r>
              <a:rPr lang="it-IT" altLang="en-US">
                <a:latin typeface="Arial" panose="020B0604020202020204" pitchFamily="34" charset="0"/>
                <a:cs typeface="Arial" panose="020B0604020202020204" pitchFamily="34" charset="0"/>
              </a:rPr>
              <a:t>2 Behringer A/D converters + RME </a:t>
            </a:r>
          </a:p>
          <a:p>
            <a:r>
              <a:rPr lang="it-IT" altLang="en-US">
                <a:latin typeface="Arial" panose="020B0604020202020204" pitchFamily="34" charset="0"/>
                <a:cs typeface="Arial" panose="020B0604020202020204" pitchFamily="34" charset="0"/>
              </a:rPr>
              <a:t>Hammerfall digital sound card</a:t>
            </a:r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9860" name="Text Box 4">
            <a:extLst>
              <a:ext uri="{FF2B5EF4-FFF2-40B4-BE49-F238E27FC236}">
                <a16:creationId xmlns:a16="http://schemas.microsoft.com/office/drawing/2014/main" id="{3532E4A0-9629-B2B6-95A8-35257A7911C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1000" y="5334000"/>
            <a:ext cx="4130675" cy="1190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buFontTx/>
              <a:buChar char="•"/>
            </a:pPr>
            <a:r>
              <a:rPr lang="it-IT" altLang="en-US">
                <a:latin typeface="Arial" panose="020B0604020202020204" pitchFamily="34" charset="0"/>
                <a:cs typeface="Arial" panose="020B0604020202020204" pitchFamily="34" charset="0"/>
              </a:rPr>
              <a:t> Sound recording with Adobe Audition </a:t>
            </a:r>
          </a:p>
          <a:p>
            <a:pPr>
              <a:buFontTx/>
              <a:buChar char="•"/>
            </a:pPr>
            <a:r>
              <a:rPr lang="it-IT" altLang="en-US">
                <a:latin typeface="Arial" panose="020B0604020202020204" pitchFamily="34" charset="0"/>
                <a:cs typeface="Arial" panose="020B0604020202020204" pitchFamily="34" charset="0"/>
              </a:rPr>
              <a:t> Filter calculation, off-line processing and visualization with Aurora plugins </a:t>
            </a:r>
          </a:p>
          <a:p>
            <a:pPr>
              <a:buFontTx/>
              <a:buChar char="•"/>
            </a:pPr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49861" name="Picture 5">
            <a:extLst>
              <a:ext uri="{FF2B5EF4-FFF2-40B4-BE49-F238E27FC236}">
                <a16:creationId xmlns:a16="http://schemas.microsoft.com/office/drawing/2014/main" id="{6FB09294-192F-A6D0-0E39-45FE22FADBD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9200" y="3695700"/>
            <a:ext cx="3956050" cy="2967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9862" name="Picture 6">
            <a:extLst>
              <a:ext uri="{FF2B5EF4-FFF2-40B4-BE49-F238E27FC236}">
                <a16:creationId xmlns:a16="http://schemas.microsoft.com/office/drawing/2014/main" id="{47E722DA-08E3-C45A-498C-9DAF05590AB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1371600"/>
            <a:ext cx="4419600" cy="3314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1906" name="Rectangle 2">
            <a:extLst>
              <a:ext uri="{FF2B5EF4-FFF2-40B4-BE49-F238E27FC236}">
                <a16:creationId xmlns:a16="http://schemas.microsoft.com/office/drawing/2014/main" id="{66E7FFA3-BA34-E79D-49B5-FA2F2B0AB825}"/>
              </a:ext>
            </a:extLst>
          </p:cNvPr>
          <p:cNvSpPr>
            <a:spLocks noChangeArrowheads="1"/>
          </p:cNvSpPr>
          <p:nvPr>
            <p:ph type="title"/>
          </p:nvPr>
        </p:nvSpPr>
        <p:spPr bwMode="auto">
          <a:xfrm>
            <a:off x="457200" y="109538"/>
            <a:ext cx="8229600" cy="4762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it-IT" altLang="en-US" sz="3200">
                <a:effectLst/>
                <a:ea typeface="ＭＳ Ｐゴシック" panose="020B0600070205080204" pitchFamily="34" charset="-128"/>
              </a:rPr>
              <a:t>Linear array - calibration</a:t>
            </a:r>
            <a:endParaRPr lang="en-US" altLang="en-US" sz="3200">
              <a:effectLst/>
              <a:ea typeface="ＭＳ Ｐゴシック" panose="020B0600070205080204" pitchFamily="34" charset="-128"/>
            </a:endParaRPr>
          </a:p>
        </p:txBody>
      </p:sp>
      <p:sp>
        <p:nvSpPr>
          <p:cNvPr id="251907" name="Text Box 3">
            <a:extLst>
              <a:ext uri="{FF2B5EF4-FFF2-40B4-BE49-F238E27FC236}">
                <a16:creationId xmlns:a16="http://schemas.microsoft.com/office/drawing/2014/main" id="{F487EAC6-A671-3E81-0926-C0543D68F7E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53000" y="1295400"/>
            <a:ext cx="3886200" cy="4664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buFontTx/>
              <a:buChar char="•"/>
            </a:pPr>
            <a:r>
              <a:rPr lang="it-IT" altLang="en-US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it-IT" altLang="en-US" sz="2000">
                <a:latin typeface="Arial" panose="020B0604020202020204" pitchFamily="34" charset="0"/>
                <a:cs typeface="Arial" panose="020B0604020202020204" pitchFamily="34" charset="0"/>
              </a:rPr>
              <a:t>The array was mounted on a rotating table, outdoor</a:t>
            </a:r>
          </a:p>
          <a:p>
            <a:pPr>
              <a:buFontTx/>
              <a:buChar char="•"/>
            </a:pPr>
            <a:r>
              <a:rPr lang="it-IT" altLang="en-US" sz="2000">
                <a:latin typeface="Arial" panose="020B0604020202020204" pitchFamily="34" charset="0"/>
                <a:cs typeface="Arial" panose="020B0604020202020204" pitchFamily="34" charset="0"/>
              </a:rPr>
              <a:t> A Mackie HR24 loudspeaker was used</a:t>
            </a:r>
          </a:p>
          <a:p>
            <a:pPr>
              <a:buFontTx/>
              <a:buChar char="•"/>
            </a:pPr>
            <a:r>
              <a:rPr lang="it-IT" altLang="en-US" sz="2000">
                <a:latin typeface="Arial" panose="020B0604020202020204" pitchFamily="34" charset="0"/>
                <a:cs typeface="Arial" panose="020B0604020202020204" pitchFamily="34" charset="0"/>
              </a:rPr>
              <a:t> A set of 72 impulse responses was measured employing Aurora plugins under Adobe Audition (log sweep method) - the sound card controls the rotating table.</a:t>
            </a:r>
          </a:p>
          <a:p>
            <a:pPr>
              <a:buFontTx/>
              <a:buChar char="•"/>
            </a:pPr>
            <a:r>
              <a:rPr lang="it-IT" altLang="en-US" sz="2000">
                <a:latin typeface="Arial" panose="020B0604020202020204" pitchFamily="34" charset="0"/>
                <a:cs typeface="Arial" panose="020B0604020202020204" pitchFamily="34" charset="0"/>
              </a:rPr>
              <a:t> The inverse filters were designed with the local approach (separate inversion of the 16 on-axis responses, employing Aurora’s “Kirkeby4” plugin)</a:t>
            </a:r>
            <a:endParaRPr lang="en-US" altLang="en-US" sz="2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51908" name="Picture 4">
            <a:extLst>
              <a:ext uri="{FF2B5EF4-FFF2-40B4-BE49-F238E27FC236}">
                <a16:creationId xmlns:a16="http://schemas.microsoft.com/office/drawing/2014/main" id="{CFC5F944-7EB6-8D7F-5CEE-BDBC3D3159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" y="1409700"/>
            <a:ext cx="4724400" cy="3543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3954" name="Rectangle 2">
            <a:extLst>
              <a:ext uri="{FF2B5EF4-FFF2-40B4-BE49-F238E27FC236}">
                <a16:creationId xmlns:a16="http://schemas.microsoft.com/office/drawing/2014/main" id="{9E6C88EB-9C2D-7005-343D-0B18F7368C2E}"/>
              </a:ext>
            </a:extLst>
          </p:cNvPr>
          <p:cNvSpPr>
            <a:spLocks noChangeArrowheads="1"/>
          </p:cNvSpPr>
          <p:nvPr>
            <p:ph type="title"/>
          </p:nvPr>
        </p:nvSpPr>
        <p:spPr bwMode="auto">
          <a:xfrm>
            <a:off x="457200" y="0"/>
            <a:ext cx="8229600" cy="11430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it-IT" altLang="en-US">
                <a:effectLst/>
                <a:ea typeface="ＭＳ Ｐゴシック" panose="020B0600070205080204" pitchFamily="34" charset="-128"/>
              </a:rPr>
              <a:t>Linear array - polar plots</a:t>
            </a:r>
            <a:endParaRPr lang="en-US" altLang="en-US">
              <a:effectLst/>
              <a:ea typeface="ＭＳ Ｐゴシック" panose="020B0600070205080204" pitchFamily="34" charset="-128"/>
            </a:endParaRPr>
          </a:p>
        </p:txBody>
      </p:sp>
      <p:pic>
        <p:nvPicPr>
          <p:cNvPr id="253955" name="Picture 3">
            <a:extLst>
              <a:ext uri="{FF2B5EF4-FFF2-40B4-BE49-F238E27FC236}">
                <a16:creationId xmlns:a16="http://schemas.microsoft.com/office/drawing/2014/main" id="{29DFA9FB-49FB-BD2E-ECCC-10997572FD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3960813"/>
            <a:ext cx="2879725" cy="2897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53956" name="Picture 4">
            <a:extLst>
              <a:ext uri="{FF2B5EF4-FFF2-40B4-BE49-F238E27FC236}">
                <a16:creationId xmlns:a16="http://schemas.microsoft.com/office/drawing/2014/main" id="{CB8F3209-BC06-B29A-70F9-A981F26A0A7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275" y="1066800"/>
            <a:ext cx="2879725" cy="2897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53957" name="Picture 5">
            <a:extLst>
              <a:ext uri="{FF2B5EF4-FFF2-40B4-BE49-F238E27FC236}">
                <a16:creationId xmlns:a16="http://schemas.microsoft.com/office/drawing/2014/main" id="{CDC24E91-6C6A-BE85-2ED6-CC34924DFD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0075" y="1066800"/>
            <a:ext cx="2879725" cy="2897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53958" name="Picture 6">
            <a:extLst>
              <a:ext uri="{FF2B5EF4-FFF2-40B4-BE49-F238E27FC236}">
                <a16:creationId xmlns:a16="http://schemas.microsoft.com/office/drawing/2014/main" id="{1C0525FF-3D6B-BC6A-6FB5-1C5D80EEB7D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1066800"/>
            <a:ext cx="2879725" cy="2897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53959" name="Picture 7">
            <a:extLst>
              <a:ext uri="{FF2B5EF4-FFF2-40B4-BE49-F238E27FC236}">
                <a16:creationId xmlns:a16="http://schemas.microsoft.com/office/drawing/2014/main" id="{A27C5CF0-E2FB-D3B2-6776-1365BCD355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275" y="3960813"/>
            <a:ext cx="2879725" cy="2897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53960" name="Picture 8">
            <a:extLst>
              <a:ext uri="{FF2B5EF4-FFF2-40B4-BE49-F238E27FC236}">
                <a16:creationId xmlns:a16="http://schemas.microsoft.com/office/drawing/2014/main" id="{3F212289-1690-DB0A-A237-743A25E11D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0075" y="3960813"/>
            <a:ext cx="2879725" cy="2897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02" name="Rectangle 2">
            <a:extLst>
              <a:ext uri="{FF2B5EF4-FFF2-40B4-BE49-F238E27FC236}">
                <a16:creationId xmlns:a16="http://schemas.microsoft.com/office/drawing/2014/main" id="{F4AD4500-21BA-CBD4-9A82-C70ECCB84A86}"/>
              </a:ext>
            </a:extLst>
          </p:cNvPr>
          <p:cNvSpPr>
            <a:spLocks noChangeArrowheads="1"/>
          </p:cNvSpPr>
          <p:nvPr>
            <p:ph type="title"/>
          </p:nvPr>
        </p:nvSpPr>
        <p:spPr bwMode="auto">
          <a:xfrm>
            <a:off x="457200" y="109538"/>
            <a:ext cx="8229600" cy="4762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it-IT" altLang="en-US" sz="3200">
                <a:effectLst/>
                <a:ea typeface="ＭＳ Ｐゴシック" panose="020B0600070205080204" pitchFamily="34" charset="-128"/>
              </a:rPr>
              <a:t>Linear array - practical usage</a:t>
            </a:r>
            <a:endParaRPr lang="en-US" altLang="en-US" sz="3200">
              <a:effectLst/>
              <a:ea typeface="ＭＳ Ｐゴシック" panose="020B0600070205080204" pitchFamily="34" charset="-128"/>
            </a:endParaRPr>
          </a:p>
        </p:txBody>
      </p:sp>
      <p:sp>
        <p:nvSpPr>
          <p:cNvPr id="256003" name="Text Box 3">
            <a:extLst>
              <a:ext uri="{FF2B5EF4-FFF2-40B4-BE49-F238E27FC236}">
                <a16:creationId xmlns:a16="http://schemas.microsoft.com/office/drawing/2014/main" id="{637326A0-5972-2907-DC25-B7A6A56B7C8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53000" y="1066800"/>
            <a:ext cx="3886200" cy="5578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buFontTx/>
              <a:buChar char="•"/>
            </a:pPr>
            <a:r>
              <a:rPr lang="it-IT" altLang="en-US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it-IT" altLang="en-US" sz="2000">
                <a:latin typeface="Arial" panose="020B0604020202020204" pitchFamily="34" charset="0"/>
                <a:cs typeface="Arial" panose="020B0604020202020204" pitchFamily="34" charset="0"/>
              </a:rPr>
              <a:t>The array was mounted on an X-Y scanning apparatus</a:t>
            </a:r>
          </a:p>
          <a:p>
            <a:pPr>
              <a:buFontTx/>
              <a:buChar char="•"/>
            </a:pPr>
            <a:r>
              <a:rPr lang="it-IT" altLang="en-US" sz="2000">
                <a:latin typeface="Arial" panose="020B0604020202020204" pitchFamily="34" charset="0"/>
                <a:cs typeface="Arial" panose="020B0604020202020204" pitchFamily="34" charset="0"/>
              </a:rPr>
              <a:t> a Polytec laser vibrometer is mounted along the array</a:t>
            </a:r>
          </a:p>
          <a:p>
            <a:pPr>
              <a:buFontTx/>
              <a:buChar char="•"/>
            </a:pPr>
            <a:r>
              <a:rPr lang="it-IT" altLang="en-US" sz="2000">
                <a:latin typeface="Arial" panose="020B0604020202020204" pitchFamily="34" charset="0"/>
                <a:cs typeface="Arial" panose="020B0604020202020204" pitchFamily="34" charset="0"/>
              </a:rPr>
              <a:t> The system is used for mapping the velocity and sound pressure along a thin board of “resonance” wood (Abete della val di Fiemme, the wood employed for building high-quality musical instruments)</a:t>
            </a:r>
          </a:p>
          <a:p>
            <a:pPr>
              <a:buFontTx/>
              <a:buChar char="•"/>
            </a:pPr>
            <a:r>
              <a:rPr lang="it-IT" altLang="en-US" sz="2000">
                <a:latin typeface="Arial" panose="020B0604020202020204" pitchFamily="34" charset="0"/>
                <a:cs typeface="Arial" panose="020B0604020202020204" pitchFamily="34" charset="0"/>
              </a:rPr>
              <a:t> A National Instruments board controls the step motors through a Labview interface</a:t>
            </a:r>
          </a:p>
          <a:p>
            <a:pPr>
              <a:buFontTx/>
              <a:buChar char="•"/>
            </a:pPr>
            <a:r>
              <a:rPr lang="it-IT" altLang="en-US" sz="2000">
                <a:latin typeface="Arial" panose="020B0604020202020204" pitchFamily="34" charset="0"/>
                <a:cs typeface="Arial" panose="020B0604020202020204" pitchFamily="34" charset="0"/>
              </a:rPr>
              <a:t> The system is currently in usage at IVALSA (CNR laboratory on wood, San Michele all’Adige, Trento, Italy)</a:t>
            </a:r>
            <a:endParaRPr lang="en-US" altLang="en-US" sz="2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56004" name="Picture 4">
            <a:extLst>
              <a:ext uri="{FF2B5EF4-FFF2-40B4-BE49-F238E27FC236}">
                <a16:creationId xmlns:a16="http://schemas.microsoft.com/office/drawing/2014/main" id="{1535B3C6-7150-BF63-9E8B-F657F49C3E9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1219200"/>
            <a:ext cx="4110038" cy="5480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8050" name="Rectangle 2">
            <a:extLst>
              <a:ext uri="{FF2B5EF4-FFF2-40B4-BE49-F238E27FC236}">
                <a16:creationId xmlns:a16="http://schemas.microsoft.com/office/drawing/2014/main" id="{C23E8570-FDC7-2CD5-D5A6-592E0614CB1A}"/>
              </a:ext>
            </a:extLst>
          </p:cNvPr>
          <p:cNvSpPr>
            <a:spLocks noChangeArrowheads="1"/>
          </p:cNvSpPr>
          <p:nvPr>
            <p:ph type="title"/>
          </p:nvPr>
        </p:nvSpPr>
        <p:spPr bwMode="auto">
          <a:xfrm>
            <a:off x="457200" y="109538"/>
            <a:ext cx="8229600" cy="4762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it-IT" altLang="en-US" sz="3200">
                <a:effectLst/>
                <a:ea typeface="ＭＳ Ｐゴシック" panose="020B0600070205080204" pitchFamily="34" charset="-128"/>
              </a:rPr>
              <a:t>Linear array - practical usage</a:t>
            </a:r>
            <a:endParaRPr lang="en-US" altLang="en-US" sz="3200">
              <a:effectLst/>
              <a:ea typeface="ＭＳ Ｐゴシック" panose="020B0600070205080204" pitchFamily="34" charset="-128"/>
            </a:endParaRPr>
          </a:p>
        </p:txBody>
      </p:sp>
      <p:sp>
        <p:nvSpPr>
          <p:cNvPr id="258051" name="Text Box 3">
            <a:extLst>
              <a:ext uri="{FF2B5EF4-FFF2-40B4-BE49-F238E27FC236}">
                <a16:creationId xmlns:a16="http://schemas.microsoft.com/office/drawing/2014/main" id="{594CF211-C34D-F16C-E1D3-136D6A088CD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53000" y="1295400"/>
            <a:ext cx="3886200" cy="4603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buFontTx/>
              <a:buChar char="•"/>
            </a:pPr>
            <a:r>
              <a:rPr lang="it-IT" altLang="en-US">
                <a:latin typeface="Arial" panose="020B0604020202020204" pitchFamily="34" charset="0"/>
                <a:cs typeface="Arial" panose="020B0604020202020204" pitchFamily="34" charset="0"/>
              </a:rPr>
              <a:t> The wood panel is excited by a small piezoelectric transducer </a:t>
            </a:r>
          </a:p>
          <a:p>
            <a:pPr>
              <a:buFontTx/>
              <a:buChar char="•"/>
            </a:pPr>
            <a:r>
              <a:rPr lang="it-IT" altLang="en-US" sz="2000">
                <a:latin typeface="Arial" panose="020B0604020202020204" pitchFamily="34" charset="0"/>
                <a:cs typeface="Arial" panose="020B0604020202020204" pitchFamily="34" charset="0"/>
              </a:rPr>
              <a:t> When scanning a wood panel, two types of results are obtained:</a:t>
            </a:r>
          </a:p>
          <a:p>
            <a:pPr>
              <a:buFontTx/>
              <a:buChar char="•"/>
            </a:pPr>
            <a:r>
              <a:rPr lang="it-IT" altLang="en-US" sz="2000">
                <a:latin typeface="Arial" panose="020B0604020202020204" pitchFamily="34" charset="0"/>
                <a:cs typeface="Arial" panose="020B0604020202020204" pitchFamily="34" charset="0"/>
              </a:rPr>
              <a:t> A spatially-averaged spectrum of either radiated pressure, vibration velocity, or of their product (which provides an estimate of the radiated sound power)</a:t>
            </a:r>
          </a:p>
          <a:p>
            <a:pPr>
              <a:buFontTx/>
              <a:buChar char="•"/>
            </a:pPr>
            <a:r>
              <a:rPr lang="it-IT" altLang="en-US" sz="2000">
                <a:latin typeface="Arial" panose="020B0604020202020204" pitchFamily="34" charset="0"/>
                <a:cs typeface="Arial" panose="020B0604020202020204" pitchFamily="34" charset="0"/>
              </a:rPr>
              <a:t> A colour map of the radiated pressure or of the vibration velocity at each resonance frequency of the board</a:t>
            </a:r>
            <a:endParaRPr lang="en-US" altLang="en-US" sz="2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58052" name="Picture 4">
            <a:extLst>
              <a:ext uri="{FF2B5EF4-FFF2-40B4-BE49-F238E27FC236}">
                <a16:creationId xmlns:a16="http://schemas.microsoft.com/office/drawing/2014/main" id="{F0BBE4D8-B5DE-347B-5BFC-327D3E10105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990600"/>
            <a:ext cx="4281488" cy="5708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0098" name="Rectangle 2">
            <a:extLst>
              <a:ext uri="{FF2B5EF4-FFF2-40B4-BE49-F238E27FC236}">
                <a16:creationId xmlns:a16="http://schemas.microsoft.com/office/drawing/2014/main" id="{C4AD4BA7-4751-4EF7-A9DB-7295D8CF5658}"/>
              </a:ext>
            </a:extLst>
          </p:cNvPr>
          <p:cNvSpPr>
            <a:spLocks noChangeArrowheads="1"/>
          </p:cNvSpPr>
          <p:nvPr>
            <p:ph type="title"/>
          </p:nvPr>
        </p:nvSpPr>
        <p:spPr bwMode="auto">
          <a:xfrm>
            <a:off x="457200" y="0"/>
            <a:ext cx="8229600" cy="715963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it-IT" altLang="en-US" sz="2000">
                <a:effectLst/>
                <a:ea typeface="ＭＳ Ｐゴシック" panose="020B0600070205080204" pitchFamily="34" charset="-128"/>
              </a:rPr>
              <a:t>Linear array - test results (small loudspeaker)</a:t>
            </a:r>
            <a:endParaRPr lang="en-US" altLang="en-US" sz="2000">
              <a:effectLst/>
              <a:ea typeface="ＭＳ Ｐゴシック" panose="020B0600070205080204" pitchFamily="34" charset="-128"/>
            </a:endParaRPr>
          </a:p>
        </p:txBody>
      </p:sp>
      <p:pic>
        <p:nvPicPr>
          <p:cNvPr id="260099" name="Picture 3">
            <a:extLst>
              <a:ext uri="{FF2B5EF4-FFF2-40B4-BE49-F238E27FC236}">
                <a16:creationId xmlns:a16="http://schemas.microsoft.com/office/drawing/2014/main" id="{9C6061E3-70D2-8A0E-1DA5-DC87315EAB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" y="609600"/>
            <a:ext cx="2879725" cy="307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60100" name="Picture 4">
            <a:extLst>
              <a:ext uri="{FF2B5EF4-FFF2-40B4-BE49-F238E27FC236}">
                <a16:creationId xmlns:a16="http://schemas.microsoft.com/office/drawing/2014/main" id="{D2B78C6F-F4A9-89A6-DC26-4288A235CB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4200" y="609600"/>
            <a:ext cx="2879725" cy="307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60101" name="Picture 5">
            <a:extLst>
              <a:ext uri="{FF2B5EF4-FFF2-40B4-BE49-F238E27FC236}">
                <a16:creationId xmlns:a16="http://schemas.microsoft.com/office/drawing/2014/main" id="{6688DF4A-2CCF-84CB-536E-9644767279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2200" y="609600"/>
            <a:ext cx="2879725" cy="307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60102" name="Picture 6">
            <a:extLst>
              <a:ext uri="{FF2B5EF4-FFF2-40B4-BE49-F238E27FC236}">
                <a16:creationId xmlns:a16="http://schemas.microsoft.com/office/drawing/2014/main" id="{07C12081-A518-C42B-964F-3CAD12A5A60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" y="3733800"/>
            <a:ext cx="2879725" cy="307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60103" name="Picture 7">
            <a:extLst>
              <a:ext uri="{FF2B5EF4-FFF2-40B4-BE49-F238E27FC236}">
                <a16:creationId xmlns:a16="http://schemas.microsoft.com/office/drawing/2014/main" id="{4B92ADFE-BAC4-5F25-B103-B9FCBD19B4D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4200" y="3733800"/>
            <a:ext cx="2879725" cy="307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60104" name="Picture 8">
            <a:extLst>
              <a:ext uri="{FF2B5EF4-FFF2-40B4-BE49-F238E27FC236}">
                <a16:creationId xmlns:a16="http://schemas.microsoft.com/office/drawing/2014/main" id="{693B76B3-53A8-944F-0652-7C72AFED22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2200" y="3733800"/>
            <a:ext cx="2879725" cy="307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2146" name="Rectangle 2">
            <a:extLst>
              <a:ext uri="{FF2B5EF4-FFF2-40B4-BE49-F238E27FC236}">
                <a16:creationId xmlns:a16="http://schemas.microsoft.com/office/drawing/2014/main" id="{69084675-48CC-1C24-0A28-BA56AA8C5559}"/>
              </a:ext>
            </a:extLst>
          </p:cNvPr>
          <p:cNvSpPr>
            <a:spLocks noChangeArrowheads="1"/>
          </p:cNvSpPr>
          <p:nvPr>
            <p:ph type="title"/>
          </p:nvPr>
        </p:nvSpPr>
        <p:spPr bwMode="auto">
          <a:xfrm>
            <a:off x="457200" y="0"/>
            <a:ext cx="8229600" cy="715963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it-IT" altLang="en-US" sz="2000">
                <a:effectLst/>
                <a:ea typeface="ＭＳ Ｐゴシック" panose="020B0600070205080204" pitchFamily="34" charset="-128"/>
              </a:rPr>
              <a:t>Linear array - test results (rectangular wood panel)</a:t>
            </a:r>
            <a:endParaRPr lang="en-US" altLang="en-US" sz="2000">
              <a:effectLst/>
              <a:ea typeface="ＭＳ Ｐゴシック" panose="020B0600070205080204" pitchFamily="34" charset="-128"/>
            </a:endParaRPr>
          </a:p>
        </p:txBody>
      </p:sp>
      <p:pic>
        <p:nvPicPr>
          <p:cNvPr id="262147" name="Picture 3">
            <a:extLst>
              <a:ext uri="{FF2B5EF4-FFF2-40B4-BE49-F238E27FC236}">
                <a16:creationId xmlns:a16="http://schemas.microsoft.com/office/drawing/2014/main" id="{2F1F30AF-8382-57F0-64BA-7F0FB727998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" y="838200"/>
            <a:ext cx="2260600" cy="3732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62148" name="Picture 4">
            <a:extLst>
              <a:ext uri="{FF2B5EF4-FFF2-40B4-BE49-F238E27FC236}">
                <a16:creationId xmlns:a16="http://schemas.microsoft.com/office/drawing/2014/main" id="{734A2860-F534-E83A-6E99-DE81BB1337E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1400" y="838200"/>
            <a:ext cx="2260600" cy="3735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62149" name="Picture 5">
            <a:extLst>
              <a:ext uri="{FF2B5EF4-FFF2-40B4-BE49-F238E27FC236}">
                <a16:creationId xmlns:a16="http://schemas.microsoft.com/office/drawing/2014/main" id="{9FA06297-64A5-CC12-4623-8D71D5F80B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6450" y="838200"/>
            <a:ext cx="2260600" cy="3733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62150" name="Picture 6">
            <a:extLst>
              <a:ext uri="{FF2B5EF4-FFF2-40B4-BE49-F238E27FC236}">
                <a16:creationId xmlns:a16="http://schemas.microsoft.com/office/drawing/2014/main" id="{6E185033-0DA4-624B-BB0F-0F0CA84E5D5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1813" y="838200"/>
            <a:ext cx="2262187" cy="3733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62151" name="Text Box 7">
            <a:extLst>
              <a:ext uri="{FF2B5EF4-FFF2-40B4-BE49-F238E27FC236}">
                <a16:creationId xmlns:a16="http://schemas.microsoft.com/office/drawing/2014/main" id="{0CA7A5A9-1C5E-EC50-D063-B9780300C4A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9600" y="4648200"/>
            <a:ext cx="13716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it-IT" altLang="en-US" sz="2000" b="1">
                <a:latin typeface="Arial" panose="020B0604020202020204" pitchFamily="34" charset="0"/>
                <a:cs typeface="Arial" panose="020B0604020202020204" pitchFamily="34" charset="0"/>
              </a:rPr>
              <a:t>SPL (dB)</a:t>
            </a:r>
            <a:endParaRPr lang="en-GB" altLang="en-US" sz="20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2152" name="Text Box 8">
            <a:extLst>
              <a:ext uri="{FF2B5EF4-FFF2-40B4-BE49-F238E27FC236}">
                <a16:creationId xmlns:a16="http://schemas.microsoft.com/office/drawing/2014/main" id="{A238CBA8-F924-14F3-BB54-D8B406D167A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90800" y="4648200"/>
            <a:ext cx="19050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it-IT" altLang="en-US" sz="2000" b="1">
                <a:latin typeface="Arial" panose="020B0604020202020204" pitchFamily="34" charset="0"/>
                <a:cs typeface="Arial" panose="020B0604020202020204" pitchFamily="34" charset="0"/>
              </a:rPr>
              <a:t>velocity (m/s)</a:t>
            </a:r>
            <a:endParaRPr lang="en-GB" altLang="en-US" sz="20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2153" name="Text Box 9">
            <a:extLst>
              <a:ext uri="{FF2B5EF4-FFF2-40B4-BE49-F238E27FC236}">
                <a16:creationId xmlns:a16="http://schemas.microsoft.com/office/drawing/2014/main" id="{EE9CE134-9222-7942-E001-E157F792885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05400" y="4648200"/>
            <a:ext cx="13716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it-IT" altLang="en-US" sz="2000" b="1">
                <a:latin typeface="Arial" panose="020B0604020202020204" pitchFamily="34" charset="0"/>
                <a:cs typeface="Arial" panose="020B0604020202020204" pitchFamily="34" charset="0"/>
              </a:rPr>
              <a:t>SPL (dB)</a:t>
            </a:r>
            <a:endParaRPr lang="en-GB" altLang="en-US" sz="20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2154" name="Text Box 10">
            <a:extLst>
              <a:ext uri="{FF2B5EF4-FFF2-40B4-BE49-F238E27FC236}">
                <a16:creationId xmlns:a16="http://schemas.microsoft.com/office/drawing/2014/main" id="{492E8EDB-75B0-35B1-39B9-F4591AED97C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86600" y="4648200"/>
            <a:ext cx="19050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it-IT" altLang="en-US" sz="2000" b="1">
                <a:latin typeface="Arial" panose="020B0604020202020204" pitchFamily="34" charset="0"/>
                <a:cs typeface="Arial" panose="020B0604020202020204" pitchFamily="34" charset="0"/>
              </a:rPr>
              <a:t>velocity (m/s)</a:t>
            </a:r>
            <a:endParaRPr lang="en-GB" altLang="en-US" sz="20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4194" name="Rectangle 2">
            <a:extLst>
              <a:ext uri="{FF2B5EF4-FFF2-40B4-BE49-F238E27FC236}">
                <a16:creationId xmlns:a16="http://schemas.microsoft.com/office/drawing/2014/main" id="{0EB7C006-A3AD-46EA-23CD-43E7781D8556}"/>
              </a:ext>
            </a:extLst>
          </p:cNvPr>
          <p:cNvSpPr>
            <a:spLocks noChangeArrowheads="1"/>
          </p:cNvSpPr>
          <p:nvPr>
            <p:ph type="title"/>
          </p:nvPr>
        </p:nvSpPr>
        <p:spPr bwMode="auto">
          <a:xfrm>
            <a:off x="457200" y="109538"/>
            <a:ext cx="8229600" cy="4762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it-IT" altLang="en-US" sz="3200">
                <a:effectLst/>
                <a:ea typeface="ＭＳ Ｐゴシック" panose="020B0600070205080204" pitchFamily="34" charset="-128"/>
              </a:rPr>
              <a:t>Planar array (“acoustic camera”)</a:t>
            </a:r>
            <a:endParaRPr lang="en-US" altLang="en-US" sz="3200">
              <a:effectLst/>
              <a:ea typeface="ＭＳ Ｐゴシック" panose="020B0600070205080204" pitchFamily="34" charset="-128"/>
            </a:endParaRPr>
          </a:p>
        </p:txBody>
      </p:sp>
      <p:sp>
        <p:nvSpPr>
          <p:cNvPr id="264195" name="Text Box 3">
            <a:extLst>
              <a:ext uri="{FF2B5EF4-FFF2-40B4-BE49-F238E27FC236}">
                <a16:creationId xmlns:a16="http://schemas.microsoft.com/office/drawing/2014/main" id="{3A892CA2-3366-5CB9-3E3D-A13F833C9B3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34000" y="1295400"/>
            <a:ext cx="3600450" cy="2289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buFontTx/>
              <a:buChar char="•"/>
            </a:pPr>
            <a:r>
              <a:rPr lang="it-IT" altLang="en-US">
                <a:latin typeface="Arial" panose="020B0604020202020204" pitchFamily="34" charset="0"/>
                <a:cs typeface="Arial" panose="020B0604020202020204" pitchFamily="34" charset="0"/>
              </a:rPr>
              <a:t> 24 omnidirectional mikes mounted on a 1m square foldable wooden baffle with an optimized random disposition</a:t>
            </a:r>
          </a:p>
          <a:p>
            <a:endParaRPr lang="it-IT" altLang="en-US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Tx/>
              <a:buChar char="•"/>
            </a:pPr>
            <a:r>
              <a:rPr lang="it-IT" altLang="en-US">
                <a:latin typeface="Arial" panose="020B0604020202020204" pitchFamily="34" charset="0"/>
                <a:cs typeface="Arial" panose="020B0604020202020204" pitchFamily="34" charset="0"/>
              </a:rPr>
              <a:t> 24 channels acquisition system: </a:t>
            </a:r>
          </a:p>
          <a:p>
            <a:r>
              <a:rPr lang="it-IT" altLang="en-US">
                <a:latin typeface="Arial" panose="020B0604020202020204" pitchFamily="34" charset="0"/>
                <a:cs typeface="Arial" panose="020B0604020202020204" pitchFamily="34" charset="0"/>
              </a:rPr>
              <a:t>Behringer A/D converters + RME </a:t>
            </a:r>
          </a:p>
          <a:p>
            <a:r>
              <a:rPr lang="it-IT" altLang="en-US">
                <a:latin typeface="Arial" panose="020B0604020202020204" pitchFamily="34" charset="0"/>
                <a:cs typeface="Arial" panose="020B0604020202020204" pitchFamily="34" charset="0"/>
              </a:rPr>
              <a:t>Hammerfall digital audio card</a:t>
            </a:r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4196" name="Text Box 4">
            <a:extLst>
              <a:ext uri="{FF2B5EF4-FFF2-40B4-BE49-F238E27FC236}">
                <a16:creationId xmlns:a16="http://schemas.microsoft.com/office/drawing/2014/main" id="{F0BE0945-50E6-A4C3-8921-EDBCDEFEF1F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4800" y="5486400"/>
            <a:ext cx="4130675" cy="946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buFontTx/>
              <a:buChar char="•"/>
            </a:pPr>
            <a:r>
              <a:rPr lang="it-IT" altLang="en-US" sz="20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it-IT" altLang="en-US">
                <a:latin typeface="Arial" panose="020B0604020202020204" pitchFamily="34" charset="0"/>
                <a:cs typeface="Arial" panose="020B0604020202020204" pitchFamily="34" charset="0"/>
              </a:rPr>
              <a:t>Filters calculation, off-line processing and visualization with MATLAB </a:t>
            </a:r>
          </a:p>
          <a:p>
            <a:pPr>
              <a:buFontTx/>
              <a:buChar char="•"/>
            </a:pPr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64197" name="Picture 5">
            <a:extLst>
              <a:ext uri="{FF2B5EF4-FFF2-40B4-BE49-F238E27FC236}">
                <a16:creationId xmlns:a16="http://schemas.microsoft.com/office/drawing/2014/main" id="{D876AB67-2200-7E3E-2E90-0987CECFF9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1371600"/>
            <a:ext cx="4876800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4198" name="Picture 6">
            <a:extLst>
              <a:ext uri="{FF2B5EF4-FFF2-40B4-BE49-F238E27FC236}">
                <a16:creationId xmlns:a16="http://schemas.microsoft.com/office/drawing/2014/main" id="{1B7841A7-B351-3A42-89C6-8B2C9E92E0E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8200" y="3810000"/>
            <a:ext cx="4229100" cy="2827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42" name="Rectangle 2">
            <a:extLst>
              <a:ext uri="{FF2B5EF4-FFF2-40B4-BE49-F238E27FC236}">
                <a16:creationId xmlns:a16="http://schemas.microsoft.com/office/drawing/2014/main" id="{E49E6ADE-2284-4CA9-E7A2-81D6918AF08E}"/>
              </a:ext>
            </a:extLst>
          </p:cNvPr>
          <p:cNvSpPr>
            <a:spLocks noChangeArrowheads="1"/>
          </p:cNvSpPr>
          <p:nvPr>
            <p:ph type="title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it-IT" altLang="en-US">
                <a:effectLst/>
                <a:ea typeface="ＭＳ Ｐゴシック" panose="020B0600070205080204" pitchFamily="34" charset="-128"/>
              </a:rPr>
              <a:t>Random array vs. Circular array</a:t>
            </a:r>
            <a:endParaRPr lang="en-GB" altLang="en-US">
              <a:effectLst/>
              <a:ea typeface="ＭＳ Ｐゴシック" panose="020B0600070205080204" pitchFamily="34" charset="-128"/>
            </a:endParaRPr>
          </a:p>
        </p:txBody>
      </p:sp>
      <p:pic>
        <p:nvPicPr>
          <p:cNvPr id="266243" name="Picture 3">
            <a:extLst>
              <a:ext uri="{FF2B5EF4-FFF2-40B4-BE49-F238E27FC236}">
                <a16:creationId xmlns:a16="http://schemas.microsoft.com/office/drawing/2014/main" id="{881CC908-F3AB-92DF-8DAC-24270B4DDF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881" r="15735"/>
          <a:stretch>
            <a:fillRect/>
          </a:stretch>
        </p:blipFill>
        <p:spPr bwMode="auto">
          <a:xfrm>
            <a:off x="4500563" y="1449388"/>
            <a:ext cx="4318000" cy="4951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66244" name="Picture 4">
            <a:extLst>
              <a:ext uri="{FF2B5EF4-FFF2-40B4-BE49-F238E27FC236}">
                <a16:creationId xmlns:a16="http://schemas.microsoft.com/office/drawing/2014/main" id="{C8A3BB94-972F-2B83-8FAC-55C891FD68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881" r="12589"/>
          <a:stretch>
            <a:fillRect/>
          </a:stretch>
        </p:blipFill>
        <p:spPr bwMode="auto">
          <a:xfrm>
            <a:off x="358775" y="1520825"/>
            <a:ext cx="4318000" cy="4692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7266" name="Rectangle 2">
            <a:extLst>
              <a:ext uri="{FF2B5EF4-FFF2-40B4-BE49-F238E27FC236}">
                <a16:creationId xmlns:a16="http://schemas.microsoft.com/office/drawing/2014/main" id="{0B99E98E-D447-E121-DFC5-362FCF43CF6D}"/>
              </a:ext>
            </a:extLst>
          </p:cNvPr>
          <p:cNvSpPr>
            <a:spLocks noChangeArrowheads="1"/>
          </p:cNvSpPr>
          <p:nvPr>
            <p:ph type="title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it-IT" altLang="en-US">
                <a:effectLst/>
                <a:ea typeface="ＭＳ Ｐゴシック" panose="020B0600070205080204" pitchFamily="34" charset="-128"/>
              </a:rPr>
              <a:t>Circular array vs. Random array</a:t>
            </a:r>
            <a:endParaRPr lang="en-GB" altLang="en-US">
              <a:effectLst/>
              <a:ea typeface="ＭＳ Ｐゴシック" panose="020B0600070205080204" pitchFamily="34" charset="-128"/>
            </a:endParaRPr>
          </a:p>
        </p:txBody>
      </p:sp>
      <p:sp>
        <p:nvSpPr>
          <p:cNvPr id="267267" name="Text Box 3">
            <a:extLst>
              <a:ext uri="{FF2B5EF4-FFF2-40B4-BE49-F238E27FC236}">
                <a16:creationId xmlns:a16="http://schemas.microsoft.com/office/drawing/2014/main" id="{5A4B4325-03BF-AB4A-6776-E6A37A5E672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7088" y="5624513"/>
            <a:ext cx="7669212" cy="100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it-IT" altLang="en-US" sz="2000" b="1">
                <a:latin typeface="Arial" panose="020B0604020202020204" pitchFamily="34" charset="0"/>
                <a:cs typeface="Arial" panose="020B0604020202020204" pitchFamily="34" charset="0"/>
              </a:rPr>
              <a:t>The optimal randomized positions were found by running 10000 Matlab simulations, and chosing the one providing the better peak-to-noise ratio</a:t>
            </a:r>
            <a:endParaRPr lang="en-GB" altLang="en-US" sz="20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7268" name="Text Box 4">
            <a:extLst>
              <a:ext uri="{FF2B5EF4-FFF2-40B4-BE49-F238E27FC236}">
                <a16:creationId xmlns:a16="http://schemas.microsoft.com/office/drawing/2014/main" id="{4A25249D-4470-90BA-B301-83FAA122EE8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00113" y="1341438"/>
            <a:ext cx="7669212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it-IT" altLang="en-US" sz="2000" b="1">
                <a:latin typeface="Arial" panose="020B0604020202020204" pitchFamily="34" charset="0"/>
                <a:cs typeface="Arial" panose="020B0604020202020204" pitchFamily="34" charset="0"/>
              </a:rPr>
              <a:t>Simulated matrix inversion - 3 kHz</a:t>
            </a:r>
            <a:endParaRPr lang="en-GB" altLang="en-US" sz="20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67269" name="Picture 5">
            <a:extLst>
              <a:ext uri="{FF2B5EF4-FFF2-40B4-BE49-F238E27FC236}">
                <a16:creationId xmlns:a16="http://schemas.microsoft.com/office/drawing/2014/main" id="{5A766E64-1A0B-961C-DB7F-0E58BAD761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21" r="7867"/>
          <a:stretch>
            <a:fillRect/>
          </a:stretch>
        </p:blipFill>
        <p:spPr bwMode="auto">
          <a:xfrm>
            <a:off x="287338" y="1798638"/>
            <a:ext cx="4318000" cy="3717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67270" name="Picture 6">
            <a:extLst>
              <a:ext uri="{FF2B5EF4-FFF2-40B4-BE49-F238E27FC236}">
                <a16:creationId xmlns:a16="http://schemas.microsoft.com/office/drawing/2014/main" id="{B7539E5C-13F5-23E7-8AE1-BE94D4A5DC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21" r="7867"/>
          <a:stretch>
            <a:fillRect/>
          </a:stretch>
        </p:blipFill>
        <p:spPr bwMode="auto">
          <a:xfrm>
            <a:off x="4572000" y="1835150"/>
            <a:ext cx="4318000" cy="3717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8290" name="Rectangle 2">
            <a:extLst>
              <a:ext uri="{FF2B5EF4-FFF2-40B4-BE49-F238E27FC236}">
                <a16:creationId xmlns:a16="http://schemas.microsoft.com/office/drawing/2014/main" id="{39F708E3-0CDC-0FD1-ADBA-5649D59CD1DC}"/>
              </a:ext>
            </a:extLst>
          </p:cNvPr>
          <p:cNvSpPr>
            <a:spLocks noChangeArrowheads="1"/>
          </p:cNvSpPr>
          <p:nvPr>
            <p:ph type="title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it-IT" altLang="en-US">
                <a:effectLst/>
                <a:ea typeface="ＭＳ Ｐゴシック" panose="020B0600070205080204" pitchFamily="34" charset="-128"/>
              </a:rPr>
              <a:t>Beamforming vs. Inverse filters</a:t>
            </a:r>
            <a:endParaRPr lang="en-GB" altLang="en-US">
              <a:effectLst/>
              <a:ea typeface="ＭＳ Ｐゴシック" panose="020B0600070205080204" pitchFamily="34" charset="-128"/>
            </a:endParaRPr>
          </a:p>
        </p:txBody>
      </p:sp>
      <p:pic>
        <p:nvPicPr>
          <p:cNvPr id="268291" name="Picture 3">
            <a:extLst>
              <a:ext uri="{FF2B5EF4-FFF2-40B4-BE49-F238E27FC236}">
                <a16:creationId xmlns:a16="http://schemas.microsoft.com/office/drawing/2014/main" id="{193FE6F9-A3AA-333C-1B02-CC2C6A02E5C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21" r="7867"/>
          <a:stretch>
            <a:fillRect/>
          </a:stretch>
        </p:blipFill>
        <p:spPr bwMode="auto">
          <a:xfrm>
            <a:off x="146050" y="1736725"/>
            <a:ext cx="4318000" cy="3717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68292" name="Picture 4">
            <a:extLst>
              <a:ext uri="{FF2B5EF4-FFF2-40B4-BE49-F238E27FC236}">
                <a16:creationId xmlns:a16="http://schemas.microsoft.com/office/drawing/2014/main" id="{757B1628-9CC2-0CDB-4959-408D7C61C7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21" r="7867"/>
          <a:stretch>
            <a:fillRect/>
          </a:stretch>
        </p:blipFill>
        <p:spPr bwMode="auto">
          <a:xfrm>
            <a:off x="4679950" y="1763713"/>
            <a:ext cx="4318000" cy="3717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68293" name="Text Box 5">
            <a:extLst>
              <a:ext uri="{FF2B5EF4-FFF2-40B4-BE49-F238E27FC236}">
                <a16:creationId xmlns:a16="http://schemas.microsoft.com/office/drawing/2014/main" id="{47DC5FEA-002F-FFF7-8ED6-FEA3D7D3CAC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00113" y="1341438"/>
            <a:ext cx="7669212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it-IT" altLang="en-US" sz="2000" b="1">
                <a:latin typeface="Arial" panose="020B0604020202020204" pitchFamily="34" charset="0"/>
                <a:cs typeface="Arial" panose="020B0604020202020204" pitchFamily="34" charset="0"/>
              </a:rPr>
              <a:t>Random Array - Matrix inversion - 1 kHz</a:t>
            </a:r>
            <a:endParaRPr lang="en-GB" altLang="en-US" sz="20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9314" name="Rectangle 2">
            <a:extLst>
              <a:ext uri="{FF2B5EF4-FFF2-40B4-BE49-F238E27FC236}">
                <a16:creationId xmlns:a16="http://schemas.microsoft.com/office/drawing/2014/main" id="{A20DC957-2458-D6DD-BC2D-EFF130670B20}"/>
              </a:ext>
            </a:extLst>
          </p:cNvPr>
          <p:cNvSpPr>
            <a:spLocks noChangeArrowheads="1"/>
          </p:cNvSpPr>
          <p:nvPr>
            <p:ph type="title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it-IT" altLang="en-US" sz="3200">
                <a:effectLst/>
                <a:ea typeface="ＭＳ Ｐゴシック" panose="020B0600070205080204" pitchFamily="34" charset="-128"/>
              </a:rPr>
              <a:t>Effect of the regularization parameter</a:t>
            </a:r>
            <a:endParaRPr lang="en-GB" altLang="en-US" sz="3200">
              <a:effectLst/>
              <a:ea typeface="ＭＳ Ｐゴシック" panose="020B0600070205080204" pitchFamily="34" charset="-128"/>
            </a:endParaRPr>
          </a:p>
        </p:txBody>
      </p:sp>
      <p:pic>
        <p:nvPicPr>
          <p:cNvPr id="269315" name="Picture 3">
            <a:extLst>
              <a:ext uri="{FF2B5EF4-FFF2-40B4-BE49-F238E27FC236}">
                <a16:creationId xmlns:a16="http://schemas.microsoft.com/office/drawing/2014/main" id="{DFF17777-10EF-D8F2-F274-0B239AAB32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21" r="7867"/>
          <a:stretch>
            <a:fillRect/>
          </a:stretch>
        </p:blipFill>
        <p:spPr bwMode="auto">
          <a:xfrm>
            <a:off x="215900" y="1835150"/>
            <a:ext cx="4318000" cy="3717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69316" name="Picture 4">
            <a:extLst>
              <a:ext uri="{FF2B5EF4-FFF2-40B4-BE49-F238E27FC236}">
                <a16:creationId xmlns:a16="http://schemas.microsoft.com/office/drawing/2014/main" id="{321351D7-BA89-63AB-B0C6-BAD1DDDED3D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21" r="7867"/>
          <a:stretch>
            <a:fillRect/>
          </a:stretch>
        </p:blipFill>
        <p:spPr bwMode="auto">
          <a:xfrm>
            <a:off x="4500563" y="1871663"/>
            <a:ext cx="4318000" cy="3717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69317" name="Text Box 5">
            <a:extLst>
              <a:ext uri="{FF2B5EF4-FFF2-40B4-BE49-F238E27FC236}">
                <a16:creationId xmlns:a16="http://schemas.microsoft.com/office/drawing/2014/main" id="{8A99D065-AF79-5397-B5C0-F8C7D9B99A2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84325" y="5553075"/>
            <a:ext cx="1331913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it-IT" altLang="en-US" sz="2000" b="1">
                <a:latin typeface="Symbol" panose="05050102010706020507" pitchFamily="18" charset="2"/>
                <a:cs typeface="Arial" panose="020B0604020202020204" pitchFamily="34" charset="0"/>
              </a:rPr>
              <a:t>e </a:t>
            </a:r>
            <a:r>
              <a:rPr lang="it-IT" altLang="en-US" sz="2000" b="1">
                <a:latin typeface="Arial" panose="020B0604020202020204" pitchFamily="34" charset="0"/>
                <a:cs typeface="Arial" panose="020B0604020202020204" pitchFamily="34" charset="0"/>
              </a:rPr>
              <a:t>= 0.01</a:t>
            </a:r>
            <a:endParaRPr lang="en-GB" altLang="en-US" sz="20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9318" name="Text Box 6">
            <a:extLst>
              <a:ext uri="{FF2B5EF4-FFF2-40B4-BE49-F238E27FC236}">
                <a16:creationId xmlns:a16="http://schemas.microsoft.com/office/drawing/2014/main" id="{F4148C7C-2713-8FB5-2183-D897AC3B414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67400" y="5516563"/>
            <a:ext cx="1331913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it-IT" altLang="en-US" sz="2000" b="1">
                <a:latin typeface="Symbol" panose="05050102010706020507" pitchFamily="18" charset="2"/>
                <a:cs typeface="Arial" panose="020B0604020202020204" pitchFamily="34" charset="0"/>
              </a:rPr>
              <a:t>e </a:t>
            </a:r>
            <a:r>
              <a:rPr lang="it-IT" altLang="en-US" sz="2000" b="1">
                <a:latin typeface="Arial" panose="020B0604020202020204" pitchFamily="34" charset="0"/>
                <a:cs typeface="Arial" panose="020B0604020202020204" pitchFamily="34" charset="0"/>
              </a:rPr>
              <a:t>= 0.1</a:t>
            </a:r>
            <a:endParaRPr lang="en-GB" altLang="en-US" sz="20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9319" name="Text Box 7">
            <a:extLst>
              <a:ext uri="{FF2B5EF4-FFF2-40B4-BE49-F238E27FC236}">
                <a16:creationId xmlns:a16="http://schemas.microsoft.com/office/drawing/2014/main" id="{9732B117-F4DB-70E1-5EAC-CAE60FEDDB6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00113" y="1484313"/>
            <a:ext cx="7669212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it-IT" altLang="en-US" sz="2000" b="1">
                <a:latin typeface="Arial" panose="020B0604020202020204" pitchFamily="34" charset="0"/>
                <a:cs typeface="Arial" panose="020B0604020202020204" pitchFamily="34" charset="0"/>
              </a:rPr>
              <a:t>Random Array - Matrix Inversion - 5 kHz</a:t>
            </a:r>
            <a:endParaRPr lang="en-GB" altLang="en-US" sz="20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0338" name="Rectangle 2">
            <a:extLst>
              <a:ext uri="{FF2B5EF4-FFF2-40B4-BE49-F238E27FC236}">
                <a16:creationId xmlns:a16="http://schemas.microsoft.com/office/drawing/2014/main" id="{6943EF90-F4F1-3686-F6CF-81FE8E9258B3}"/>
              </a:ext>
            </a:extLst>
          </p:cNvPr>
          <p:cNvSpPr>
            <a:spLocks noChangeArrowheads="1"/>
          </p:cNvSpPr>
          <p:nvPr>
            <p:ph type="title"/>
          </p:nvPr>
        </p:nvSpPr>
        <p:spPr bwMode="auto">
          <a:xfrm>
            <a:off x="0" y="76200"/>
            <a:ext cx="9144000" cy="715963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it-IT" altLang="en-US" sz="3200">
                <a:effectLst/>
                <a:ea typeface="ＭＳ Ｐゴシック" panose="020B0600070205080204" pitchFamily="34" charset="-128"/>
              </a:rPr>
              <a:t>Indoor application (source localisation)</a:t>
            </a:r>
            <a:endParaRPr lang="en-US" altLang="en-US" sz="3200">
              <a:effectLst/>
              <a:ea typeface="ＭＳ Ｐゴシック" panose="020B0600070205080204" pitchFamily="34" charset="-128"/>
            </a:endParaRPr>
          </a:p>
        </p:txBody>
      </p:sp>
      <p:pic>
        <p:nvPicPr>
          <p:cNvPr id="270339" name="Picture 3">
            <a:extLst>
              <a:ext uri="{FF2B5EF4-FFF2-40B4-BE49-F238E27FC236}">
                <a16:creationId xmlns:a16="http://schemas.microsoft.com/office/drawing/2014/main" id="{595220E8-9A7C-9BD1-E665-88246DEFEC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" y="1143000"/>
            <a:ext cx="3286125" cy="2647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0340" name="Picture 4">
            <a:extLst>
              <a:ext uri="{FF2B5EF4-FFF2-40B4-BE49-F238E27FC236}">
                <a16:creationId xmlns:a16="http://schemas.microsoft.com/office/drawing/2014/main" id="{ABCDA5B1-1A2F-D34D-0605-04BD7B0F0E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4800" y="3092450"/>
            <a:ext cx="4705350" cy="3508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0341" name="Text Box 5">
            <a:extLst>
              <a:ext uri="{FF2B5EF4-FFF2-40B4-BE49-F238E27FC236}">
                <a16:creationId xmlns:a16="http://schemas.microsoft.com/office/drawing/2014/main" id="{3A15A98D-3784-613A-9337-FF9A87C08B1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22725" y="1179513"/>
            <a:ext cx="4968875" cy="2044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buFontTx/>
              <a:buChar char="•"/>
            </a:pPr>
            <a:r>
              <a:rPr lang="it-IT" altLang="en-US">
                <a:latin typeface="Arial" panose="020B0604020202020204" pitchFamily="34" charset="0"/>
                <a:cs typeface="Arial" panose="020B0604020202020204" pitchFamily="34" charset="0"/>
              </a:rPr>
              <a:t> The array is equipped with a webcam</a:t>
            </a:r>
          </a:p>
          <a:p>
            <a:pPr>
              <a:buFontTx/>
              <a:buChar char="•"/>
            </a:pPr>
            <a:endParaRPr lang="it-IT" altLang="en-US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Tx/>
              <a:buChar char="•"/>
            </a:pPr>
            <a:r>
              <a:rPr lang="it-IT" altLang="en-US">
                <a:latin typeface="Arial" panose="020B0604020202020204" pitchFamily="34" charset="0"/>
                <a:cs typeface="Arial" panose="020B0604020202020204" pitchFamily="34" charset="0"/>
              </a:rPr>
              <a:t> The filtering process discriminates each spherical wave (</a:t>
            </a:r>
            <a:r>
              <a:rPr lang="en-US" altLang="en-US" sz="2000" i="1">
                <a:latin typeface="Arial" panose="020B0604020202020204" pitchFamily="34" charset="0"/>
                <a:cs typeface="Arial" panose="020B0604020202020204" pitchFamily="34" charset="0"/>
              </a:rPr>
              <a:t>Tr’</a:t>
            </a:r>
            <a:r>
              <a:rPr lang="en-US" altLang="en-US" sz="2000" i="1" baseline="-25000">
                <a:latin typeface="Arial" panose="020B0604020202020204" pitchFamily="34" charset="0"/>
                <a:cs typeface="Arial" panose="020B0604020202020204" pitchFamily="34" charset="0"/>
              </a:rPr>
              <a:t>k</a:t>
            </a:r>
            <a:r>
              <a:rPr lang="en-US" altLang="en-US" sz="2000" i="1">
                <a:latin typeface="Arial" panose="020B0604020202020204" pitchFamily="34" charset="0"/>
                <a:cs typeface="Arial" panose="020B0604020202020204" pitchFamily="34" charset="0"/>
              </a:rPr>
              <a:t>(t)</a:t>
            </a:r>
            <a:r>
              <a:rPr lang="it-IT" altLang="en-US">
                <a:latin typeface="Arial" panose="020B0604020202020204" pitchFamily="34" charset="0"/>
                <a:cs typeface="Arial" panose="020B0604020202020204" pitchFamily="34" charset="0"/>
              </a:rPr>
              <a:t>) coming by the pixels of a virtual screen placed on the plane where machine to be tested lyes</a:t>
            </a:r>
          </a:p>
          <a:p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0342" name="Text Box 6">
            <a:extLst>
              <a:ext uri="{FF2B5EF4-FFF2-40B4-BE49-F238E27FC236}">
                <a16:creationId xmlns:a16="http://schemas.microsoft.com/office/drawing/2014/main" id="{BF197AB7-58D6-01B9-7B97-AFCDBD73D07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4800" y="4267200"/>
            <a:ext cx="3429000" cy="2349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buFontTx/>
              <a:buChar char="•"/>
            </a:pPr>
            <a:r>
              <a:rPr lang="it-IT" altLang="en-US">
                <a:latin typeface="Arial" panose="020B0604020202020204" pitchFamily="34" charset="0"/>
                <a:cs typeface="Arial" panose="020B0604020202020204" pitchFamily="34" charset="0"/>
              </a:rPr>
              <a:t>At each pixel is associated the A-weighted equivalent level (L</a:t>
            </a:r>
            <a:r>
              <a:rPr lang="it-IT" altLang="en-US" baseline="-25000">
                <a:latin typeface="Arial" panose="020B0604020202020204" pitchFamily="34" charset="0"/>
                <a:cs typeface="Arial" panose="020B0604020202020204" pitchFamily="34" charset="0"/>
              </a:rPr>
              <a:t>Aeq</a:t>
            </a:r>
            <a:r>
              <a:rPr lang="it-IT" altLang="en-US">
                <a:latin typeface="Arial" panose="020B0604020202020204" pitchFamily="34" charset="0"/>
                <a:cs typeface="Arial" panose="020B0604020202020204" pitchFamily="34" charset="0"/>
              </a:rPr>
              <a:t>, in dB) of each soundtrack extracted</a:t>
            </a:r>
            <a:r>
              <a:rPr lang="it-IT" altLang="en-US" sz="200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  <a:p>
            <a:endParaRPr lang="en-US" altLang="en-US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Tx/>
              <a:buChar char="•"/>
            </a:pPr>
            <a:r>
              <a:rPr lang="it-IT" altLang="en-US">
                <a:latin typeface="Arial" panose="020B0604020202020204" pitchFamily="34" charset="0"/>
                <a:cs typeface="Arial" panose="020B0604020202020204" pitchFamily="34" charset="0"/>
              </a:rPr>
              <a:t>The dB(A) color map is matched and superimposed to the webcam image</a:t>
            </a:r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2386" name="Picture 2">
            <a:extLst>
              <a:ext uri="{FF2B5EF4-FFF2-40B4-BE49-F238E27FC236}">
                <a16:creationId xmlns:a16="http://schemas.microsoft.com/office/drawing/2014/main" id="{52E02CEF-F021-10FA-3AD1-E2B15F79BA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1400" y="2627313"/>
            <a:ext cx="5943600" cy="4459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2387" name="Rectangle 3">
            <a:extLst>
              <a:ext uri="{FF2B5EF4-FFF2-40B4-BE49-F238E27FC236}">
                <a16:creationId xmlns:a16="http://schemas.microsoft.com/office/drawing/2014/main" id="{AA183931-438D-318D-0C86-147EC2BC1240}"/>
              </a:ext>
            </a:extLst>
          </p:cNvPr>
          <p:cNvSpPr>
            <a:spLocks noChangeArrowheads="1"/>
          </p:cNvSpPr>
          <p:nvPr>
            <p:ph type="title"/>
          </p:nvPr>
        </p:nvSpPr>
        <p:spPr bwMode="auto">
          <a:xfrm>
            <a:off x="685800" y="0"/>
            <a:ext cx="7696200" cy="715963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it-IT" altLang="en-US" sz="3200">
                <a:effectLst/>
                <a:ea typeface="ＭＳ Ｐゴシック" panose="020B0600070205080204" pitchFamily="34" charset="-128"/>
              </a:rPr>
              <a:t>Outdoor application</a:t>
            </a:r>
            <a:endParaRPr lang="en-US" altLang="en-US" sz="3200">
              <a:effectLst/>
              <a:ea typeface="ＭＳ Ｐゴシック" panose="020B0600070205080204" pitchFamily="34" charset="-128"/>
            </a:endParaRPr>
          </a:p>
        </p:txBody>
      </p:sp>
      <p:sp>
        <p:nvSpPr>
          <p:cNvPr id="272388" name="Text Box 4">
            <a:extLst>
              <a:ext uri="{FF2B5EF4-FFF2-40B4-BE49-F238E27FC236}">
                <a16:creationId xmlns:a16="http://schemas.microsoft.com/office/drawing/2014/main" id="{DE93F981-22E7-10EE-3B50-AAA6B3DD0B4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91000" y="917575"/>
            <a:ext cx="4724400" cy="2282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buFontTx/>
              <a:buChar char="•"/>
            </a:pPr>
            <a:r>
              <a:rPr lang="it-IT" altLang="en-US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it-IT" altLang="en-US" sz="2400">
                <a:latin typeface="Arial" panose="020B0604020202020204" pitchFamily="34" charset="0"/>
                <a:cs typeface="Arial" panose="020B0604020202020204" pitchFamily="34" charset="0"/>
              </a:rPr>
              <a:t>The array is placed behind a noise barrier</a:t>
            </a:r>
          </a:p>
          <a:p>
            <a:pPr>
              <a:buFontTx/>
              <a:buChar char="•"/>
            </a:pPr>
            <a:r>
              <a:rPr lang="it-IT" altLang="en-US" sz="2400">
                <a:latin typeface="Arial" panose="020B0604020202020204" pitchFamily="34" charset="0"/>
                <a:cs typeface="Arial" panose="020B0604020202020204" pitchFamily="34" charset="0"/>
              </a:rPr>
              <a:t> The colour map of the SPL shows the leakage under the barrier</a:t>
            </a:r>
          </a:p>
          <a:p>
            <a:endParaRPr lang="en-US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72389" name="Picture 5">
            <a:extLst>
              <a:ext uri="{FF2B5EF4-FFF2-40B4-BE49-F238E27FC236}">
                <a16:creationId xmlns:a16="http://schemas.microsoft.com/office/drawing/2014/main" id="{20B327EB-C648-E9CE-DF47-3E552EE7ACF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914400"/>
            <a:ext cx="36576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2390" name="Picture 6">
            <a:extLst>
              <a:ext uri="{FF2B5EF4-FFF2-40B4-BE49-F238E27FC236}">
                <a16:creationId xmlns:a16="http://schemas.microsoft.com/office/drawing/2014/main" id="{3260D600-E7E1-8B33-3C31-523E2715CE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3843338"/>
            <a:ext cx="36576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4434" name="Rectangle 2">
            <a:extLst>
              <a:ext uri="{FF2B5EF4-FFF2-40B4-BE49-F238E27FC236}">
                <a16:creationId xmlns:a16="http://schemas.microsoft.com/office/drawing/2014/main" id="{C13B9CC8-CAF3-65F3-28A7-729D9B94ADA0}"/>
              </a:ext>
            </a:extLst>
          </p:cNvPr>
          <p:cNvSpPr>
            <a:spLocks noChangeArrowheads="1"/>
          </p:cNvSpPr>
          <p:nvPr>
            <p:ph type="title"/>
          </p:nvPr>
        </p:nvSpPr>
        <p:spPr bwMode="auto">
          <a:xfrm>
            <a:off x="457200" y="76200"/>
            <a:ext cx="8229600" cy="11430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altLang="en-US" sz="2800">
                <a:effectLst/>
                <a:ea typeface="ＭＳ Ｐゴシック" panose="020B0600070205080204" pitchFamily="34" charset="-128"/>
              </a:rPr>
              <a:t>Real time processing: work on progress</a:t>
            </a:r>
          </a:p>
        </p:txBody>
      </p:sp>
      <p:graphicFrame>
        <p:nvGraphicFramePr>
          <p:cNvPr id="274435" name="Object 3">
            <a:extLst>
              <a:ext uri="{FF2B5EF4-FFF2-40B4-BE49-F238E27FC236}">
                <a16:creationId xmlns:a16="http://schemas.microsoft.com/office/drawing/2014/main" id="{1BFFF90B-2396-7BB6-0FFA-5276570F6D65}"/>
              </a:ext>
            </a:extLst>
          </p:cNvPr>
          <p:cNvGraphicFramePr>
            <a:graphicFrameLocks noChangeAspect="1"/>
          </p:cNvGraphicFramePr>
          <p:nvPr>
            <p:ph sz="half" idx="4294967295"/>
          </p:nvPr>
        </p:nvGraphicFramePr>
        <p:xfrm>
          <a:off x="1960563" y="4117975"/>
          <a:ext cx="855662" cy="3111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2" imgW="901309" imgH="304668" progId="Equation.DSMT4">
                  <p:embed/>
                </p:oleObj>
              </mc:Choice>
              <mc:Fallback>
                <p:oleObj name="Equation" r:id="rId2" imgW="901309" imgH="304668" progId="Equation.DSMT4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60563" y="4117975"/>
                        <a:ext cx="855662" cy="3111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74436" name="Oval 4">
            <a:extLst>
              <a:ext uri="{FF2B5EF4-FFF2-40B4-BE49-F238E27FC236}">
                <a16:creationId xmlns:a16="http://schemas.microsoft.com/office/drawing/2014/main" id="{0146B24B-CA18-A26A-18A4-A7DB2064172F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0" y="2438400"/>
            <a:ext cx="5715000" cy="44196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lang="it-IT" altLang="en-US" sz="20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4437" name="Text Box 5">
            <a:extLst>
              <a:ext uri="{FF2B5EF4-FFF2-40B4-BE49-F238E27FC236}">
                <a16:creationId xmlns:a16="http://schemas.microsoft.com/office/drawing/2014/main" id="{309BB404-A3D8-5617-2850-74734137505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00400" y="2743200"/>
            <a:ext cx="2676525" cy="517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sz="1400" b="1">
                <a:latin typeface="Arial" panose="020B0604020202020204" pitchFamily="34" charset="0"/>
                <a:cs typeface="Arial" panose="020B0604020202020204" pitchFamily="34" charset="0"/>
              </a:rPr>
              <a:t>VST Host:</a:t>
            </a:r>
          </a:p>
          <a:p>
            <a:r>
              <a:rPr lang="en-US" altLang="en-US" sz="1400" b="1">
                <a:latin typeface="Arial" panose="020B0604020202020204" pitchFamily="34" charset="0"/>
                <a:cs typeface="Arial" panose="020B0604020202020204" pitchFamily="34" charset="0"/>
              </a:rPr>
              <a:t>Audiomulch, Bidule, MaxMSP</a:t>
            </a:r>
          </a:p>
        </p:txBody>
      </p:sp>
      <p:sp>
        <p:nvSpPr>
          <p:cNvPr id="274438" name="Oval 6">
            <a:extLst>
              <a:ext uri="{FF2B5EF4-FFF2-40B4-BE49-F238E27FC236}">
                <a16:creationId xmlns:a16="http://schemas.microsoft.com/office/drawing/2014/main" id="{3A5C273B-5CBB-3CB7-F430-8FB238284909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81338" y="4713288"/>
            <a:ext cx="2582862" cy="1847850"/>
          </a:xfrm>
          <a:prstGeom prst="ellipse">
            <a:avLst/>
          </a:prstGeom>
          <a:solidFill>
            <a:srgbClr val="F6D512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en-US" altLang="en-US" sz="1600" b="1">
                <a:latin typeface="Arial" panose="020B0604020202020204" pitchFamily="34" charset="0"/>
                <a:cs typeface="Arial" panose="020B0604020202020204" pitchFamily="34" charset="0"/>
              </a:rPr>
              <a:t>“X-volver”: VST Plugin</a:t>
            </a:r>
          </a:p>
        </p:txBody>
      </p:sp>
      <p:sp>
        <p:nvSpPr>
          <p:cNvPr id="274439" name="Oval 7">
            <a:extLst>
              <a:ext uri="{FF2B5EF4-FFF2-40B4-BE49-F238E27FC236}">
                <a16:creationId xmlns:a16="http://schemas.microsoft.com/office/drawing/2014/main" id="{5E1BFCB4-72EC-18F0-D378-2700CE9A62F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76400" y="3319463"/>
            <a:ext cx="1565275" cy="1020762"/>
          </a:xfrm>
          <a:prstGeom prst="ellipse">
            <a:avLst/>
          </a:prstGeom>
          <a:solidFill>
            <a:srgbClr val="CCFF66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en-US" altLang="en-US" sz="1200" b="1">
                <a:latin typeface="Arial" panose="020B0604020202020204" pitchFamily="34" charset="0"/>
                <a:cs typeface="Arial" panose="020B0604020202020204" pitchFamily="34" charset="0"/>
              </a:rPr>
              <a:t>24-channels inputs</a:t>
            </a:r>
          </a:p>
        </p:txBody>
      </p:sp>
      <p:graphicFrame>
        <p:nvGraphicFramePr>
          <p:cNvPr id="274440" name="Object 8">
            <a:extLst>
              <a:ext uri="{FF2B5EF4-FFF2-40B4-BE49-F238E27FC236}">
                <a16:creationId xmlns:a16="http://schemas.microsoft.com/office/drawing/2014/main" id="{F15D422D-993B-026D-F44A-A869970F78B0}"/>
              </a:ext>
            </a:extLst>
          </p:cNvPr>
          <p:cNvGraphicFramePr>
            <a:graphicFrameLocks noChangeAspect="1"/>
          </p:cNvGraphicFramePr>
          <p:nvPr>
            <p:ph sz="half" idx="2"/>
          </p:nvPr>
        </p:nvGraphicFramePr>
        <p:xfrm>
          <a:off x="3733800" y="5822950"/>
          <a:ext cx="1476375" cy="5016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2" imgW="901309" imgH="304668" progId="Equation.DSMT4">
                  <p:embed/>
                </p:oleObj>
              </mc:Choice>
              <mc:Fallback>
                <p:oleObj name="Equation" r:id="rId2" imgW="901309" imgH="304668" progId="Equation.DSMT4">
                  <p:embed/>
                  <p:pic>
                    <p:nvPicPr>
                      <p:cNvPr id="0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733800" y="5822950"/>
                        <a:ext cx="1476375" cy="5016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74441" name="Oval 9">
            <a:extLst>
              <a:ext uri="{FF2B5EF4-FFF2-40B4-BE49-F238E27FC236}">
                <a16:creationId xmlns:a16="http://schemas.microsoft.com/office/drawing/2014/main" id="{AF05C2DF-3984-E924-EF80-AC9A5B7D3E0B}"/>
              </a:ext>
            </a:extLst>
          </p:cNvPr>
          <p:cNvSpPr>
            <a:spLocks noChangeArrowheads="1"/>
          </p:cNvSpPr>
          <p:nvPr/>
        </p:nvSpPr>
        <p:spPr bwMode="auto">
          <a:xfrm>
            <a:off x="5657850" y="3319463"/>
            <a:ext cx="1581150" cy="1023937"/>
          </a:xfrm>
          <a:prstGeom prst="ellipse">
            <a:avLst/>
          </a:prstGeom>
          <a:solidFill>
            <a:srgbClr val="CCFF66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en-US" altLang="en-US" sz="1200" b="1">
                <a:latin typeface="Arial" panose="020B0604020202020204" pitchFamily="34" charset="0"/>
                <a:cs typeface="Arial" panose="020B0604020202020204" pitchFamily="34" charset="0"/>
              </a:rPr>
              <a:t>M-channels output </a:t>
            </a:r>
          </a:p>
        </p:txBody>
      </p:sp>
      <p:sp>
        <p:nvSpPr>
          <p:cNvPr id="274442" name="Line 10">
            <a:extLst>
              <a:ext uri="{FF2B5EF4-FFF2-40B4-BE49-F238E27FC236}">
                <a16:creationId xmlns:a16="http://schemas.microsoft.com/office/drawing/2014/main" id="{6F6338EE-5FDE-5228-3CF9-7EDEC3485D2E}"/>
              </a:ext>
            </a:extLst>
          </p:cNvPr>
          <p:cNvSpPr>
            <a:spLocks noChangeShapeType="1"/>
          </p:cNvSpPr>
          <p:nvPr/>
        </p:nvSpPr>
        <p:spPr bwMode="auto">
          <a:xfrm>
            <a:off x="2971800" y="4267200"/>
            <a:ext cx="533400" cy="685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74443" name="Line 11">
            <a:extLst>
              <a:ext uri="{FF2B5EF4-FFF2-40B4-BE49-F238E27FC236}">
                <a16:creationId xmlns:a16="http://schemas.microsoft.com/office/drawing/2014/main" id="{A81085A7-3667-924C-DE0F-7F28E6F43D3A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5334000" y="4267200"/>
            <a:ext cx="685800" cy="685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pic>
        <p:nvPicPr>
          <p:cNvPr id="274444" name="Picture 12">
            <a:extLst>
              <a:ext uri="{FF2B5EF4-FFF2-40B4-BE49-F238E27FC236}">
                <a16:creationId xmlns:a16="http://schemas.microsoft.com/office/drawing/2014/main" id="{EA00DB51-09A3-A436-0975-8E60E4C107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0400" y="1752600"/>
            <a:ext cx="1981200" cy="1476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4445" name="Text Box 13">
            <a:extLst>
              <a:ext uri="{FF2B5EF4-FFF2-40B4-BE49-F238E27FC236}">
                <a16:creationId xmlns:a16="http://schemas.microsoft.com/office/drawing/2014/main" id="{466FC677-32B6-3738-AAD3-2B3156C2307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27925" y="2144713"/>
            <a:ext cx="7493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sz="2000" b="1">
                <a:latin typeface="Arial" panose="020B0604020202020204" pitchFamily="34" charset="0"/>
                <a:cs typeface="Arial" panose="020B0604020202020204" pitchFamily="34" charset="0"/>
              </a:rPr>
              <a:t>MAP</a:t>
            </a:r>
          </a:p>
        </p:txBody>
      </p:sp>
      <p:pic>
        <p:nvPicPr>
          <p:cNvPr id="274446" name="Picture 14">
            <a:extLst>
              <a:ext uri="{FF2B5EF4-FFF2-40B4-BE49-F238E27FC236}">
                <a16:creationId xmlns:a16="http://schemas.microsoft.com/office/drawing/2014/main" id="{4C12A938-08F1-94CD-B84C-799D294A01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1295400"/>
            <a:ext cx="2209800" cy="1657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4447" name="Text Box 15">
            <a:extLst>
              <a:ext uri="{FF2B5EF4-FFF2-40B4-BE49-F238E27FC236}">
                <a16:creationId xmlns:a16="http://schemas.microsoft.com/office/drawing/2014/main" id="{D8C10FDF-3F26-6484-29C4-A13207D228A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2000" y="1447800"/>
            <a:ext cx="1090613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sz="2000" b="1">
                <a:latin typeface="Arial" panose="020B0604020202020204" pitchFamily="34" charset="0"/>
                <a:cs typeface="Arial" panose="020B0604020202020204" pitchFamily="34" charset="0"/>
              </a:rPr>
              <a:t>ARRAY</a:t>
            </a:r>
          </a:p>
        </p:txBody>
      </p:sp>
      <p:sp>
        <p:nvSpPr>
          <p:cNvPr id="274448" name="Line 16">
            <a:extLst>
              <a:ext uri="{FF2B5EF4-FFF2-40B4-BE49-F238E27FC236}">
                <a16:creationId xmlns:a16="http://schemas.microsoft.com/office/drawing/2014/main" id="{4B03DD86-3172-77D3-0D79-4F8980023CDD}"/>
              </a:ext>
            </a:extLst>
          </p:cNvPr>
          <p:cNvSpPr>
            <a:spLocks noChangeShapeType="1"/>
          </p:cNvSpPr>
          <p:nvPr/>
        </p:nvSpPr>
        <p:spPr bwMode="auto">
          <a:xfrm>
            <a:off x="914400" y="2895600"/>
            <a:ext cx="838200" cy="685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74449" name="Line 17">
            <a:extLst>
              <a:ext uri="{FF2B5EF4-FFF2-40B4-BE49-F238E27FC236}">
                <a16:creationId xmlns:a16="http://schemas.microsoft.com/office/drawing/2014/main" id="{44D0218B-0B20-C24D-265B-103062B06266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7162800" y="3276600"/>
            <a:ext cx="457200" cy="304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5458" name="Picture 2">
            <a:extLst>
              <a:ext uri="{FF2B5EF4-FFF2-40B4-BE49-F238E27FC236}">
                <a16:creationId xmlns:a16="http://schemas.microsoft.com/office/drawing/2014/main" id="{099EF09F-26E7-9988-33CB-DE8F9AA7005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388" y="950913"/>
            <a:ext cx="7956550" cy="5532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75459" name="Rectangle 3">
            <a:extLst>
              <a:ext uri="{FF2B5EF4-FFF2-40B4-BE49-F238E27FC236}">
                <a16:creationId xmlns:a16="http://schemas.microsoft.com/office/drawing/2014/main" id="{5F56D4BB-655C-EC58-1F29-57CC200EC3A2}"/>
              </a:ext>
            </a:extLst>
          </p:cNvPr>
          <p:cNvSpPr>
            <a:spLocks noChangeArrowheads="1"/>
          </p:cNvSpPr>
          <p:nvPr>
            <p:ph type="title"/>
          </p:nvPr>
        </p:nvSpPr>
        <p:spPr bwMode="auto">
          <a:xfrm>
            <a:off x="457200" y="0"/>
            <a:ext cx="8229600" cy="7620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it-IT" altLang="en-US">
                <a:effectLst/>
                <a:ea typeface="ＭＳ Ｐゴシック" panose="020B0600070205080204" pitchFamily="34" charset="-128"/>
              </a:rPr>
              <a:t>“X-volver” VST plugin</a:t>
            </a:r>
            <a:endParaRPr lang="en-GB" altLang="en-US">
              <a:effectLst/>
              <a:ea typeface="ＭＳ Ｐゴシック" panose="020B0600070205080204" pitchFamily="34" charset="-128"/>
            </a:endParaRPr>
          </a:p>
        </p:txBody>
      </p:sp>
      <p:grpSp>
        <p:nvGrpSpPr>
          <p:cNvPr id="275460" name="Group 4">
            <a:extLst>
              <a:ext uri="{FF2B5EF4-FFF2-40B4-BE49-F238E27FC236}">
                <a16:creationId xmlns:a16="http://schemas.microsoft.com/office/drawing/2014/main" id="{B9157299-A976-3B05-FDD0-1173CE929535}"/>
              </a:ext>
            </a:extLst>
          </p:cNvPr>
          <p:cNvGrpSpPr>
            <a:grpSpLocks/>
          </p:cNvGrpSpPr>
          <p:nvPr/>
        </p:nvGrpSpPr>
        <p:grpSpPr bwMode="auto">
          <a:xfrm>
            <a:off x="8077200" y="2514600"/>
            <a:ext cx="981075" cy="2590800"/>
            <a:chOff x="5088" y="1584"/>
            <a:chExt cx="618" cy="1632"/>
          </a:xfrm>
        </p:grpSpPr>
        <p:sp>
          <p:nvSpPr>
            <p:cNvPr id="275461" name="AutoShape 5">
              <a:extLst>
                <a:ext uri="{FF2B5EF4-FFF2-40B4-BE49-F238E27FC236}">
                  <a16:creationId xmlns:a16="http://schemas.microsoft.com/office/drawing/2014/main" id="{DE3754FB-572D-D1D6-5354-FEF7672A743C}"/>
                </a:ext>
              </a:extLst>
            </p:cNvPr>
            <p:cNvSpPr>
              <a:spLocks/>
            </p:cNvSpPr>
            <p:nvPr/>
          </p:nvSpPr>
          <p:spPr bwMode="auto">
            <a:xfrm>
              <a:off x="5088" y="1584"/>
              <a:ext cx="288" cy="1632"/>
            </a:xfrm>
            <a:prstGeom prst="rightBrace">
              <a:avLst>
                <a:gd name="adj1" fmla="val 47222"/>
                <a:gd name="adj2" fmla="val 50000"/>
              </a:avLst>
            </a:prstGeom>
            <a:noFill/>
            <a:ln w="50800">
              <a:solidFill>
                <a:srgbClr val="FF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5462" name="Text Box 6">
              <a:extLst>
                <a:ext uri="{FF2B5EF4-FFF2-40B4-BE49-F238E27FC236}">
                  <a16:creationId xmlns:a16="http://schemas.microsoft.com/office/drawing/2014/main" id="{9A12C3E3-1578-FE90-4908-307D02DDC01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 rot="16200000">
              <a:off x="5037" y="2259"/>
              <a:ext cx="1056" cy="282"/>
            </a:xfrm>
            <a:prstGeom prst="rect">
              <a:avLst/>
            </a:prstGeom>
            <a:solidFill>
              <a:schemeClr val="bg1"/>
            </a:solidFill>
            <a:ln w="50800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it-IT" altLang="en-US" sz="2000" b="1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1 output</a:t>
              </a:r>
              <a:endParaRPr lang="en-GB" altLang="en-US" sz="2000" b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275463" name="Rectangle 7">
            <a:extLst>
              <a:ext uri="{FF2B5EF4-FFF2-40B4-BE49-F238E27FC236}">
                <a16:creationId xmlns:a16="http://schemas.microsoft.com/office/drawing/2014/main" id="{2074B4B1-AABF-BCC5-10AB-6CAEDDCE1B18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64050" y="1736725"/>
            <a:ext cx="1944688" cy="323850"/>
          </a:xfrm>
          <a:prstGeom prst="rect">
            <a:avLst/>
          </a:prstGeom>
          <a:solidFill>
            <a:srgbClr val="EB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5464" name="WordArt 8">
            <a:extLst>
              <a:ext uri="{FF2B5EF4-FFF2-40B4-BE49-F238E27FC236}">
                <a16:creationId xmlns:a16="http://schemas.microsoft.com/office/drawing/2014/main" id="{34562A0E-FC04-B954-F7B7-70D23AD774B5}"/>
              </a:ext>
            </a:extLst>
          </p:cNvPr>
          <p:cNvSpPr>
            <a:spLocks noChangeArrowheads="1" noChangeShapeType="1" noTextEdit="1"/>
          </p:cNvSpPr>
          <p:nvPr/>
        </p:nvSpPr>
        <p:spPr bwMode="auto">
          <a:xfrm>
            <a:off x="4535488" y="1773238"/>
            <a:ext cx="1798637" cy="215900"/>
          </a:xfrm>
          <a:prstGeom prst="rect">
            <a:avLst/>
          </a:prstGeom>
          <a:extLst>
            <a:ext uri="{AF507438-7753-43E0-B8FC-AC1667EBCBE1}">
              <a14:hiddenEffects xmlns:a14="http://schemas.microsoft.com/office/drawing/2010/main">
                <a:effectLst/>
              </a14:hiddenEffects>
            </a:ext>
          </a:extLst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en-GB" sz="3600" i="1" kern="1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chemeClr val="bg1"/>
                </a:solidFill>
                <a:latin typeface="Arial Black" panose="020B0A04020102020204" pitchFamily="34" charset="0"/>
              </a:rPr>
              <a:t>X-Volver</a:t>
            </a:r>
          </a:p>
        </p:txBody>
      </p:sp>
      <p:grpSp>
        <p:nvGrpSpPr>
          <p:cNvPr id="275465" name="Group 9">
            <a:extLst>
              <a:ext uri="{FF2B5EF4-FFF2-40B4-BE49-F238E27FC236}">
                <a16:creationId xmlns:a16="http://schemas.microsoft.com/office/drawing/2014/main" id="{DDA8F31E-5240-CA1C-A95F-C0A9B3F002A5}"/>
              </a:ext>
            </a:extLst>
          </p:cNvPr>
          <p:cNvGrpSpPr>
            <a:grpSpLocks/>
          </p:cNvGrpSpPr>
          <p:nvPr/>
        </p:nvGrpSpPr>
        <p:grpSpPr bwMode="auto">
          <a:xfrm>
            <a:off x="4140200" y="1700213"/>
            <a:ext cx="3886200" cy="752475"/>
            <a:chOff x="2832" y="1014"/>
            <a:chExt cx="2448" cy="474"/>
          </a:xfrm>
        </p:grpSpPr>
        <p:sp>
          <p:nvSpPr>
            <p:cNvPr id="275466" name="AutoShape 10">
              <a:extLst>
                <a:ext uri="{FF2B5EF4-FFF2-40B4-BE49-F238E27FC236}">
                  <a16:creationId xmlns:a16="http://schemas.microsoft.com/office/drawing/2014/main" id="{163C9777-35BC-6A9D-E25C-6EBE5BEA426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3984" y="192"/>
              <a:ext cx="144" cy="2448"/>
            </a:xfrm>
            <a:prstGeom prst="leftBrace">
              <a:avLst>
                <a:gd name="adj1" fmla="val 141667"/>
                <a:gd name="adj2" fmla="val 50000"/>
              </a:avLst>
            </a:prstGeom>
            <a:noFill/>
            <a:ln w="50800">
              <a:solidFill>
                <a:srgbClr val="FF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5467" name="Text Box 11">
              <a:extLst>
                <a:ext uri="{FF2B5EF4-FFF2-40B4-BE49-F238E27FC236}">
                  <a16:creationId xmlns:a16="http://schemas.microsoft.com/office/drawing/2014/main" id="{B7D39528-312E-75A4-C9F4-D1542E27A73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552" y="1014"/>
              <a:ext cx="1008" cy="282"/>
            </a:xfrm>
            <a:prstGeom prst="rect">
              <a:avLst/>
            </a:prstGeom>
            <a:solidFill>
              <a:schemeClr val="bg1"/>
            </a:solidFill>
            <a:ln w="50800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it-IT" altLang="en-US" sz="2000" b="1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16 inputs</a:t>
              </a:r>
              <a:endParaRPr lang="en-GB" altLang="en-US" sz="2000" b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54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754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754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5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754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754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82" name="Rectangle 2">
            <a:extLst>
              <a:ext uri="{FF2B5EF4-FFF2-40B4-BE49-F238E27FC236}">
                <a16:creationId xmlns:a16="http://schemas.microsoft.com/office/drawing/2014/main" id="{355976F0-15CB-A521-29EC-31182F6B2BFB}"/>
              </a:ext>
            </a:extLst>
          </p:cNvPr>
          <p:cNvSpPr>
            <a:spLocks noChangeArrowheads="1"/>
          </p:cNvSpPr>
          <p:nvPr>
            <p:ph type="title"/>
          </p:nvPr>
        </p:nvSpPr>
        <p:spPr bwMode="auto">
          <a:xfrm>
            <a:off x="457200" y="109538"/>
            <a:ext cx="8229600" cy="5270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it-IT" altLang="en-US">
                <a:effectLst/>
                <a:ea typeface="ＭＳ Ｐゴシック" panose="020B0600070205080204" pitchFamily="34" charset="-128"/>
              </a:rPr>
              <a:t>3D arrays</a:t>
            </a:r>
            <a:endParaRPr lang="en-GB" altLang="en-US">
              <a:effectLst/>
              <a:ea typeface="ＭＳ Ｐゴシック" panose="020B0600070205080204" pitchFamily="34" charset="-128"/>
            </a:endParaRPr>
          </a:p>
        </p:txBody>
      </p:sp>
      <p:sp>
        <p:nvSpPr>
          <p:cNvPr id="276483" name="Rectangle 3">
            <a:extLst>
              <a:ext uri="{FF2B5EF4-FFF2-40B4-BE49-F238E27FC236}">
                <a16:creationId xmlns:a16="http://schemas.microsoft.com/office/drawing/2014/main" id="{8B7B2B25-BCC0-4F82-2E41-947EE624AD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76600" y="1447800"/>
            <a:ext cx="5410200" cy="4678363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it-IT" altLang="en-US">
                <a:ea typeface="ＭＳ Ｐゴシック" panose="020B0600070205080204" pitchFamily="34" charset="-128"/>
              </a:rPr>
              <a:t>DPA-4 A-format microphone</a:t>
            </a:r>
          </a:p>
          <a:p>
            <a:pPr>
              <a:lnSpc>
                <a:spcPct val="90000"/>
              </a:lnSpc>
            </a:pPr>
            <a:r>
              <a:rPr lang="it-IT" altLang="en-US">
                <a:ea typeface="ＭＳ Ｐゴシック" panose="020B0600070205080204" pitchFamily="34" charset="-128"/>
              </a:rPr>
              <a:t>4 closely-spaced cardioids</a:t>
            </a:r>
          </a:p>
          <a:p>
            <a:pPr>
              <a:lnSpc>
                <a:spcPct val="90000"/>
              </a:lnSpc>
            </a:pPr>
            <a:r>
              <a:rPr lang="it-IT" altLang="en-US">
                <a:ea typeface="ＭＳ Ｐゴシック" panose="020B0600070205080204" pitchFamily="34" charset="-128"/>
              </a:rPr>
              <a:t>A set of 4x4 filters is required for getting B-format signals</a:t>
            </a:r>
          </a:p>
          <a:p>
            <a:pPr>
              <a:lnSpc>
                <a:spcPct val="90000"/>
              </a:lnSpc>
            </a:pPr>
            <a:r>
              <a:rPr lang="it-IT" altLang="en-US">
                <a:ea typeface="ＭＳ Ｐゴシック" panose="020B0600070205080204" pitchFamily="34" charset="-128"/>
              </a:rPr>
              <a:t>Global approach for minimizing errors over the whole sphere</a:t>
            </a:r>
            <a:endParaRPr lang="en-GB" altLang="en-US">
              <a:ea typeface="ＭＳ Ｐゴシック" panose="020B0600070205080204" pitchFamily="34" charset="-128"/>
            </a:endParaRPr>
          </a:p>
        </p:txBody>
      </p:sp>
      <p:pic>
        <p:nvPicPr>
          <p:cNvPr id="276484" name="Picture 4">
            <a:extLst>
              <a:ext uri="{FF2B5EF4-FFF2-40B4-BE49-F238E27FC236}">
                <a16:creationId xmlns:a16="http://schemas.microsoft.com/office/drawing/2014/main" id="{54B8212D-D7F7-D0CB-9229-261A6011A0D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457200"/>
            <a:ext cx="2365375" cy="6172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cutive">
  <a:themeElements>
    <a:clrScheme name="Executive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cutive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cutiv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Tema di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Executive.thmx</Template>
  <TotalTime>6964</TotalTime>
  <Words>3665</Words>
  <Application>Microsoft Office PowerPoint</Application>
  <PresentationFormat>On-screen Show (4:3)</PresentationFormat>
  <Paragraphs>420</Paragraphs>
  <Slides>78</Slides>
  <Notes>41</Notes>
  <HiddenSlides>0</HiddenSlides>
  <MMClips>8</MMClips>
  <ScaleCrop>false</ScaleCrop>
  <HeadingPairs>
    <vt:vector size="8" baseType="variant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5</vt:i4>
      </vt:variant>
      <vt:variant>
        <vt:lpstr>Slide Titles</vt:lpstr>
      </vt:variant>
      <vt:variant>
        <vt:i4>78</vt:i4>
      </vt:variant>
    </vt:vector>
  </HeadingPairs>
  <TitlesOfParts>
    <vt:vector size="97" baseType="lpstr">
      <vt:lpstr>Palatino Linotype</vt:lpstr>
      <vt:lpstr>ＭＳ Ｐゴシック</vt:lpstr>
      <vt:lpstr>Arial</vt:lpstr>
      <vt:lpstr>Courier New</vt:lpstr>
      <vt:lpstr>Calibri</vt:lpstr>
      <vt:lpstr>Century Gothic</vt:lpstr>
      <vt:lpstr>Arial Black</vt:lpstr>
      <vt:lpstr>Trebuchet MS</vt:lpstr>
      <vt:lpstr>Futura</vt:lpstr>
      <vt:lpstr>Wingdings</vt:lpstr>
      <vt:lpstr>Symbol</vt:lpstr>
      <vt:lpstr>Zapf Dingbats</vt:lpstr>
      <vt:lpstr>Times New Roman</vt:lpstr>
      <vt:lpstr>Executive</vt:lpstr>
      <vt:lpstr>Microsoft Word Document</vt:lpstr>
      <vt:lpstr>Microsoft Equation</vt:lpstr>
      <vt:lpstr>Microsoft Equation 3.0</vt:lpstr>
      <vt:lpstr>Microsoft Word Picture</vt:lpstr>
      <vt:lpstr>MathType 5.0 Equation</vt:lpstr>
      <vt:lpstr>Microphone arrays  and virtual microphones</vt:lpstr>
      <vt:lpstr>PowerPoint Presentation</vt:lpstr>
      <vt:lpstr>Previous experience</vt:lpstr>
      <vt:lpstr>Capturing Ambisonics signals</vt:lpstr>
      <vt:lpstr>Soundfield microphones</vt:lpstr>
      <vt:lpstr>Ambisonics signals</vt:lpstr>
      <vt:lpstr>Directivity of transducers</vt:lpstr>
      <vt:lpstr>Current use of Ambisonics</vt:lpstr>
      <vt:lpstr>Current use of Ambisonics</vt:lpstr>
      <vt:lpstr>Current use of Ambisonics</vt:lpstr>
      <vt:lpstr>Conversion from A-format to B-format</vt:lpstr>
      <vt:lpstr>ISO 3382 acoustical parameters</vt:lpstr>
      <vt:lpstr>Spatial Analysis</vt:lpstr>
      <vt:lpstr>Background image</vt:lpstr>
      <vt:lpstr>Image Composite Editor</vt:lpstr>
      <vt:lpstr>Reflection Mapping</vt:lpstr>
      <vt:lpstr>Echo localization from B-format IR</vt:lpstr>
      <vt:lpstr>Echo localization from B-format IR</vt:lpstr>
      <vt:lpstr>Massive microphone arrays</vt:lpstr>
      <vt:lpstr>PowerPoint Presentation</vt:lpstr>
      <vt:lpstr>PowerPoint Presentation</vt:lpstr>
      <vt:lpstr>PowerPoint Presentation</vt:lpstr>
      <vt:lpstr>PowerPoint Presentation</vt:lpstr>
      <vt:lpstr>HOA software</vt:lpstr>
      <vt:lpstr>HOA software</vt:lpstr>
      <vt:lpstr>Problems with HOA</vt:lpstr>
      <vt:lpstr>PowerPoint Presentation</vt:lpstr>
      <vt:lpstr>Novel approach</vt:lpstr>
      <vt:lpstr>PowerPoint Presentation</vt:lpstr>
      <vt:lpstr>Target Directivity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Hardware for 360° video</vt:lpstr>
      <vt:lpstr>Video unwrapping</vt:lpstr>
      <vt:lpstr>Video Sample: ScreenRecording</vt:lpstr>
      <vt:lpstr>Video Sample: ScreenRecording</vt:lpstr>
      <vt:lpstr>Example of post-processing with 7 fixed microphones</vt:lpstr>
      <vt:lpstr>Video Sample: Boheme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Locations of loudspeakers</vt:lpstr>
      <vt:lpstr>PowerPoint Presentation</vt:lpstr>
      <vt:lpstr>PowerPoint Presentation</vt:lpstr>
      <vt:lpstr>PowerPoint Presentation</vt:lpstr>
      <vt:lpstr>Linear array</vt:lpstr>
      <vt:lpstr>Linear array - calibration</vt:lpstr>
      <vt:lpstr>Linear array - polar plots</vt:lpstr>
      <vt:lpstr>Linear array - practical usage</vt:lpstr>
      <vt:lpstr>Linear array - practical usage</vt:lpstr>
      <vt:lpstr>Linear array - test results (small loudspeaker)</vt:lpstr>
      <vt:lpstr>Linear array - test results (rectangular wood panel)</vt:lpstr>
      <vt:lpstr>Planar array (“acoustic camera”)</vt:lpstr>
      <vt:lpstr>Random array vs. Circular array</vt:lpstr>
      <vt:lpstr>Circular array vs. Random array</vt:lpstr>
      <vt:lpstr>Beamforming vs. Inverse filters</vt:lpstr>
      <vt:lpstr>Effect of the regularization parameter</vt:lpstr>
      <vt:lpstr>Indoor application (source localisation)</vt:lpstr>
      <vt:lpstr>Outdoor application</vt:lpstr>
      <vt:lpstr>Real time processing: work on progress</vt:lpstr>
      <vt:lpstr>“X-volver” VST plugin</vt:lpstr>
      <vt:lpstr>3D arrays</vt:lpstr>
    </vt:vector>
  </TitlesOfParts>
  <Company>Unipr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Spatial analysis of room impulse responses captured with a 32-capsules microphone array </dc:title>
  <dc:creator>KEP KEP</dc:creator>
  <cp:lastModifiedBy>Angelo Farina</cp:lastModifiedBy>
  <cp:revision>181</cp:revision>
  <dcterms:created xsi:type="dcterms:W3CDTF">2011-05-05T09:55:09Z</dcterms:created>
  <dcterms:modified xsi:type="dcterms:W3CDTF">2024-12-09T17:21:24Z</dcterms:modified>
</cp:coreProperties>
</file>